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7" r:id="rId2"/>
    <p:sldId id="278" r:id="rId3"/>
    <p:sldId id="279" r:id="rId4"/>
    <p:sldId id="280" r:id="rId5"/>
    <p:sldId id="276" r:id="rId6"/>
    <p:sldId id="275" r:id="rId7"/>
  </p:sldIdLst>
  <p:sldSz cx="9144000" cy="6858000" type="screen4x3"/>
  <p:notesSz cx="6946900" cy="9220200"/>
  <p:defaultTextStyle>
    <a:defPPr>
      <a:defRPr lang="en-US"/>
    </a:defPPr>
    <a:lvl1pPr algn="l" rtl="0" fontAlgn="base">
      <a:spcBef>
        <a:spcPct val="0"/>
      </a:spcBef>
      <a:spcAft>
        <a:spcPct val="0"/>
      </a:spcAft>
      <a:defRPr sz="1000" kern="1200">
        <a:solidFill>
          <a:schemeClr val="tx1"/>
        </a:solidFill>
        <a:latin typeface="Times New Roman" pitchFamily="1" charset="0"/>
        <a:ea typeface="+mn-ea"/>
        <a:cs typeface="+mn-cs"/>
      </a:defRPr>
    </a:lvl1pPr>
    <a:lvl2pPr marL="457200" algn="l" rtl="0" fontAlgn="base">
      <a:spcBef>
        <a:spcPct val="0"/>
      </a:spcBef>
      <a:spcAft>
        <a:spcPct val="0"/>
      </a:spcAft>
      <a:defRPr sz="1000" kern="1200">
        <a:solidFill>
          <a:schemeClr val="tx1"/>
        </a:solidFill>
        <a:latin typeface="Times New Roman" pitchFamily="1" charset="0"/>
        <a:ea typeface="+mn-ea"/>
        <a:cs typeface="+mn-cs"/>
      </a:defRPr>
    </a:lvl2pPr>
    <a:lvl3pPr marL="914400" algn="l" rtl="0" fontAlgn="base">
      <a:spcBef>
        <a:spcPct val="0"/>
      </a:spcBef>
      <a:spcAft>
        <a:spcPct val="0"/>
      </a:spcAft>
      <a:defRPr sz="1000" kern="1200">
        <a:solidFill>
          <a:schemeClr val="tx1"/>
        </a:solidFill>
        <a:latin typeface="Times New Roman" pitchFamily="1" charset="0"/>
        <a:ea typeface="+mn-ea"/>
        <a:cs typeface="+mn-cs"/>
      </a:defRPr>
    </a:lvl3pPr>
    <a:lvl4pPr marL="1371600" algn="l" rtl="0" fontAlgn="base">
      <a:spcBef>
        <a:spcPct val="0"/>
      </a:spcBef>
      <a:spcAft>
        <a:spcPct val="0"/>
      </a:spcAft>
      <a:defRPr sz="1000" kern="1200">
        <a:solidFill>
          <a:schemeClr val="tx1"/>
        </a:solidFill>
        <a:latin typeface="Times New Roman" pitchFamily="1" charset="0"/>
        <a:ea typeface="+mn-ea"/>
        <a:cs typeface="+mn-cs"/>
      </a:defRPr>
    </a:lvl4pPr>
    <a:lvl5pPr marL="1828800" algn="l" rtl="0" fontAlgn="base">
      <a:spcBef>
        <a:spcPct val="0"/>
      </a:spcBef>
      <a:spcAft>
        <a:spcPct val="0"/>
      </a:spcAft>
      <a:defRPr sz="1000" kern="1200">
        <a:solidFill>
          <a:schemeClr val="tx1"/>
        </a:solidFill>
        <a:latin typeface="Times New Roman" pitchFamily="1" charset="0"/>
        <a:ea typeface="+mn-ea"/>
        <a:cs typeface="+mn-cs"/>
      </a:defRPr>
    </a:lvl5pPr>
    <a:lvl6pPr marL="2286000" algn="l" defTabSz="914400" rtl="0" eaLnBrk="1" latinLnBrk="0" hangingPunct="1">
      <a:defRPr sz="1000" kern="1200">
        <a:solidFill>
          <a:schemeClr val="tx1"/>
        </a:solidFill>
        <a:latin typeface="Times New Roman" pitchFamily="1" charset="0"/>
        <a:ea typeface="+mn-ea"/>
        <a:cs typeface="+mn-cs"/>
      </a:defRPr>
    </a:lvl6pPr>
    <a:lvl7pPr marL="2743200" algn="l" defTabSz="914400" rtl="0" eaLnBrk="1" latinLnBrk="0" hangingPunct="1">
      <a:defRPr sz="1000" kern="1200">
        <a:solidFill>
          <a:schemeClr val="tx1"/>
        </a:solidFill>
        <a:latin typeface="Times New Roman" pitchFamily="1" charset="0"/>
        <a:ea typeface="+mn-ea"/>
        <a:cs typeface="+mn-cs"/>
      </a:defRPr>
    </a:lvl7pPr>
    <a:lvl8pPr marL="3200400" algn="l" defTabSz="914400" rtl="0" eaLnBrk="1" latinLnBrk="0" hangingPunct="1">
      <a:defRPr sz="1000" kern="1200">
        <a:solidFill>
          <a:schemeClr val="tx1"/>
        </a:solidFill>
        <a:latin typeface="Times New Roman" pitchFamily="1" charset="0"/>
        <a:ea typeface="+mn-ea"/>
        <a:cs typeface="+mn-cs"/>
      </a:defRPr>
    </a:lvl8pPr>
    <a:lvl9pPr marL="3657600" algn="l" defTabSz="914400" rtl="0" eaLnBrk="1" latinLnBrk="0" hangingPunct="1">
      <a:defRPr sz="10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60"/>
  </p:normalViewPr>
  <p:slideViewPr>
    <p:cSldViewPr>
      <p:cViewPr varScale="1">
        <p:scale>
          <a:sx n="131" d="100"/>
          <a:sy n="131" d="100"/>
        </p:scale>
        <p:origin x="162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642" cy="461328"/>
          </a:xfrm>
          <a:prstGeom prst="rect">
            <a:avLst/>
          </a:prstGeom>
        </p:spPr>
        <p:txBody>
          <a:bodyPr vert="horz" lIns="92369" tIns="46184" rIns="92369" bIns="46184" rtlCol="0"/>
          <a:lstStyle>
            <a:lvl1pPr algn="l">
              <a:defRPr sz="1200">
                <a:latin typeface="Times New Roman" pitchFamily="18" charset="0"/>
              </a:defRPr>
            </a:lvl1pPr>
          </a:lstStyle>
          <a:p>
            <a:pPr>
              <a:defRPr/>
            </a:pPr>
            <a:endParaRPr lang="en-US"/>
          </a:p>
        </p:txBody>
      </p:sp>
      <p:sp>
        <p:nvSpPr>
          <p:cNvPr id="3" name="Date Placeholder 2"/>
          <p:cNvSpPr>
            <a:spLocks noGrp="1"/>
          </p:cNvSpPr>
          <p:nvPr>
            <p:ph type="dt" idx="1"/>
          </p:nvPr>
        </p:nvSpPr>
        <p:spPr>
          <a:xfrm>
            <a:off x="3934668" y="0"/>
            <a:ext cx="3010642" cy="461328"/>
          </a:xfrm>
          <a:prstGeom prst="rect">
            <a:avLst/>
          </a:prstGeom>
        </p:spPr>
        <p:txBody>
          <a:bodyPr vert="horz" lIns="92369" tIns="46184" rIns="92369" bIns="46184" rtlCol="0"/>
          <a:lstStyle>
            <a:lvl1pPr algn="r">
              <a:defRPr sz="1200">
                <a:latin typeface="Times New Roman" pitchFamily="18" charset="0"/>
              </a:defRPr>
            </a:lvl1pPr>
          </a:lstStyle>
          <a:p>
            <a:pPr>
              <a:defRPr/>
            </a:pPr>
            <a:fld id="{477463BB-08ED-4BF1-A9AA-9A8B6845ED87}" type="datetimeFigureOut">
              <a:rPr lang="en-US"/>
              <a:pPr>
                <a:defRPr/>
              </a:pPr>
              <a:t>1/9/20</a:t>
            </a:fld>
            <a:endParaRPr lang="en-US"/>
          </a:p>
        </p:txBody>
      </p:sp>
      <p:sp>
        <p:nvSpPr>
          <p:cNvPr id="4" name="Slide Image Placeholder 3"/>
          <p:cNvSpPr>
            <a:spLocks noGrp="1" noRot="1" noChangeAspect="1"/>
          </p:cNvSpPr>
          <p:nvPr>
            <p:ph type="sldImg" idx="2"/>
          </p:nvPr>
        </p:nvSpPr>
        <p:spPr>
          <a:xfrm>
            <a:off x="1168400" y="690563"/>
            <a:ext cx="4610100" cy="3457575"/>
          </a:xfrm>
          <a:prstGeom prst="rect">
            <a:avLst/>
          </a:prstGeom>
          <a:noFill/>
          <a:ln w="12700">
            <a:solidFill>
              <a:prstClr val="black"/>
            </a:solidFill>
          </a:ln>
        </p:spPr>
        <p:txBody>
          <a:bodyPr vert="horz" lIns="92369" tIns="46184" rIns="92369" bIns="46184" rtlCol="0" anchor="ctr"/>
          <a:lstStyle/>
          <a:p>
            <a:pPr lvl="0"/>
            <a:endParaRPr lang="en-US" noProof="0"/>
          </a:p>
        </p:txBody>
      </p:sp>
      <p:sp>
        <p:nvSpPr>
          <p:cNvPr id="5" name="Notes Placeholder 4"/>
          <p:cNvSpPr>
            <a:spLocks noGrp="1"/>
          </p:cNvSpPr>
          <p:nvPr>
            <p:ph type="body" sz="quarter" idx="3"/>
          </p:nvPr>
        </p:nvSpPr>
        <p:spPr>
          <a:xfrm>
            <a:off x="695010" y="4380231"/>
            <a:ext cx="5556884" cy="4148772"/>
          </a:xfrm>
          <a:prstGeom prst="rect">
            <a:avLst/>
          </a:prstGeom>
        </p:spPr>
        <p:txBody>
          <a:bodyPr vert="horz" lIns="92369" tIns="46184" rIns="92369" bIns="461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7289"/>
            <a:ext cx="3010642" cy="461328"/>
          </a:xfrm>
          <a:prstGeom prst="rect">
            <a:avLst/>
          </a:prstGeom>
        </p:spPr>
        <p:txBody>
          <a:bodyPr vert="horz" lIns="92369" tIns="46184" rIns="92369" bIns="46184" rtlCol="0" anchor="b"/>
          <a:lstStyle>
            <a:lvl1pPr algn="l">
              <a:defRPr sz="1200">
                <a:latin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34668" y="8757289"/>
            <a:ext cx="3010642" cy="461328"/>
          </a:xfrm>
          <a:prstGeom prst="rect">
            <a:avLst/>
          </a:prstGeom>
        </p:spPr>
        <p:txBody>
          <a:bodyPr vert="horz" lIns="92369" tIns="46184" rIns="92369" bIns="46184" rtlCol="0" anchor="b"/>
          <a:lstStyle>
            <a:lvl1pPr algn="r">
              <a:defRPr sz="1200">
                <a:latin typeface="Times New Roman" pitchFamily="18" charset="0"/>
              </a:defRPr>
            </a:lvl1pPr>
          </a:lstStyle>
          <a:p>
            <a:pPr>
              <a:defRPr/>
            </a:pPr>
            <a:fld id="{B94BA2B8-389A-429E-A388-66752A990756}" type="slidenum">
              <a:rPr lang="en-US"/>
              <a:pPr>
                <a:defRPr/>
              </a:pPr>
              <a:t>‹#›</a:t>
            </a:fld>
            <a:endParaRPr lang="en-US"/>
          </a:p>
        </p:txBody>
      </p:sp>
    </p:spTree>
    <p:extLst>
      <p:ext uri="{BB962C8B-B14F-4D97-AF65-F5344CB8AC3E}">
        <p14:creationId xmlns:p14="http://schemas.microsoft.com/office/powerpoint/2010/main" val="3085178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256881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2</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11239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70013" y="928688"/>
            <a:ext cx="4243387" cy="3182937"/>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65022" y="4419974"/>
            <a:ext cx="4859757" cy="353087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487615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56248" y="8817601"/>
            <a:ext cx="3027154" cy="464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933" tIns="46466" rIns="92933" bIns="46466"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4</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933" tIns="46466" rIns="92933" bIns="46466"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174182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90526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6</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897117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62CA11-4756-4819-B86C-7A8EDD497FFC}" type="slidenum">
              <a:rPr lang="en-US"/>
              <a:pPr>
                <a:defRPr/>
              </a:pPr>
              <a:t>‹#›</a:t>
            </a:fld>
            <a:endParaRPr lang="en-US"/>
          </a:p>
        </p:txBody>
      </p:sp>
    </p:spTree>
    <p:extLst>
      <p:ext uri="{BB962C8B-B14F-4D97-AF65-F5344CB8AC3E}">
        <p14:creationId xmlns:p14="http://schemas.microsoft.com/office/powerpoint/2010/main" val="416788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FACC0-696F-4C76-9A47-642D878AB791}" type="slidenum">
              <a:rPr lang="en-US"/>
              <a:pPr>
                <a:defRPr/>
              </a:pPr>
              <a:t>‹#›</a:t>
            </a:fld>
            <a:endParaRPr lang="en-US"/>
          </a:p>
        </p:txBody>
      </p:sp>
    </p:spTree>
    <p:extLst>
      <p:ext uri="{BB962C8B-B14F-4D97-AF65-F5344CB8AC3E}">
        <p14:creationId xmlns:p14="http://schemas.microsoft.com/office/powerpoint/2010/main" val="256000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6DA97-5106-4B6C-B412-F28DF757AF18}" type="slidenum">
              <a:rPr lang="en-US"/>
              <a:pPr>
                <a:defRPr/>
              </a:pPr>
              <a:t>‹#›</a:t>
            </a:fld>
            <a:endParaRPr lang="en-US"/>
          </a:p>
        </p:txBody>
      </p:sp>
    </p:spTree>
    <p:extLst>
      <p:ext uri="{BB962C8B-B14F-4D97-AF65-F5344CB8AC3E}">
        <p14:creationId xmlns:p14="http://schemas.microsoft.com/office/powerpoint/2010/main" val="71839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4AB71-C2D2-42A2-A61C-632462D70D2F}" type="slidenum">
              <a:rPr lang="en-US"/>
              <a:pPr>
                <a:defRPr/>
              </a:pPr>
              <a:t>‹#›</a:t>
            </a:fld>
            <a:endParaRPr lang="en-US"/>
          </a:p>
        </p:txBody>
      </p:sp>
    </p:spTree>
    <p:extLst>
      <p:ext uri="{BB962C8B-B14F-4D97-AF65-F5344CB8AC3E}">
        <p14:creationId xmlns:p14="http://schemas.microsoft.com/office/powerpoint/2010/main" val="396333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21BC3-A42D-43FF-A873-BECDFB16673D}" type="slidenum">
              <a:rPr lang="en-US"/>
              <a:pPr>
                <a:defRPr/>
              </a:pPr>
              <a:t>‹#›</a:t>
            </a:fld>
            <a:endParaRPr lang="en-US"/>
          </a:p>
        </p:txBody>
      </p:sp>
    </p:spTree>
    <p:extLst>
      <p:ext uri="{BB962C8B-B14F-4D97-AF65-F5344CB8AC3E}">
        <p14:creationId xmlns:p14="http://schemas.microsoft.com/office/powerpoint/2010/main" val="156979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4FEA76-18ED-47ED-BCE3-D213594E3577}" type="slidenum">
              <a:rPr lang="en-US"/>
              <a:pPr>
                <a:defRPr/>
              </a:pPr>
              <a:t>‹#›</a:t>
            </a:fld>
            <a:endParaRPr lang="en-US"/>
          </a:p>
        </p:txBody>
      </p:sp>
    </p:spTree>
    <p:extLst>
      <p:ext uri="{BB962C8B-B14F-4D97-AF65-F5344CB8AC3E}">
        <p14:creationId xmlns:p14="http://schemas.microsoft.com/office/powerpoint/2010/main" val="94142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97C0FD-DA82-4239-ACA4-5AB768A7D787}" type="slidenum">
              <a:rPr lang="en-US"/>
              <a:pPr>
                <a:defRPr/>
              </a:pPr>
              <a:t>‹#›</a:t>
            </a:fld>
            <a:endParaRPr lang="en-US"/>
          </a:p>
        </p:txBody>
      </p:sp>
    </p:spTree>
    <p:extLst>
      <p:ext uri="{BB962C8B-B14F-4D97-AF65-F5344CB8AC3E}">
        <p14:creationId xmlns:p14="http://schemas.microsoft.com/office/powerpoint/2010/main" val="5409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016D8-E15C-4DA6-B6B4-EB0BA9C9FB8C}" type="slidenum">
              <a:rPr lang="en-US"/>
              <a:pPr>
                <a:defRPr/>
              </a:pPr>
              <a:t>‹#›</a:t>
            </a:fld>
            <a:endParaRPr lang="en-US"/>
          </a:p>
        </p:txBody>
      </p:sp>
    </p:spTree>
    <p:extLst>
      <p:ext uri="{BB962C8B-B14F-4D97-AF65-F5344CB8AC3E}">
        <p14:creationId xmlns:p14="http://schemas.microsoft.com/office/powerpoint/2010/main" val="425160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7DD133-F0DC-43EB-803D-210DC4CADDA7}" type="slidenum">
              <a:rPr lang="en-US"/>
              <a:pPr>
                <a:defRPr/>
              </a:pPr>
              <a:t>‹#›</a:t>
            </a:fld>
            <a:endParaRPr lang="en-US"/>
          </a:p>
        </p:txBody>
      </p:sp>
    </p:spTree>
    <p:extLst>
      <p:ext uri="{BB962C8B-B14F-4D97-AF65-F5344CB8AC3E}">
        <p14:creationId xmlns:p14="http://schemas.microsoft.com/office/powerpoint/2010/main" val="54433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77B8EE-4694-4511-BCB3-EBB0004C543B}" type="slidenum">
              <a:rPr lang="en-US"/>
              <a:pPr>
                <a:defRPr/>
              </a:pPr>
              <a:t>‹#›</a:t>
            </a:fld>
            <a:endParaRPr lang="en-US"/>
          </a:p>
        </p:txBody>
      </p:sp>
    </p:spTree>
    <p:extLst>
      <p:ext uri="{BB962C8B-B14F-4D97-AF65-F5344CB8AC3E}">
        <p14:creationId xmlns:p14="http://schemas.microsoft.com/office/powerpoint/2010/main" val="355222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D2ABE-0CB1-40EE-BE21-9A840B62C99D}" type="slidenum">
              <a:rPr lang="en-US"/>
              <a:pPr>
                <a:defRPr/>
              </a:pPr>
              <a:t>‹#›</a:t>
            </a:fld>
            <a:endParaRPr lang="en-US"/>
          </a:p>
        </p:txBody>
      </p:sp>
    </p:spTree>
    <p:extLst>
      <p:ext uri="{BB962C8B-B14F-4D97-AF65-F5344CB8AC3E}">
        <p14:creationId xmlns:p14="http://schemas.microsoft.com/office/powerpoint/2010/main" val="334408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93AF61E-0389-4B49-9E19-C182BE35B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hyperlink" Target="https://cats.gsfc.nasa.gov/" TargetMode="External"/><Relationship Id="rId3" Type="http://schemas.openxmlformats.org/officeDocument/2006/relationships/hyperlink" Target="https://link.springer.com/chapter/10.1007/978-3-540-69397-0_10" TargetMode="External"/><Relationship Id="rId7" Type="http://schemas.openxmlformats.org/officeDocument/2006/relationships/hyperlink" Target="https://doi.org/10.1117/12.2531426"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agupubs.onlinelibrary.wiley.com/doi/full/10.1002/2016GL068006" TargetMode="External"/><Relationship Id="rId5" Type="http://schemas.openxmlformats.org/officeDocument/2006/relationships/hyperlink" Target="https://doi.org/10.1117/12.2190841" TargetMode="External"/><Relationship Id="rId10" Type="http://schemas.openxmlformats.org/officeDocument/2006/relationships/image" Target="../media/image6.png"/><Relationship Id="rId4" Type="http://schemas.openxmlformats.org/officeDocument/2006/relationships/hyperlink" Target="https://doi.org/10.1016/j.rse.2010.11.005" TargetMode="Externa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834170" y="0"/>
            <a:ext cx="7321955" cy="1930415"/>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000" b="1" dirty="0">
                <a:solidFill>
                  <a:srgbClr val="000000"/>
                </a:solidFill>
                <a:latin typeface="+mj-lt"/>
              </a:rPr>
              <a:t>Chemical Transport Model Recreates Vertical and Spatial Propagation of Stratospheric Smoke Plume Using Space Based Lidar (CATS &amp; CALIOP) Constrained Aerosol Emission Injection Altitudes</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br>
              <a:rPr lang="en-GB" sz="1200" b="1" dirty="0">
                <a:solidFill>
                  <a:srgbClr val="000000"/>
                </a:solidFill>
                <a:latin typeface="+mj-lt"/>
              </a:rPr>
            </a:br>
            <a:r>
              <a:rPr lang="en-GB" sz="1400" b="1" dirty="0">
                <a:solidFill>
                  <a:schemeClr val="tx2">
                    <a:lumMod val="50000"/>
                    <a:lumOff val="50000"/>
                  </a:schemeClr>
                </a:solidFill>
                <a:latin typeface="+mj-lt"/>
              </a:rPr>
              <a:t>Kenneth Christian (Code 612, NASA/</a:t>
            </a:r>
            <a:r>
              <a:rPr lang="en-GB" sz="1400" b="1" dirty="0">
                <a:solidFill>
                  <a:schemeClr val="tx2">
                    <a:lumMod val="50000"/>
                    <a:lumOff val="50000"/>
                  </a:schemeClr>
                </a:solidFill>
                <a:latin typeface="Arial" panose="020B0604020202020204" pitchFamily="34" charset="0"/>
                <a:cs typeface="Arial" panose="020B0604020202020204" pitchFamily="34" charset="0"/>
              </a:rPr>
              <a:t>GSFC USRA NPP); Jun Wang (U Iowa); John </a:t>
            </a:r>
            <a:r>
              <a:rPr lang="en-GB" sz="1400" b="1" dirty="0" err="1">
                <a:solidFill>
                  <a:schemeClr val="tx2">
                    <a:lumMod val="50000"/>
                    <a:lumOff val="50000"/>
                  </a:schemeClr>
                </a:solidFill>
                <a:latin typeface="Arial" panose="020B0604020202020204" pitchFamily="34" charset="0"/>
                <a:cs typeface="Arial" panose="020B0604020202020204" pitchFamily="34" charset="0"/>
              </a:rPr>
              <a:t>Yorks</a:t>
            </a:r>
            <a:r>
              <a:rPr lang="en-GB" sz="1400" b="1" dirty="0">
                <a:solidFill>
                  <a:schemeClr val="tx2">
                    <a:lumMod val="50000"/>
                    <a:lumOff val="50000"/>
                  </a:schemeClr>
                </a:solidFill>
                <a:latin typeface="Arial" panose="020B0604020202020204" pitchFamily="34" charset="0"/>
                <a:cs typeface="Arial" panose="020B0604020202020204" pitchFamily="34" charset="0"/>
              </a:rPr>
              <a:t> (Code 612, NASA/GSFC); Matthew McGill (Code 612, NASA</a:t>
            </a:r>
            <a:r>
              <a:rPr lang="en-GB" sz="1400" b="1" dirty="0">
                <a:solidFill>
                  <a:schemeClr val="tx2">
                    <a:lumMod val="50000"/>
                    <a:lumOff val="50000"/>
                  </a:schemeClr>
                </a:solidFill>
                <a:latin typeface="+mj-lt"/>
              </a:rPr>
              <a:t>/GSFC); et al.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6" name="TextBox 5"/>
          <p:cNvSpPr txBox="1"/>
          <p:nvPr/>
        </p:nvSpPr>
        <p:spPr>
          <a:xfrm>
            <a:off x="0" y="5585936"/>
            <a:ext cx="9144000" cy="738664"/>
          </a:xfrm>
          <a:prstGeom prst="rect">
            <a:avLst/>
          </a:prstGeom>
          <a:solidFill>
            <a:srgbClr val="5091CF"/>
          </a:solidFill>
          <a:ln w="19050">
            <a:solidFill>
              <a:srgbClr val="5091CF"/>
            </a:solidFill>
          </a:ln>
        </p:spPr>
        <p:txBody>
          <a:bodyPr wrap="square" lIns="731520" rIns="731520" rtlCol="0">
            <a:spAutoFit/>
          </a:bodyPr>
          <a:lstStyle/>
          <a:p>
            <a:pPr algn="ctr"/>
            <a:r>
              <a:rPr lang="en-US" sz="1400" dirty="0">
                <a:solidFill>
                  <a:schemeClr val="bg1"/>
                </a:solidFill>
                <a:latin typeface="+mn-lt"/>
              </a:rPr>
              <a:t>Using aerosol injection heights found from CALIOP space based lidar, we found the GEOS-Chem model could accurately recreate the spatial and vertical propagation (as observed by EPIC and CATS) of the 2017 Pacific Northwest </a:t>
            </a:r>
            <a:r>
              <a:rPr lang="en-US" sz="1400" dirty="0" err="1">
                <a:solidFill>
                  <a:schemeClr val="bg1"/>
                </a:solidFill>
                <a:latin typeface="+mn-lt"/>
              </a:rPr>
              <a:t>pyrocumulonimbus</a:t>
            </a:r>
            <a:r>
              <a:rPr lang="en-US" sz="1400" dirty="0">
                <a:solidFill>
                  <a:schemeClr val="bg1"/>
                </a:solidFill>
                <a:latin typeface="+mn-lt"/>
              </a:rPr>
              <a:t> event’s stratospheric smoke plume. </a:t>
            </a:r>
          </a:p>
        </p:txBody>
      </p:sp>
      <p:pic>
        <p:nvPicPr>
          <p:cNvPr id="11" name="Picture 10">
            <a:extLst>
              <a:ext uri="{FF2B5EF4-FFF2-40B4-BE49-F238E27FC236}">
                <a16:creationId xmlns:a16="http://schemas.microsoft.com/office/drawing/2014/main" id="{121A21F8-CD6B-4143-B52D-EC7626F7E4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pic>
        <p:nvPicPr>
          <p:cNvPr id="4" name="Picture 3">
            <a:extLst>
              <a:ext uri="{FF2B5EF4-FFF2-40B4-BE49-F238E27FC236}">
                <a16:creationId xmlns:a16="http://schemas.microsoft.com/office/drawing/2014/main" id="{89C3017E-756B-F240-AA51-6125DCC578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6125" y="69854"/>
            <a:ext cx="987874" cy="570116"/>
          </a:xfrm>
          <a:prstGeom prst="rect">
            <a:avLst/>
          </a:prstGeom>
        </p:spPr>
      </p:pic>
      <p:pic>
        <p:nvPicPr>
          <p:cNvPr id="25" name="Picture 24">
            <a:extLst>
              <a:ext uri="{FF2B5EF4-FFF2-40B4-BE49-F238E27FC236}">
                <a16:creationId xmlns:a16="http://schemas.microsoft.com/office/drawing/2014/main" id="{24081DEA-4AF3-744E-84D5-4081ED09A54B}"/>
              </a:ext>
            </a:extLst>
          </p:cNvPr>
          <p:cNvPicPr>
            <a:picLocks noChangeAspect="1"/>
          </p:cNvPicPr>
          <p:nvPr/>
        </p:nvPicPr>
        <p:blipFill>
          <a:blip r:embed="rId6"/>
          <a:stretch>
            <a:fillRect/>
          </a:stretch>
        </p:blipFill>
        <p:spPr>
          <a:xfrm>
            <a:off x="1613097" y="2052024"/>
            <a:ext cx="5764099" cy="3442567"/>
          </a:xfrm>
          <a:prstGeom prst="rect">
            <a:avLst/>
          </a:prstGeom>
        </p:spPr>
      </p:pic>
    </p:spTree>
    <p:extLst>
      <p:ext uri="{BB962C8B-B14F-4D97-AF65-F5344CB8AC3E}">
        <p14:creationId xmlns:p14="http://schemas.microsoft.com/office/powerpoint/2010/main" val="41500358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6432530"/>
          </a:xfrm>
          <a:prstGeom prst="rect">
            <a:avLst/>
          </a:prstGeom>
          <a:noFill/>
          <a:ln w="9525">
            <a:noFill/>
            <a:miter lim="800000"/>
            <a:headEnd/>
            <a:tailEnd/>
          </a:ln>
        </p:spPr>
        <p:txBody>
          <a:bodyPr>
            <a:spAutoFit/>
          </a:bodyPr>
          <a:lstStyle/>
          <a:p>
            <a:pPr fontAlgn="t">
              <a:defRPr/>
            </a:pPr>
            <a:r>
              <a:rPr lang="en-US" b="1" dirty="0">
                <a:latin typeface="Times New Roman" pitchFamily="18" charset="0"/>
              </a:rPr>
              <a:t>                          </a:t>
            </a:r>
            <a:r>
              <a:rPr lang="en-US" dirty="0">
                <a:latin typeface="+mn-lt"/>
              </a:rPr>
              <a:t>Name:  Kenneth Christian, NASA/GSFC, Code 612, USRA NPP</a:t>
            </a:r>
            <a:br>
              <a:rPr lang="en-US" dirty="0">
                <a:latin typeface="+mn-lt"/>
              </a:rPr>
            </a:br>
            <a:r>
              <a:rPr lang="en-US" dirty="0">
                <a:latin typeface="+mn-lt"/>
              </a:rPr>
              <a:t>                        E-mail: </a:t>
            </a:r>
            <a:r>
              <a:rPr lang="en-US" dirty="0" err="1">
                <a:latin typeface="+mn-lt"/>
              </a:rPr>
              <a:t>kenneth.e.christian@nasa.gov</a:t>
            </a:r>
            <a:br>
              <a:rPr lang="en-US" dirty="0">
                <a:latin typeface="+mn-lt"/>
              </a:rPr>
            </a:br>
            <a:r>
              <a:rPr lang="en-US" dirty="0">
                <a:latin typeface="+mn-lt"/>
              </a:rPr>
              <a:t>                        Phone: 301-614-5172</a:t>
            </a:r>
            <a:br>
              <a:rPr lang="en-US" dirty="0">
                <a:latin typeface="Times New Roman" pitchFamily="18" charset="0"/>
              </a:rPr>
            </a:br>
            <a:endParaRPr lang="en-US" dirty="0">
              <a:latin typeface="Times New Roman" pitchFamily="18" charset="0"/>
            </a:endParaRPr>
          </a:p>
          <a:p>
            <a:pPr fontAlgn="t">
              <a:defRPr/>
            </a:pPr>
            <a:r>
              <a:rPr lang="en-US" sz="1200" b="1" dirty="0">
                <a:latin typeface="+mn-lt"/>
              </a:rPr>
              <a:t>References:</a:t>
            </a:r>
          </a:p>
          <a:p>
            <a:r>
              <a:rPr lang="en-US" sz="1200" dirty="0">
                <a:latin typeface="Arial" panose="020B0604020202020204" pitchFamily="34" charset="0"/>
                <a:cs typeface="Arial" panose="020B0604020202020204" pitchFamily="34" charset="0"/>
              </a:rPr>
              <a:t>Christian, K., Wang, J., Ge, C., Peterson, D., </a:t>
            </a:r>
            <a:r>
              <a:rPr lang="en-US" sz="1200" dirty="0" err="1">
                <a:latin typeface="Arial" panose="020B0604020202020204" pitchFamily="34" charset="0"/>
                <a:cs typeface="Arial" panose="020B0604020202020204" pitchFamily="34" charset="0"/>
              </a:rPr>
              <a:t>Hyer</a:t>
            </a:r>
            <a:r>
              <a:rPr lang="en-US" sz="1200" dirty="0">
                <a:latin typeface="Arial" panose="020B0604020202020204" pitchFamily="34" charset="0"/>
                <a:cs typeface="Arial" panose="020B0604020202020204" pitchFamily="34" charset="0"/>
              </a:rPr>
              <a:t>, E., </a:t>
            </a:r>
            <a:r>
              <a:rPr lang="en-US" sz="1200" dirty="0" err="1">
                <a:latin typeface="Arial" panose="020B0604020202020204" pitchFamily="34" charset="0"/>
                <a:cs typeface="Arial" panose="020B0604020202020204" pitchFamily="34" charset="0"/>
              </a:rPr>
              <a:t>Yorks</a:t>
            </a:r>
            <a:r>
              <a:rPr lang="en-US" sz="1200" dirty="0">
                <a:latin typeface="Arial" panose="020B0604020202020204" pitchFamily="34" charset="0"/>
                <a:cs typeface="Arial" panose="020B0604020202020204" pitchFamily="34" charset="0"/>
              </a:rPr>
              <a:t>, J., &amp; McGill, M. (2019). Radiative Forcing and Stratospheric Warming of </a:t>
            </a:r>
            <a:r>
              <a:rPr lang="en-US" sz="1200" dirty="0" err="1">
                <a:latin typeface="Arial" panose="020B0604020202020204" pitchFamily="34" charset="0"/>
                <a:cs typeface="Arial" panose="020B0604020202020204" pitchFamily="34" charset="0"/>
              </a:rPr>
              <a:t>Pyrocumulonimbus</a:t>
            </a:r>
            <a:r>
              <a:rPr lang="en-US" sz="1200" dirty="0">
                <a:latin typeface="Arial" panose="020B0604020202020204" pitchFamily="34" charset="0"/>
                <a:cs typeface="Arial" panose="020B0604020202020204" pitchFamily="34" charset="0"/>
              </a:rPr>
              <a:t> Smoke Aerosols: First Modeling Results With </a:t>
            </a:r>
            <a:r>
              <a:rPr lang="en-US" sz="1200" dirty="0" err="1">
                <a:latin typeface="Arial" panose="020B0604020202020204" pitchFamily="34" charset="0"/>
                <a:cs typeface="Arial" panose="020B0604020202020204" pitchFamily="34" charset="0"/>
              </a:rPr>
              <a:t>Multisensor</a:t>
            </a:r>
            <a:r>
              <a:rPr lang="en-US" sz="1200" dirty="0">
                <a:latin typeface="Arial" panose="020B0604020202020204" pitchFamily="34" charset="0"/>
                <a:cs typeface="Arial" panose="020B0604020202020204" pitchFamily="34" charset="0"/>
              </a:rPr>
              <a:t> (EPIC, CALIPSO, and CATS) Views From Space. </a:t>
            </a:r>
            <a:r>
              <a:rPr lang="en-US" sz="1200" i="1" dirty="0">
                <a:latin typeface="Arial" panose="020B0604020202020204" pitchFamily="34" charset="0"/>
                <a:cs typeface="Arial" panose="020B0604020202020204" pitchFamily="34" charset="0"/>
              </a:rPr>
              <a:t>Geophysical Research Letters</a:t>
            </a:r>
            <a:r>
              <a:rPr lang="en-US" sz="1200" dirty="0">
                <a:latin typeface="Arial" panose="020B0604020202020204" pitchFamily="34" charset="0"/>
                <a:cs typeface="Arial" panose="020B0604020202020204" pitchFamily="34" charset="0"/>
              </a:rPr>
              <a:t>, 46, 10,061–10,071. https://</a:t>
            </a:r>
            <a:r>
              <a:rPr lang="en-US" sz="1200" dirty="0" err="1">
                <a:latin typeface="Arial" panose="020B0604020202020204" pitchFamily="34" charset="0"/>
                <a:cs typeface="Arial" panose="020B0604020202020204" pitchFamily="34" charset="0"/>
              </a:rPr>
              <a:t>doi.org</a:t>
            </a:r>
            <a:r>
              <a:rPr lang="en-US" sz="1200" dirty="0">
                <a:latin typeface="Arial" panose="020B0604020202020204" pitchFamily="34" charset="0"/>
                <a:cs typeface="Arial" panose="020B0604020202020204" pitchFamily="34" charset="0"/>
              </a:rPr>
              <a:t>/10.1029/2019GL082360</a:t>
            </a:r>
          </a:p>
          <a:p>
            <a:pPr fontAlgn="t">
              <a:defRPr/>
            </a:pPr>
            <a:endParaRPr lang="en-US" sz="1200" dirty="0">
              <a:latin typeface="+mn-lt"/>
            </a:endParaRPr>
          </a:p>
          <a:p>
            <a:pPr fontAlgn="t">
              <a:defRPr/>
            </a:pPr>
            <a:r>
              <a:rPr lang="en-US" sz="1200" b="1" dirty="0">
                <a:latin typeface="+mn-lt"/>
              </a:rPr>
              <a:t>Data Sources: </a:t>
            </a:r>
            <a:r>
              <a:rPr lang="en-US" sz="1200" dirty="0">
                <a:latin typeface="Arial" panose="020B0604020202020204" pitchFamily="34" charset="0"/>
                <a:cs typeface="Arial" panose="020B0604020202020204" pitchFamily="34" charset="0"/>
              </a:rPr>
              <a:t>Earth </a:t>
            </a:r>
            <a:r>
              <a:rPr lang="en-US" sz="1200" dirty="0" err="1">
                <a:latin typeface="Arial" panose="020B0604020202020204" pitchFamily="34" charset="0"/>
                <a:cs typeface="Arial" panose="020B0604020202020204" pitchFamily="34" charset="0"/>
              </a:rPr>
              <a:t>Polycromatic</a:t>
            </a:r>
            <a:r>
              <a:rPr lang="en-US" sz="1200" dirty="0">
                <a:latin typeface="Arial" panose="020B0604020202020204" pitchFamily="34" charset="0"/>
                <a:cs typeface="Arial" panose="020B0604020202020204" pitchFamily="34" charset="0"/>
              </a:rPr>
              <a:t> Imaging Camera (EPIC)</a:t>
            </a:r>
            <a:r>
              <a:rPr lang="en-US" sz="1200" dirty="0">
                <a:latin typeface="+mn-lt"/>
              </a:rPr>
              <a:t> Ultraviolet Aerosol Index (UVAI),</a:t>
            </a:r>
            <a:r>
              <a:rPr lang="en-US" sz="1200" dirty="0">
                <a:latin typeface="Arial" panose="020B0604020202020204" pitchFamily="34" charset="0"/>
                <a:cs typeface="Arial" panose="020B0604020202020204" pitchFamily="34" charset="0"/>
              </a:rPr>
              <a:t> Cloud-Aerosol Lidar with Orthogonal Polarization (CALIOP)</a:t>
            </a:r>
            <a:r>
              <a:rPr lang="en-US" sz="1200" dirty="0">
                <a:latin typeface="+mn-lt"/>
              </a:rPr>
              <a:t> L1 Total Attenuated Backscatter (532nm), </a:t>
            </a:r>
            <a:r>
              <a:rPr lang="en-US" sz="1200" dirty="0">
                <a:latin typeface="Arial" panose="020B0604020202020204" pitchFamily="34" charset="0"/>
                <a:cs typeface="Arial" panose="020B0604020202020204" pitchFamily="34" charset="0"/>
              </a:rPr>
              <a:t>Cloud-Aerosol Transport System (CATS)</a:t>
            </a:r>
            <a:r>
              <a:rPr lang="en-US" sz="1200" dirty="0">
                <a:latin typeface="+mn-lt"/>
              </a:rPr>
              <a:t> L1 Total Attenuated Backscatter (1064nm), CATS L2 Aerosol Type, Goddard Earth Observing System (GEOS)-Chem chemical transport model, Fu-</a:t>
            </a:r>
            <a:r>
              <a:rPr lang="en-US" sz="1200" dirty="0" err="1">
                <a:latin typeface="+mn-lt"/>
              </a:rPr>
              <a:t>Liou</a:t>
            </a:r>
            <a:r>
              <a:rPr lang="en-US" sz="1200" dirty="0">
                <a:latin typeface="+mn-lt"/>
              </a:rPr>
              <a:t> radiative transfer model</a:t>
            </a:r>
            <a:endParaRPr lang="en-US" sz="1200" b="1" dirty="0">
              <a:latin typeface="+mn-lt"/>
            </a:endParaRPr>
          </a:p>
          <a:p>
            <a:pPr fontAlgn="t">
              <a:defRPr/>
            </a:pPr>
            <a:endParaRPr lang="en-US" sz="1200" dirty="0">
              <a:latin typeface="+mn-lt"/>
            </a:endParaRPr>
          </a:p>
          <a:p>
            <a:pPr fontAlgn="t">
              <a:defRPr/>
            </a:pPr>
            <a:r>
              <a:rPr lang="en-US" sz="1200" b="1" dirty="0">
                <a:latin typeface="+mn-lt"/>
              </a:rPr>
              <a:t>Technical Description of Figures:</a:t>
            </a:r>
          </a:p>
          <a:p>
            <a:r>
              <a:rPr lang="en-US" sz="1200" dirty="0">
                <a:latin typeface="Arial" panose="020B0604020202020204" pitchFamily="34" charset="0"/>
                <a:cs typeface="Arial" panose="020B0604020202020204" pitchFamily="34" charset="0"/>
              </a:rPr>
              <a:t>Agreement between satellite observations (EPIC UVAI (</a:t>
            </a:r>
            <a:r>
              <a:rPr lang="en-US" sz="1200" b="1" dirty="0">
                <a:latin typeface="Arial" panose="020B0604020202020204" pitchFamily="34" charset="0"/>
                <a:cs typeface="Arial" panose="020B0604020202020204" pitchFamily="34" charset="0"/>
              </a:rPr>
              <a:t>top left</a:t>
            </a:r>
            <a:r>
              <a:rPr lang="en-US" sz="1200" dirty="0">
                <a:latin typeface="Arial" panose="020B0604020202020204" pitchFamily="34" charset="0"/>
                <a:cs typeface="Arial" panose="020B0604020202020204" pitchFamily="34" charset="0"/>
              </a:rPr>
              <a:t>) and CATS total attenuated backscatter (</a:t>
            </a:r>
            <a:r>
              <a:rPr lang="en-US" sz="1200" b="1" dirty="0">
                <a:latin typeface="Arial" panose="020B0604020202020204" pitchFamily="34" charset="0"/>
                <a:cs typeface="Arial" panose="020B0604020202020204" pitchFamily="34" charset="0"/>
              </a:rPr>
              <a:t>top right</a:t>
            </a:r>
            <a:r>
              <a:rPr lang="en-US" sz="1200" dirty="0">
                <a:latin typeface="Arial" panose="020B0604020202020204" pitchFamily="34" charset="0"/>
                <a:cs typeface="Arial" panose="020B0604020202020204" pitchFamily="34" charset="0"/>
              </a:rPr>
              <a:t>)) and GEOS-Chem modeled AOD (</a:t>
            </a:r>
            <a:r>
              <a:rPr lang="en-US" sz="1200" b="1" dirty="0">
                <a:latin typeface="Arial" panose="020B0604020202020204" pitchFamily="34" charset="0"/>
                <a:cs typeface="Arial" panose="020B0604020202020204" pitchFamily="34" charset="0"/>
              </a:rPr>
              <a:t>bottom left</a:t>
            </a:r>
            <a:r>
              <a:rPr lang="en-US" sz="1200" dirty="0">
                <a:latin typeface="Arial" panose="020B0604020202020204" pitchFamily="34" charset="0"/>
                <a:cs typeface="Arial" panose="020B0604020202020204" pitchFamily="34" charset="0"/>
              </a:rPr>
              <a:t>) and extinction coefficients (</a:t>
            </a:r>
            <a:r>
              <a:rPr lang="en-US" sz="1200" b="1" dirty="0">
                <a:latin typeface="Arial" panose="020B0604020202020204" pitchFamily="34" charset="0"/>
                <a:cs typeface="Arial" panose="020B0604020202020204" pitchFamily="34" charset="0"/>
              </a:rPr>
              <a:t>bottom right</a:t>
            </a:r>
            <a:r>
              <a:rPr lang="en-US" sz="1200" dirty="0">
                <a:latin typeface="Arial" panose="020B0604020202020204" pitchFamily="34" charset="0"/>
                <a:cs typeface="Arial" panose="020B0604020202020204" pitchFamily="34" charset="0"/>
              </a:rPr>
              <a:t>) on August 19, 2017—about a week after the PyroCb event. Black lines in the left figures denote the CATS orbit and yellow lines in the right figures represent the tropopause altitude. Note GEOS-Chem places the primary plume in the same location over the North Atlantic EPIC observed the aerosol plume and around the same altitude CATS observed the aerosol particles.</a:t>
            </a:r>
          </a:p>
          <a:p>
            <a:pPr fontAlgn="t">
              <a:defRPr/>
            </a:pPr>
            <a:endParaRPr lang="en-US" sz="1200" dirty="0">
              <a:latin typeface="+mn-lt"/>
            </a:endParaRPr>
          </a:p>
          <a:p>
            <a:r>
              <a:rPr lang="en-US" sz="1200" b="1" dirty="0">
                <a:latin typeface="+mn-lt"/>
              </a:rPr>
              <a:t>Scientific significance, societal relevance, and relationships to future missions: </a:t>
            </a:r>
            <a:r>
              <a:rPr lang="en-US" sz="1200" dirty="0">
                <a:latin typeface="+mn-lt"/>
              </a:rPr>
              <a:t>Smoke particles can be injected by large forest fire events (</a:t>
            </a:r>
            <a:r>
              <a:rPr lang="en-US" sz="1200" dirty="0" err="1">
                <a:latin typeface="+mn-lt"/>
              </a:rPr>
              <a:t>pyrocumulonimbus</a:t>
            </a:r>
            <a:r>
              <a:rPr lang="en-US" sz="1200" dirty="0">
                <a:latin typeface="+mn-lt"/>
              </a:rPr>
              <a:t>) into the upper troposphere and lower stratosphere, but their effects on atmospheric </a:t>
            </a:r>
            <a:r>
              <a:rPr lang="en-US" sz="1200" dirty="0">
                <a:latin typeface="Arial" panose="020B0604020202020204" pitchFamily="34" charset="0"/>
                <a:cs typeface="Arial" panose="020B0604020202020204" pitchFamily="34" charset="0"/>
              </a:rPr>
              <a:t>composition and the </a:t>
            </a:r>
            <a:r>
              <a:rPr lang="en-US" sz="1200">
                <a:latin typeface="Arial" panose="020B0604020202020204" pitchFamily="34" charset="0"/>
                <a:cs typeface="Arial" panose="020B0604020202020204" pitchFamily="34" charset="0"/>
              </a:rPr>
              <a:t>radiative budget </a:t>
            </a:r>
            <a:r>
              <a:rPr lang="en-US" sz="1200" dirty="0">
                <a:latin typeface="Arial" panose="020B0604020202020204" pitchFamily="34" charset="0"/>
                <a:cs typeface="Arial" panose="020B0604020202020204" pitchFamily="34" charset="0"/>
              </a:rPr>
              <a:t>of the planet have not been well quantified. Here we show the GEOS-Chem chemical transport model using space based lidar constrained aerosol injection altitudes can accurately recreate the spatial and vertical propagation of aerosols as observed by the Earth </a:t>
            </a:r>
            <a:r>
              <a:rPr lang="en-US" sz="1200" dirty="0" err="1">
                <a:latin typeface="Arial" panose="020B0604020202020204" pitchFamily="34" charset="0"/>
                <a:cs typeface="Arial" panose="020B0604020202020204" pitchFamily="34" charset="0"/>
              </a:rPr>
              <a:t>Polycromatic</a:t>
            </a:r>
            <a:r>
              <a:rPr lang="en-US" sz="1200" dirty="0">
                <a:latin typeface="Arial" panose="020B0604020202020204" pitchFamily="34" charset="0"/>
                <a:cs typeface="Arial" panose="020B0604020202020204" pitchFamily="34" charset="0"/>
              </a:rPr>
              <a:t> Imaging Camera (EPIC), and the Cloud-Aerosol Transport System (CATS) and Cloud-Aerosol Lidar with Orthogonal Polarization (CALIOP) space-based lidars. Additionally, this work is among the first to attempt to quantify the effects of </a:t>
            </a:r>
            <a:r>
              <a:rPr lang="en-US" sz="1200" dirty="0" err="1">
                <a:latin typeface="Arial" panose="020B0604020202020204" pitchFamily="34" charset="0"/>
                <a:cs typeface="Arial" panose="020B0604020202020204" pitchFamily="34" charset="0"/>
              </a:rPr>
              <a:t>pyrocumulonimbus</a:t>
            </a:r>
            <a:r>
              <a:rPr lang="en-US" sz="1200" dirty="0">
                <a:latin typeface="Arial" panose="020B0604020202020204" pitchFamily="34" charset="0"/>
                <a:cs typeface="Arial" panose="020B0604020202020204" pitchFamily="34" charset="0"/>
              </a:rPr>
              <a:t> events on the radiative balance of the planet. These modeling results indicate ~1K in lower stratospheric warming, a 5+ month aerosol lifetime, and a net positive radiative forcing. The net positive radiative forcing from the </a:t>
            </a:r>
            <a:r>
              <a:rPr lang="en-US" sz="1200" dirty="0" err="1">
                <a:latin typeface="Arial" panose="020B0604020202020204" pitchFamily="34" charset="0"/>
                <a:cs typeface="Arial" panose="020B0604020202020204" pitchFamily="34" charset="0"/>
              </a:rPr>
              <a:t>pyrocumulonimbus</a:t>
            </a:r>
            <a:r>
              <a:rPr lang="en-US" sz="1200" dirty="0">
                <a:latin typeface="Arial" panose="020B0604020202020204" pitchFamily="34" charset="0"/>
                <a:cs typeface="Arial" panose="020B0604020202020204" pitchFamily="34" charset="0"/>
              </a:rPr>
              <a:t> smoke aerosols at the top of the is opposite the effect seen in anal</a:t>
            </a:r>
            <a:r>
              <a:rPr lang="en-US" sz="1200" dirty="0">
                <a:latin typeface="+mn-lt"/>
              </a:rPr>
              <a:t>ogous volcanic aerosol plumes due to the presence of black carbon, an efficient absorber of solar radiation, in the smoke plume. This work supports NASA’s strategic objective 2.2 (2014 strategic plan) to advance knowledge of Earth to meet the challenges of environmental change. In addition, identifying vertical profile measurements of UTLS aerosols, trace gases, volcanic emissions, and biomass burning emissions is classified as a very important area in the 2017 Decadal Survey. </a:t>
            </a:r>
            <a:endParaRPr lang="en-US" sz="1200" b="1" dirty="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a:latin typeface="+mj-lt"/>
              </a:rPr>
              <a:t>Earth Sciences Division - Atmospheres</a:t>
            </a:r>
            <a:endParaRPr lang="en-US" b="1" dirty="0">
              <a:latin typeface="+mj-lt"/>
            </a:endParaRPr>
          </a:p>
        </p:txBody>
      </p:sp>
      <p:pic>
        <p:nvPicPr>
          <p:cNvPr id="7" name="Picture 6">
            <a:extLst>
              <a:ext uri="{FF2B5EF4-FFF2-40B4-BE49-F238E27FC236}">
                <a16:creationId xmlns:a16="http://schemas.microsoft.com/office/drawing/2014/main" id="{1C30A979-A523-B542-81AD-86DF2A3E34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6125" y="69854"/>
            <a:ext cx="987874" cy="570116"/>
          </a:xfrm>
          <a:prstGeom prst="rect">
            <a:avLst/>
          </a:prstGeom>
        </p:spPr>
      </p:pic>
    </p:spTree>
    <p:extLst>
      <p:ext uri="{BB962C8B-B14F-4D97-AF65-F5344CB8AC3E}">
        <p14:creationId xmlns:p14="http://schemas.microsoft.com/office/powerpoint/2010/main" val="29283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1B00682C-1DA7-4A4A-81D2-0E4B07248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571" y="1434945"/>
            <a:ext cx="5073852" cy="3365655"/>
          </a:xfrm>
          <a:prstGeom prst="rect">
            <a:avLst/>
          </a:prstGeom>
        </p:spPr>
      </p:pic>
      <p:sp>
        <p:nvSpPr>
          <p:cNvPr id="2050" name="Text Box 1"/>
          <p:cNvSpPr txBox="1">
            <a:spLocks noChangeArrowheads="1"/>
          </p:cNvSpPr>
          <p:nvPr/>
        </p:nvSpPr>
        <p:spPr bwMode="auto">
          <a:xfrm>
            <a:off x="0" y="0"/>
            <a:ext cx="9144000" cy="685652"/>
          </a:xfrm>
          <a:prstGeom prst="rect">
            <a:avLst/>
          </a:prstGeom>
          <a:noFill/>
          <a:ln w="9525">
            <a:noFill/>
            <a:miter lim="800000"/>
            <a:headEnd/>
            <a:tailEnd/>
          </a:ln>
        </p:spPr>
        <p:txBody>
          <a:bodyPr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Surface Polarized Reflectance </a:t>
            </a:r>
            <a:r>
              <a:rPr lang="en-GB" sz="1600" b="1">
                <a:solidFill>
                  <a:srgbClr val="000000"/>
                </a:solidFill>
                <a:latin typeface="+mj-lt"/>
              </a:rPr>
              <a:t>is not Spectrally Invariant</a:t>
            </a:r>
            <a:br>
              <a:rPr lang="en-GB" sz="1200" b="1" dirty="0">
                <a:solidFill>
                  <a:srgbClr val="000000"/>
                </a:solidFill>
                <a:latin typeface="+mj-lt"/>
              </a:rPr>
            </a:br>
            <a:r>
              <a:rPr lang="en-GB" sz="1400" b="1" dirty="0">
                <a:solidFill>
                  <a:srgbClr val="000000"/>
                </a:solidFill>
                <a:latin typeface="+mn-lt"/>
              </a:rPr>
              <a:t>Sergey Korkin, USRA GESTAR, and Alexei Lyapustin, Code 613, NASA/GSFC</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pic>
        <p:nvPicPr>
          <p:cNvPr id="9" name="Picture 2" descr="Image result for usra">
            <a:extLst>
              <a:ext uri="{FF2B5EF4-FFF2-40B4-BE49-F238E27FC236}">
                <a16:creationId xmlns:a16="http://schemas.microsoft.com/office/drawing/2014/main" id="{205542E3-5DC2-4EDD-8932-8A930B1948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0734" y="48768"/>
            <a:ext cx="973265" cy="7132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a:extLst>
              <a:ext uri="{FF2B5EF4-FFF2-40B4-BE49-F238E27FC236}">
                <a16:creationId xmlns:a16="http://schemas.microsoft.com/office/drawing/2014/main" id="{E5ECFE4B-615E-4435-872C-AB6E601289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713" y="1330220"/>
            <a:ext cx="2259452" cy="29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7F9B0504-BB8F-43C2-9B62-8CA471F7414D}"/>
              </a:ext>
            </a:extLst>
          </p:cNvPr>
          <p:cNvSpPr txBox="1">
            <a:spLocks/>
          </p:cNvSpPr>
          <p:nvPr/>
        </p:nvSpPr>
        <p:spPr>
          <a:xfrm>
            <a:off x="321523" y="762000"/>
            <a:ext cx="2370818" cy="5000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i="1" dirty="0">
                <a:latin typeface="Times New Roman" panose="02020603050405020304" pitchFamily="18" charset="0"/>
                <a:cs typeface="Times New Roman" panose="02020603050405020304" pitchFamily="18" charset="0"/>
              </a:rPr>
              <a:t>Images 1 &amp; 2 Credit: </a:t>
            </a:r>
            <a:r>
              <a:rPr lang="en-US" sz="1400" dirty="0">
                <a:solidFill>
                  <a:srgbClr val="0000FF"/>
                </a:solidFill>
                <a:latin typeface="Times New Roman" panose="02020603050405020304" pitchFamily="18" charset="0"/>
                <a:cs typeface="Times New Roman" panose="02020603050405020304" pitchFamily="18" charset="0"/>
              </a:rPr>
              <a:t>https://cats.gsfc.nasa.gov/</a:t>
            </a:r>
          </a:p>
        </p:txBody>
      </p:sp>
      <p:sp>
        <p:nvSpPr>
          <p:cNvPr id="4" name="Rectangle 3">
            <a:extLst>
              <a:ext uri="{FF2B5EF4-FFF2-40B4-BE49-F238E27FC236}">
                <a16:creationId xmlns:a16="http://schemas.microsoft.com/office/drawing/2014/main" id="{72BCA6CA-B15A-404C-B31F-83FDB046EED8}"/>
              </a:ext>
            </a:extLst>
          </p:cNvPr>
          <p:cNvSpPr/>
          <p:nvPr/>
        </p:nvSpPr>
        <p:spPr>
          <a:xfrm>
            <a:off x="2057400" y="4118172"/>
            <a:ext cx="986167" cy="523220"/>
          </a:xfrm>
          <a:prstGeom prst="rect">
            <a:avLst/>
          </a:prstGeom>
        </p:spPr>
        <p:txBody>
          <a:bodyPr wrap="none">
            <a:spAutoFit/>
          </a:bodyPr>
          <a:lstStyle/>
          <a:p>
            <a:r>
              <a:rPr lang="el-GR" sz="1400" b="1" dirty="0"/>
              <a:t>λ</a:t>
            </a:r>
            <a:r>
              <a:rPr lang="en-US" sz="1400" b="1" dirty="0"/>
              <a:t> </a:t>
            </a:r>
            <a:r>
              <a:rPr lang="en-US" sz="1400" b="1" baseline="-25000" dirty="0"/>
              <a:t>L</a:t>
            </a:r>
            <a:r>
              <a:rPr lang="en-US" sz="1400" b="1" dirty="0"/>
              <a:t> =</a:t>
            </a:r>
            <a:r>
              <a:rPr lang="en-US" sz="1400" b="1" dirty="0">
                <a:solidFill>
                  <a:srgbClr val="C00000"/>
                </a:solidFill>
              </a:rPr>
              <a:t> 1064</a:t>
            </a:r>
          </a:p>
          <a:p>
            <a:r>
              <a:rPr lang="en-US" sz="1400" b="1" dirty="0"/>
              <a:t>&amp; </a:t>
            </a:r>
            <a:r>
              <a:rPr lang="en-US" sz="1400" b="1" dirty="0">
                <a:solidFill>
                  <a:srgbClr val="008000"/>
                </a:solidFill>
              </a:rPr>
              <a:t>532</a:t>
            </a:r>
            <a:r>
              <a:rPr lang="en-US" sz="1400" b="1" dirty="0"/>
              <a:t> nm </a:t>
            </a:r>
            <a:endParaRPr lang="en-US" sz="1400" dirty="0"/>
          </a:p>
        </p:txBody>
      </p:sp>
      <p:sp>
        <p:nvSpPr>
          <p:cNvPr id="13" name="Rectangle 12">
            <a:extLst>
              <a:ext uri="{FF2B5EF4-FFF2-40B4-BE49-F238E27FC236}">
                <a16:creationId xmlns:a16="http://schemas.microsoft.com/office/drawing/2014/main" id="{B387B2E6-7F8D-4C33-8772-E6AE0D964B38}"/>
              </a:ext>
            </a:extLst>
          </p:cNvPr>
          <p:cNvSpPr/>
          <p:nvPr/>
        </p:nvSpPr>
        <p:spPr>
          <a:xfrm>
            <a:off x="152400" y="4107992"/>
            <a:ext cx="986167" cy="523220"/>
          </a:xfrm>
          <a:prstGeom prst="rect">
            <a:avLst/>
          </a:prstGeom>
          <a:solidFill>
            <a:schemeClr val="accent3"/>
          </a:solidFill>
        </p:spPr>
        <p:txBody>
          <a:bodyPr wrap="none">
            <a:spAutoFit/>
          </a:bodyPr>
          <a:lstStyle/>
          <a:p>
            <a:r>
              <a:rPr lang="el-GR" sz="1400" b="1" dirty="0"/>
              <a:t>λ</a:t>
            </a:r>
            <a:r>
              <a:rPr lang="en-US" sz="1400" b="1" dirty="0"/>
              <a:t> </a:t>
            </a:r>
            <a:r>
              <a:rPr lang="en-US" sz="1400" b="1" baseline="-25000" dirty="0"/>
              <a:t>R</a:t>
            </a:r>
            <a:r>
              <a:rPr lang="en-US" sz="1400" b="1" dirty="0"/>
              <a:t> =</a:t>
            </a:r>
            <a:r>
              <a:rPr lang="en-US" sz="1400" b="1" dirty="0">
                <a:solidFill>
                  <a:srgbClr val="C00000"/>
                </a:solidFill>
              </a:rPr>
              <a:t> 1064</a:t>
            </a:r>
          </a:p>
          <a:p>
            <a:r>
              <a:rPr lang="en-US" sz="1400" b="1" dirty="0"/>
              <a:t>&amp; </a:t>
            </a:r>
            <a:r>
              <a:rPr lang="en-US" sz="1400" b="1" dirty="0">
                <a:solidFill>
                  <a:srgbClr val="008000"/>
                </a:solidFill>
              </a:rPr>
              <a:t>532</a:t>
            </a:r>
            <a:r>
              <a:rPr lang="en-US" sz="1400" b="1" dirty="0"/>
              <a:t> nm </a:t>
            </a:r>
            <a:endParaRPr lang="en-US" sz="1400" dirty="0"/>
          </a:p>
        </p:txBody>
      </p:sp>
      <p:pic>
        <p:nvPicPr>
          <p:cNvPr id="23" name="Picture 1">
            <a:extLst>
              <a:ext uri="{FF2B5EF4-FFF2-40B4-BE49-F238E27FC236}">
                <a16:creationId xmlns:a16="http://schemas.microsoft.com/office/drawing/2014/main" id="{330A5B8F-F479-45EE-AF10-6EBCD38140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6747" y="793755"/>
            <a:ext cx="5073853" cy="66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ontent Placeholder 2">
            <a:extLst>
              <a:ext uri="{FF2B5EF4-FFF2-40B4-BE49-F238E27FC236}">
                <a16:creationId xmlns:a16="http://schemas.microsoft.com/office/drawing/2014/main" id="{ED63A05E-46BE-43AB-BB87-B608D4CFB524}"/>
              </a:ext>
            </a:extLst>
          </p:cNvPr>
          <p:cNvSpPr txBox="1">
            <a:spLocks/>
          </p:cNvSpPr>
          <p:nvPr/>
        </p:nvSpPr>
        <p:spPr>
          <a:xfrm>
            <a:off x="2212586" y="1295400"/>
            <a:ext cx="403291" cy="300136"/>
          </a:xfrm>
          <a:custGeom>
            <a:avLst/>
            <a:gdLst>
              <a:gd name="connsiteX0" fmla="*/ 0 w 403291"/>
              <a:gd name="connsiteY0" fmla="*/ 0 h 300136"/>
              <a:gd name="connsiteX1" fmla="*/ 403291 w 403291"/>
              <a:gd name="connsiteY1" fmla="*/ 0 h 300136"/>
              <a:gd name="connsiteX2" fmla="*/ 403291 w 403291"/>
              <a:gd name="connsiteY2" fmla="*/ 300136 h 300136"/>
              <a:gd name="connsiteX3" fmla="*/ 0 w 403291"/>
              <a:gd name="connsiteY3" fmla="*/ 300136 h 300136"/>
              <a:gd name="connsiteX4" fmla="*/ 0 w 403291"/>
              <a:gd name="connsiteY4" fmla="*/ 0 h 30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91" h="300136" fill="none" extrusionOk="0">
                <a:moveTo>
                  <a:pt x="0" y="0"/>
                </a:moveTo>
                <a:cubicBezTo>
                  <a:pt x="141699" y="-24307"/>
                  <a:pt x="215968" y="30289"/>
                  <a:pt x="403291" y="0"/>
                </a:cubicBezTo>
                <a:cubicBezTo>
                  <a:pt x="425867" y="142025"/>
                  <a:pt x="383111" y="216104"/>
                  <a:pt x="403291" y="300136"/>
                </a:cubicBezTo>
                <a:cubicBezTo>
                  <a:pt x="287908" y="322171"/>
                  <a:pt x="173475" y="275937"/>
                  <a:pt x="0" y="300136"/>
                </a:cubicBezTo>
                <a:cubicBezTo>
                  <a:pt x="-10470" y="210797"/>
                  <a:pt x="8965" y="71287"/>
                  <a:pt x="0" y="0"/>
                </a:cubicBezTo>
                <a:close/>
              </a:path>
              <a:path w="403291" h="300136" stroke="0" extrusionOk="0">
                <a:moveTo>
                  <a:pt x="0" y="0"/>
                </a:moveTo>
                <a:cubicBezTo>
                  <a:pt x="197954" y="-31173"/>
                  <a:pt x="208157" y="23045"/>
                  <a:pt x="403291" y="0"/>
                </a:cubicBezTo>
                <a:cubicBezTo>
                  <a:pt x="423070" y="117664"/>
                  <a:pt x="381491" y="170224"/>
                  <a:pt x="403291" y="300136"/>
                </a:cubicBezTo>
                <a:cubicBezTo>
                  <a:pt x="250602" y="300832"/>
                  <a:pt x="158803" y="257795"/>
                  <a:pt x="0" y="300136"/>
                </a:cubicBezTo>
                <a:cubicBezTo>
                  <a:pt x="-4444" y="223415"/>
                  <a:pt x="4636" y="146966"/>
                  <a:pt x="0" y="0"/>
                </a:cubicBezTo>
                <a:close/>
              </a:path>
            </a:pathLst>
          </a:custGeom>
          <a:ln w="25400">
            <a:solidFill>
              <a:schemeClr val="tx1"/>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b="1" dirty="0">
                <a:latin typeface="Times New Roman" panose="02020603050405020304" pitchFamily="18" charset="0"/>
                <a:cs typeface="Times New Roman" panose="02020603050405020304" pitchFamily="18" charset="0"/>
              </a:rPr>
              <a:t>1</a:t>
            </a:r>
            <a:endParaRPr lang="en-US" sz="1400" b="1" dirty="0">
              <a:solidFill>
                <a:srgbClr val="0000FF"/>
              </a:solidFill>
              <a:latin typeface="Times New Roman" panose="02020603050405020304" pitchFamily="18"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C016E5BF-80DF-49ED-B974-EE6863B0E6D6}"/>
              </a:ext>
            </a:extLst>
          </p:cNvPr>
          <p:cNvSpPr txBox="1">
            <a:spLocks/>
          </p:cNvSpPr>
          <p:nvPr/>
        </p:nvSpPr>
        <p:spPr>
          <a:xfrm>
            <a:off x="4953000" y="937472"/>
            <a:ext cx="403291" cy="300136"/>
          </a:xfrm>
          <a:custGeom>
            <a:avLst/>
            <a:gdLst>
              <a:gd name="connsiteX0" fmla="*/ 0 w 403291"/>
              <a:gd name="connsiteY0" fmla="*/ 0 h 300136"/>
              <a:gd name="connsiteX1" fmla="*/ 403291 w 403291"/>
              <a:gd name="connsiteY1" fmla="*/ 0 h 300136"/>
              <a:gd name="connsiteX2" fmla="*/ 403291 w 403291"/>
              <a:gd name="connsiteY2" fmla="*/ 300136 h 300136"/>
              <a:gd name="connsiteX3" fmla="*/ 0 w 403291"/>
              <a:gd name="connsiteY3" fmla="*/ 300136 h 300136"/>
              <a:gd name="connsiteX4" fmla="*/ 0 w 403291"/>
              <a:gd name="connsiteY4" fmla="*/ 0 h 30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91" h="300136" fill="none" extrusionOk="0">
                <a:moveTo>
                  <a:pt x="0" y="0"/>
                </a:moveTo>
                <a:cubicBezTo>
                  <a:pt x="141699" y="-24307"/>
                  <a:pt x="215968" y="30289"/>
                  <a:pt x="403291" y="0"/>
                </a:cubicBezTo>
                <a:cubicBezTo>
                  <a:pt x="425867" y="142025"/>
                  <a:pt x="383111" y="216104"/>
                  <a:pt x="403291" y="300136"/>
                </a:cubicBezTo>
                <a:cubicBezTo>
                  <a:pt x="287908" y="322171"/>
                  <a:pt x="173475" y="275937"/>
                  <a:pt x="0" y="300136"/>
                </a:cubicBezTo>
                <a:cubicBezTo>
                  <a:pt x="-10470" y="210797"/>
                  <a:pt x="8965" y="71287"/>
                  <a:pt x="0" y="0"/>
                </a:cubicBezTo>
                <a:close/>
              </a:path>
              <a:path w="403291" h="300136" stroke="0" extrusionOk="0">
                <a:moveTo>
                  <a:pt x="0" y="0"/>
                </a:moveTo>
                <a:cubicBezTo>
                  <a:pt x="197954" y="-31173"/>
                  <a:pt x="208157" y="23045"/>
                  <a:pt x="403291" y="0"/>
                </a:cubicBezTo>
                <a:cubicBezTo>
                  <a:pt x="423070" y="117664"/>
                  <a:pt x="381491" y="170224"/>
                  <a:pt x="403291" y="300136"/>
                </a:cubicBezTo>
                <a:cubicBezTo>
                  <a:pt x="250602" y="300832"/>
                  <a:pt x="158803" y="257795"/>
                  <a:pt x="0" y="300136"/>
                </a:cubicBezTo>
                <a:cubicBezTo>
                  <a:pt x="-4444" y="223415"/>
                  <a:pt x="4636" y="146966"/>
                  <a:pt x="0" y="0"/>
                </a:cubicBezTo>
                <a:close/>
              </a:path>
            </a:pathLst>
          </a:custGeom>
          <a:ln w="25400">
            <a:solidFill>
              <a:schemeClr val="bg1"/>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b="1" dirty="0">
                <a:solidFill>
                  <a:schemeClr val="bg1"/>
                </a:solidFill>
                <a:latin typeface="Times New Roman" panose="02020603050405020304" pitchFamily="18" charset="0"/>
                <a:cs typeface="Times New Roman" panose="02020603050405020304" pitchFamily="18" charset="0"/>
              </a:rPr>
              <a:t>2</a:t>
            </a:r>
          </a:p>
        </p:txBody>
      </p:sp>
      <p:sp>
        <p:nvSpPr>
          <p:cNvPr id="27" name="Content Placeholder 2">
            <a:extLst>
              <a:ext uri="{FF2B5EF4-FFF2-40B4-BE49-F238E27FC236}">
                <a16:creationId xmlns:a16="http://schemas.microsoft.com/office/drawing/2014/main" id="{3387767C-C938-4D25-A1C8-D2B7C2464E8F}"/>
              </a:ext>
            </a:extLst>
          </p:cNvPr>
          <p:cNvSpPr txBox="1">
            <a:spLocks/>
          </p:cNvSpPr>
          <p:nvPr/>
        </p:nvSpPr>
        <p:spPr>
          <a:xfrm>
            <a:off x="5486400" y="2290664"/>
            <a:ext cx="403291" cy="300136"/>
          </a:xfrm>
          <a:custGeom>
            <a:avLst/>
            <a:gdLst>
              <a:gd name="connsiteX0" fmla="*/ 0 w 403291"/>
              <a:gd name="connsiteY0" fmla="*/ 0 h 300136"/>
              <a:gd name="connsiteX1" fmla="*/ 403291 w 403291"/>
              <a:gd name="connsiteY1" fmla="*/ 0 h 300136"/>
              <a:gd name="connsiteX2" fmla="*/ 403291 w 403291"/>
              <a:gd name="connsiteY2" fmla="*/ 300136 h 300136"/>
              <a:gd name="connsiteX3" fmla="*/ 0 w 403291"/>
              <a:gd name="connsiteY3" fmla="*/ 300136 h 300136"/>
              <a:gd name="connsiteX4" fmla="*/ 0 w 403291"/>
              <a:gd name="connsiteY4" fmla="*/ 0 h 30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91" h="300136" fill="none" extrusionOk="0">
                <a:moveTo>
                  <a:pt x="0" y="0"/>
                </a:moveTo>
                <a:cubicBezTo>
                  <a:pt x="141699" y="-24307"/>
                  <a:pt x="215968" y="30289"/>
                  <a:pt x="403291" y="0"/>
                </a:cubicBezTo>
                <a:cubicBezTo>
                  <a:pt x="425867" y="142025"/>
                  <a:pt x="383111" y="216104"/>
                  <a:pt x="403291" y="300136"/>
                </a:cubicBezTo>
                <a:cubicBezTo>
                  <a:pt x="287908" y="322171"/>
                  <a:pt x="173475" y="275937"/>
                  <a:pt x="0" y="300136"/>
                </a:cubicBezTo>
                <a:cubicBezTo>
                  <a:pt x="-10470" y="210797"/>
                  <a:pt x="8965" y="71287"/>
                  <a:pt x="0" y="0"/>
                </a:cubicBezTo>
                <a:close/>
              </a:path>
              <a:path w="403291" h="300136" stroke="0" extrusionOk="0">
                <a:moveTo>
                  <a:pt x="0" y="0"/>
                </a:moveTo>
                <a:cubicBezTo>
                  <a:pt x="197954" y="-31173"/>
                  <a:pt x="208157" y="23045"/>
                  <a:pt x="403291" y="0"/>
                </a:cubicBezTo>
                <a:cubicBezTo>
                  <a:pt x="423070" y="117664"/>
                  <a:pt x="381491" y="170224"/>
                  <a:pt x="403291" y="300136"/>
                </a:cubicBezTo>
                <a:cubicBezTo>
                  <a:pt x="250602" y="300832"/>
                  <a:pt x="158803" y="257795"/>
                  <a:pt x="0" y="300136"/>
                </a:cubicBezTo>
                <a:cubicBezTo>
                  <a:pt x="-4444" y="223415"/>
                  <a:pt x="4636" y="146966"/>
                  <a:pt x="0" y="0"/>
                </a:cubicBezTo>
                <a:close/>
              </a:path>
            </a:pathLst>
          </a:custGeom>
          <a:ln w="25400">
            <a:solidFill>
              <a:schemeClr val="tx1"/>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b="1" dirty="0">
                <a:latin typeface="Times New Roman" panose="02020603050405020304" pitchFamily="18" charset="0"/>
                <a:cs typeface="Times New Roman" panose="02020603050405020304" pitchFamily="18" charset="0"/>
              </a:rPr>
              <a:t>3a</a:t>
            </a:r>
          </a:p>
        </p:txBody>
      </p:sp>
      <p:sp>
        <p:nvSpPr>
          <p:cNvPr id="28" name="Content Placeholder 2">
            <a:extLst>
              <a:ext uri="{FF2B5EF4-FFF2-40B4-BE49-F238E27FC236}">
                <a16:creationId xmlns:a16="http://schemas.microsoft.com/office/drawing/2014/main" id="{B9A977E3-80F3-4C2D-BD5B-F449F44AC0D0}"/>
              </a:ext>
            </a:extLst>
          </p:cNvPr>
          <p:cNvSpPr txBox="1">
            <a:spLocks/>
          </p:cNvSpPr>
          <p:nvPr/>
        </p:nvSpPr>
        <p:spPr>
          <a:xfrm>
            <a:off x="7620000" y="2304594"/>
            <a:ext cx="403291" cy="300136"/>
          </a:xfrm>
          <a:custGeom>
            <a:avLst/>
            <a:gdLst>
              <a:gd name="connsiteX0" fmla="*/ 0 w 403291"/>
              <a:gd name="connsiteY0" fmla="*/ 0 h 300136"/>
              <a:gd name="connsiteX1" fmla="*/ 403291 w 403291"/>
              <a:gd name="connsiteY1" fmla="*/ 0 h 300136"/>
              <a:gd name="connsiteX2" fmla="*/ 403291 w 403291"/>
              <a:gd name="connsiteY2" fmla="*/ 300136 h 300136"/>
              <a:gd name="connsiteX3" fmla="*/ 0 w 403291"/>
              <a:gd name="connsiteY3" fmla="*/ 300136 h 300136"/>
              <a:gd name="connsiteX4" fmla="*/ 0 w 403291"/>
              <a:gd name="connsiteY4" fmla="*/ 0 h 30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91" h="300136" fill="none" extrusionOk="0">
                <a:moveTo>
                  <a:pt x="0" y="0"/>
                </a:moveTo>
                <a:cubicBezTo>
                  <a:pt x="141699" y="-24307"/>
                  <a:pt x="215968" y="30289"/>
                  <a:pt x="403291" y="0"/>
                </a:cubicBezTo>
                <a:cubicBezTo>
                  <a:pt x="425867" y="142025"/>
                  <a:pt x="383111" y="216104"/>
                  <a:pt x="403291" y="300136"/>
                </a:cubicBezTo>
                <a:cubicBezTo>
                  <a:pt x="287908" y="322171"/>
                  <a:pt x="173475" y="275937"/>
                  <a:pt x="0" y="300136"/>
                </a:cubicBezTo>
                <a:cubicBezTo>
                  <a:pt x="-10470" y="210797"/>
                  <a:pt x="8965" y="71287"/>
                  <a:pt x="0" y="0"/>
                </a:cubicBezTo>
                <a:close/>
              </a:path>
              <a:path w="403291" h="300136" stroke="0" extrusionOk="0">
                <a:moveTo>
                  <a:pt x="0" y="0"/>
                </a:moveTo>
                <a:cubicBezTo>
                  <a:pt x="197954" y="-31173"/>
                  <a:pt x="208157" y="23045"/>
                  <a:pt x="403291" y="0"/>
                </a:cubicBezTo>
                <a:cubicBezTo>
                  <a:pt x="423070" y="117664"/>
                  <a:pt x="381491" y="170224"/>
                  <a:pt x="403291" y="300136"/>
                </a:cubicBezTo>
                <a:cubicBezTo>
                  <a:pt x="250602" y="300832"/>
                  <a:pt x="158803" y="257795"/>
                  <a:pt x="0" y="300136"/>
                </a:cubicBezTo>
                <a:cubicBezTo>
                  <a:pt x="-4444" y="223415"/>
                  <a:pt x="4636" y="146966"/>
                  <a:pt x="0" y="0"/>
                </a:cubicBezTo>
                <a:close/>
              </a:path>
            </a:pathLst>
          </a:custGeom>
          <a:ln w="25400">
            <a:solidFill>
              <a:schemeClr val="tx1"/>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400" b="1" dirty="0">
                <a:latin typeface="Times New Roman" panose="02020603050405020304" pitchFamily="18" charset="0"/>
                <a:cs typeface="Times New Roman" panose="02020603050405020304" pitchFamily="18" charset="0"/>
              </a:rPr>
              <a:t>3b</a:t>
            </a:r>
          </a:p>
        </p:txBody>
      </p:sp>
      <p:sp>
        <p:nvSpPr>
          <p:cNvPr id="21" name="Content Placeholder 2">
            <a:extLst>
              <a:ext uri="{FF2B5EF4-FFF2-40B4-BE49-F238E27FC236}">
                <a16:creationId xmlns:a16="http://schemas.microsoft.com/office/drawing/2014/main" id="{93125298-6995-4F38-9F6A-79408AF22C46}"/>
              </a:ext>
            </a:extLst>
          </p:cNvPr>
          <p:cNvSpPr txBox="1">
            <a:spLocks/>
          </p:cNvSpPr>
          <p:nvPr/>
        </p:nvSpPr>
        <p:spPr>
          <a:xfrm>
            <a:off x="6914798" y="2719549"/>
            <a:ext cx="1840260" cy="710674"/>
          </a:xfrm>
          <a:prstGeom prst="rect">
            <a:avLst/>
          </a:prstGeom>
          <a:solidFill>
            <a:schemeClr val="bg1">
              <a:alpha val="5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err="1">
                <a:latin typeface="Times New Roman" panose="02020603050405020304" pitchFamily="18" charset="0"/>
                <a:cs typeface="Times New Roman" panose="02020603050405020304" pitchFamily="18" charset="0"/>
              </a:rPr>
              <a:t>Rp</a:t>
            </a:r>
            <a:r>
              <a:rPr lang="en-US" sz="1200" dirty="0">
                <a:latin typeface="Times New Roman" panose="02020603050405020304" pitchFamily="18" charset="0"/>
                <a:cs typeface="Times New Roman" panose="02020603050405020304" pitchFamily="18" charset="0"/>
              </a:rPr>
              <a:t> is different at 532 and 1064 nm indicating significant spectral dependence </a:t>
            </a:r>
          </a:p>
        </p:txBody>
      </p:sp>
      <p:cxnSp>
        <p:nvCxnSpPr>
          <p:cNvPr id="24" name="Straight Arrow Connector 23">
            <a:extLst>
              <a:ext uri="{FF2B5EF4-FFF2-40B4-BE49-F238E27FC236}">
                <a16:creationId xmlns:a16="http://schemas.microsoft.com/office/drawing/2014/main" id="{AB7B686C-6E03-4FFF-ADF9-0B6D4ED9D203}"/>
              </a:ext>
            </a:extLst>
          </p:cNvPr>
          <p:cNvCxnSpPr>
            <a:cxnSpLocks/>
          </p:cNvCxnSpPr>
          <p:nvPr/>
        </p:nvCxnSpPr>
        <p:spPr>
          <a:xfrm>
            <a:off x="7315200" y="3389330"/>
            <a:ext cx="0" cy="649270"/>
          </a:xfrm>
          <a:prstGeom prst="straightConnector1">
            <a:avLst/>
          </a:prstGeom>
          <a:ln w="12700">
            <a:solidFill>
              <a:srgbClr val="008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1" name="Content Placeholder 2">
            <a:extLst>
              <a:ext uri="{FF2B5EF4-FFF2-40B4-BE49-F238E27FC236}">
                <a16:creationId xmlns:a16="http://schemas.microsoft.com/office/drawing/2014/main" id="{68C9D85F-DF59-4481-92D9-B2E80532C660}"/>
              </a:ext>
            </a:extLst>
          </p:cNvPr>
          <p:cNvSpPr txBox="1">
            <a:spLocks/>
          </p:cNvSpPr>
          <p:nvPr/>
        </p:nvSpPr>
        <p:spPr>
          <a:xfrm>
            <a:off x="4659346" y="3488003"/>
            <a:ext cx="2057397" cy="2681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a:solidFill>
                  <a:srgbClr val="FF0000"/>
                </a:solidFill>
                <a:latin typeface="Times New Roman" panose="02020603050405020304" pitchFamily="18" charset="0"/>
                <a:cs typeface="Times New Roman" panose="02020603050405020304" pitchFamily="18" charset="0"/>
              </a:rPr>
              <a:t>Possible calibration issue</a:t>
            </a:r>
          </a:p>
        </p:txBody>
      </p:sp>
      <p:cxnSp>
        <p:nvCxnSpPr>
          <p:cNvPr id="32" name="Straight Arrow Connector 31">
            <a:extLst>
              <a:ext uri="{FF2B5EF4-FFF2-40B4-BE49-F238E27FC236}">
                <a16:creationId xmlns:a16="http://schemas.microsoft.com/office/drawing/2014/main" id="{28A513EB-D346-4ABF-8089-90B5AED73415}"/>
              </a:ext>
            </a:extLst>
          </p:cNvPr>
          <p:cNvCxnSpPr>
            <a:cxnSpLocks/>
          </p:cNvCxnSpPr>
          <p:nvPr/>
        </p:nvCxnSpPr>
        <p:spPr>
          <a:xfrm>
            <a:off x="5889691" y="3769052"/>
            <a:ext cx="587309" cy="421948"/>
          </a:xfrm>
          <a:prstGeom prst="straightConnector1">
            <a:avLst/>
          </a:prstGeom>
          <a:ln w="127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58EF311-B71E-4D50-A06B-72020D107573}"/>
              </a:ext>
            </a:extLst>
          </p:cNvPr>
          <p:cNvCxnSpPr>
            <a:cxnSpLocks/>
          </p:cNvCxnSpPr>
          <p:nvPr/>
        </p:nvCxnSpPr>
        <p:spPr>
          <a:xfrm flipH="1">
            <a:off x="7010400" y="3389330"/>
            <a:ext cx="304801" cy="496870"/>
          </a:xfrm>
          <a:prstGeom prst="straightConnector1">
            <a:avLst/>
          </a:prstGeom>
          <a:ln w="12700">
            <a:solidFill>
              <a:srgbClr val="008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5329" y="4800362"/>
            <a:ext cx="8716264" cy="1384995"/>
          </a:xfrm>
          <a:prstGeom prst="rect">
            <a:avLst/>
          </a:prstGeom>
          <a:solidFill>
            <a:schemeClr val="bg1">
              <a:lumMod val="75000"/>
            </a:schemeClr>
          </a:solidFill>
          <a:ln w="19050">
            <a:solidFill>
              <a:schemeClr val="tx1"/>
            </a:solidFill>
          </a:ln>
        </p:spPr>
        <p:txBody>
          <a:bodyPr wrap="square" rtlCol="0">
            <a:spAutoFit/>
          </a:bodyPr>
          <a:lstStyle/>
          <a:p>
            <a:r>
              <a:rPr lang="en-US" sz="1400" b="1" dirty="0">
                <a:latin typeface="+mn-lt"/>
              </a:rPr>
              <a:t>Multi-angle </a:t>
            </a:r>
            <a:r>
              <a:rPr lang="en-US" sz="1400" b="1" dirty="0" err="1">
                <a:latin typeface="+mn-lt"/>
              </a:rPr>
              <a:t>spectro</a:t>
            </a:r>
            <a:r>
              <a:rPr lang="en-US" sz="1400" b="1" dirty="0">
                <a:latin typeface="+mn-lt"/>
              </a:rPr>
              <a:t>-polarimeters (e.g., HARP-2 &amp; </a:t>
            </a:r>
            <a:r>
              <a:rPr lang="en-US" sz="1400" b="1" dirty="0" err="1">
                <a:latin typeface="+mn-lt"/>
              </a:rPr>
              <a:t>SPEXone</a:t>
            </a:r>
            <a:r>
              <a:rPr lang="en-US" sz="1400" b="1" dirty="0">
                <a:latin typeface="+mn-lt"/>
              </a:rPr>
              <a:t> for PACE, MAIA, 3MI) are promising for improved aerosol microphysical properties. A key assumption in associated retrieval algorithms is that the surface polarized reflectance, </a:t>
            </a:r>
            <a:r>
              <a:rPr lang="en-US" sz="1400" b="1" dirty="0" err="1">
                <a:latin typeface="+mn-lt"/>
              </a:rPr>
              <a:t>R</a:t>
            </a:r>
            <a:r>
              <a:rPr lang="en-US" sz="1400" b="1" baseline="-25000" dirty="0" err="1">
                <a:latin typeface="+mn-lt"/>
              </a:rPr>
              <a:t>p</a:t>
            </a:r>
            <a:r>
              <a:rPr lang="en-US" sz="1400" b="1" dirty="0">
                <a:latin typeface="+mn-lt"/>
              </a:rPr>
              <a:t>, is spectrally invariant. Here, we use CATS (Cloud-Aerosol Transport System) lidar measurements at 532 &amp; 1064 nm to study the spectral behavior of </a:t>
            </a:r>
            <a:r>
              <a:rPr lang="en-US" sz="1400" b="1" dirty="0" err="1">
                <a:latin typeface="+mn-lt"/>
              </a:rPr>
              <a:t>R</a:t>
            </a:r>
            <a:r>
              <a:rPr lang="en-US" sz="1400" b="1" baseline="-25000" dirty="0" err="1">
                <a:latin typeface="+mn-lt"/>
              </a:rPr>
              <a:t>p</a:t>
            </a:r>
            <a:r>
              <a:rPr lang="en-US" sz="1400" b="1" dirty="0">
                <a:latin typeface="+mn-lt"/>
              </a:rPr>
              <a:t> and show that it is actually spectrally dependent contrary to expectations.  Accurate spectral characterization of </a:t>
            </a:r>
            <a:r>
              <a:rPr lang="en-US" sz="1400" b="1" dirty="0" err="1">
                <a:latin typeface="+mn-lt"/>
              </a:rPr>
              <a:t>R</a:t>
            </a:r>
            <a:r>
              <a:rPr lang="en-US" sz="1400" b="1" baseline="-25000" dirty="0" err="1">
                <a:latin typeface="+mn-lt"/>
              </a:rPr>
              <a:t>p</a:t>
            </a:r>
            <a:r>
              <a:rPr lang="en-US" sz="1400" b="1" dirty="0">
                <a:latin typeface="+mn-lt"/>
              </a:rPr>
              <a:t> is then important for aerosol property retrievals from multi-angle polarimeters</a:t>
            </a:r>
          </a:p>
        </p:txBody>
      </p:sp>
    </p:spTree>
    <p:extLst>
      <p:ext uri="{BB962C8B-B14F-4D97-AF65-F5344CB8AC3E}">
        <p14:creationId xmlns:p14="http://schemas.microsoft.com/office/powerpoint/2010/main" val="1434045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6186309"/>
          </a:xfrm>
          <a:prstGeom prst="rect">
            <a:avLst/>
          </a:prstGeom>
          <a:noFill/>
          <a:ln w="9525">
            <a:noFill/>
            <a:miter lim="800000"/>
            <a:headEnd/>
            <a:tailEnd/>
          </a:ln>
        </p:spPr>
        <p:txBody>
          <a:bodyPr>
            <a:spAutoFit/>
          </a:bodyPr>
          <a:lstStyle/>
          <a:p>
            <a:pPr fontAlgn="t">
              <a:defRPr/>
            </a:pPr>
            <a:r>
              <a:rPr lang="en-US" b="1" dirty="0">
                <a:latin typeface="Times New Roman" pitchFamily="18" charset="0"/>
              </a:rPr>
              <a:t>                          </a:t>
            </a:r>
            <a:r>
              <a:rPr lang="en-US" dirty="0">
                <a:latin typeface="+mn-lt"/>
              </a:rPr>
              <a:t>Name: </a:t>
            </a:r>
            <a:r>
              <a:rPr lang="en-US" dirty="0">
                <a:latin typeface="Arial" charset="0"/>
              </a:rPr>
              <a:t>Sergey Korkin, USRA GESTAR, and Alexei Lyapustin, NASA/GSFC, Code 613 </a:t>
            </a:r>
            <a:br>
              <a:rPr lang="en-US" dirty="0">
                <a:latin typeface="+mn-lt"/>
              </a:rPr>
            </a:br>
            <a:r>
              <a:rPr lang="en-US" dirty="0">
                <a:latin typeface="+mn-lt"/>
              </a:rPr>
              <a:t>                        E-mail: sergey.v.korkin@nasa.gov</a:t>
            </a:r>
            <a:br>
              <a:rPr lang="en-US" dirty="0">
                <a:latin typeface="+mn-lt"/>
              </a:rPr>
            </a:br>
            <a:r>
              <a:rPr lang="en-US" dirty="0">
                <a:latin typeface="+mn-lt"/>
              </a:rPr>
              <a:t>                        Phone: 301-614-5153</a:t>
            </a:r>
            <a:br>
              <a:rPr lang="en-US" dirty="0">
                <a:latin typeface="Times New Roman" pitchFamily="18" charset="0"/>
              </a:rPr>
            </a:br>
            <a:endParaRPr lang="en-US" dirty="0">
              <a:latin typeface="Times New Roman" pitchFamily="18" charset="0"/>
            </a:endParaRPr>
          </a:p>
          <a:p>
            <a:pPr fontAlgn="t">
              <a:defRPr/>
            </a:pPr>
            <a:r>
              <a:rPr lang="en-US" sz="1100" b="1" dirty="0">
                <a:latin typeface="+mn-lt"/>
              </a:rPr>
              <a:t>References:</a:t>
            </a:r>
          </a:p>
          <a:p>
            <a:pPr marL="228600" indent="-228600" fontAlgn="t">
              <a:spcBef>
                <a:spcPts val="0"/>
              </a:spcBef>
              <a:spcAft>
                <a:spcPts val="300"/>
              </a:spcAft>
              <a:buFont typeface="+mj-lt"/>
              <a:buAutoNum type="arabicPeriod"/>
              <a:defRPr/>
            </a:pPr>
            <a:r>
              <a:rPr lang="da-DK" sz="1100" dirty="0">
                <a:latin typeface="+mn-lt"/>
              </a:rPr>
              <a:t>Cairns B., and Co-authors, 2009: Polarimetric remote sensing of aerosols over land surfaces. In: Kokhanovsky A, de Leeuw G, editors. Satellite aerosol remote sensing over land. Berlin: Springer, p.295–325 [</a:t>
            </a:r>
            <a:r>
              <a:rPr lang="da-DK" sz="1100" dirty="0">
                <a:latin typeface="+mn-lt"/>
                <a:hlinkClick r:id="rId3"/>
              </a:rPr>
              <a:t>10.1007/978-3-540-69397-0_10</a:t>
            </a:r>
            <a:r>
              <a:rPr lang="da-DK" sz="1100" dirty="0">
                <a:latin typeface="+mn-lt"/>
              </a:rPr>
              <a:t>];</a:t>
            </a:r>
          </a:p>
          <a:p>
            <a:pPr marL="228600" indent="-228600" fontAlgn="t">
              <a:spcBef>
                <a:spcPts val="0"/>
              </a:spcBef>
              <a:spcAft>
                <a:spcPts val="300"/>
              </a:spcAft>
              <a:buFont typeface="+mj-lt"/>
              <a:buAutoNum type="arabicPeriod"/>
              <a:defRPr/>
            </a:pPr>
            <a:r>
              <a:rPr lang="da-DK" sz="1100" dirty="0">
                <a:latin typeface="+mn-lt"/>
              </a:rPr>
              <a:t>Litvinov P, and Co-authors, 2011: </a:t>
            </a:r>
            <a:r>
              <a:rPr lang="en-US" sz="1100" dirty="0">
                <a:latin typeface="+mn-lt"/>
              </a:rPr>
              <a:t>Models for surface reflection of radiance and polarized radiance: Comparison with airborne multi-angle photopolarimetric measurements and implications for modeling top-of-atmosphere measurements, 115, 781-792 [</a:t>
            </a:r>
            <a:r>
              <a:rPr lang="en-US" sz="1100" dirty="0">
                <a:latin typeface="+mn-lt"/>
                <a:hlinkClick r:id="rId4"/>
              </a:rPr>
              <a:t>10.1016/j.rse.2010.11.005</a:t>
            </a:r>
            <a:r>
              <a:rPr lang="en-US" sz="1100" dirty="0">
                <a:latin typeface="+mn-lt"/>
              </a:rPr>
              <a:t>];</a:t>
            </a:r>
          </a:p>
          <a:p>
            <a:pPr marL="228600" indent="-228600" fontAlgn="t">
              <a:spcBef>
                <a:spcPts val="0"/>
              </a:spcBef>
              <a:spcAft>
                <a:spcPts val="300"/>
              </a:spcAft>
              <a:buFont typeface="+mj-lt"/>
              <a:buAutoNum type="arabicPeriod"/>
              <a:defRPr/>
            </a:pPr>
            <a:r>
              <a:rPr lang="en-US" sz="1100" dirty="0">
                <a:latin typeface="+mn-lt"/>
              </a:rPr>
              <a:t>McGill M., and Co-authors, 2015: The Cloud-Aerosol Transport System (CATS): a technology demonstration on the International Space Station, SPIE Proceedings, v.9612, Lidar Remote Sensing for Environmental Monitoring XV, 96120A [</a:t>
            </a:r>
            <a:r>
              <a:rPr lang="en-US" sz="1100" dirty="0">
                <a:latin typeface="+mn-lt"/>
                <a:hlinkClick r:id="rId5"/>
              </a:rPr>
              <a:t>10.1117/12.2190841</a:t>
            </a:r>
            <a:r>
              <a:rPr lang="en-US" sz="1100" dirty="0">
                <a:latin typeface="+mn-lt"/>
              </a:rPr>
              <a:t>];</a:t>
            </a:r>
          </a:p>
          <a:p>
            <a:pPr marL="228600" indent="-228600" fontAlgn="t">
              <a:spcBef>
                <a:spcPts val="0"/>
              </a:spcBef>
              <a:spcAft>
                <a:spcPts val="300"/>
              </a:spcAft>
              <a:buFont typeface="+mj-lt"/>
              <a:buAutoNum type="arabicPeriod"/>
              <a:defRPr/>
            </a:pPr>
            <a:r>
              <a:rPr lang="en-US" sz="1100" dirty="0">
                <a:latin typeface="+mn-lt"/>
              </a:rPr>
              <a:t>Yorks J., and Co-authors, 2016: An overview of the CATS level 1 processing algorithms and data products, Geophysical Research Letters, 43 (9): 4632-4639 [</a:t>
            </a:r>
            <a:r>
              <a:rPr lang="en-US" sz="1100" dirty="0">
                <a:latin typeface="+mn-lt"/>
                <a:hlinkClick r:id="rId6"/>
              </a:rPr>
              <a:t>10.1002/2016gl068006</a:t>
            </a:r>
            <a:r>
              <a:rPr lang="en-US" sz="1100" dirty="0">
                <a:latin typeface="+mn-lt"/>
              </a:rPr>
              <a:t>];</a:t>
            </a:r>
          </a:p>
          <a:p>
            <a:pPr marL="228600" indent="-228600" fontAlgn="t">
              <a:spcBef>
                <a:spcPts val="0"/>
              </a:spcBef>
              <a:spcAft>
                <a:spcPts val="300"/>
              </a:spcAft>
              <a:buFont typeface="+mj-lt"/>
              <a:buAutoNum type="arabicPeriod"/>
              <a:defRPr/>
            </a:pPr>
            <a:r>
              <a:rPr lang="en-US" sz="1100" dirty="0">
                <a:latin typeface="+mn-lt"/>
              </a:rPr>
              <a:t>Korkin S., Lyapustin A., 2019: Surface polarized reflectance analysis for aerosol remote sensing, SPIE Proceedings, v.11152, Remote Sensing of Clouds and the Atmosphere XXIV, 111520I [</a:t>
            </a:r>
            <a:r>
              <a:rPr lang="en-US" sz="1100" dirty="0">
                <a:latin typeface="+mn-lt"/>
                <a:hlinkClick r:id="rId7"/>
              </a:rPr>
              <a:t>10.1117/12.2531426</a:t>
            </a:r>
            <a:r>
              <a:rPr lang="en-US" sz="1100" dirty="0">
                <a:latin typeface="+mn-lt"/>
              </a:rPr>
              <a:t>].</a:t>
            </a:r>
            <a:endParaRPr lang="en-US" sz="1100" dirty="0">
              <a:solidFill>
                <a:srgbClr val="FF0000"/>
              </a:solidFill>
              <a:latin typeface="+mn-lt"/>
            </a:endParaRPr>
          </a:p>
          <a:p>
            <a:pPr fontAlgn="t">
              <a:defRPr/>
            </a:pPr>
            <a:endParaRPr lang="en-US" sz="1100" dirty="0">
              <a:latin typeface="+mn-lt"/>
            </a:endParaRPr>
          </a:p>
          <a:p>
            <a:pPr fontAlgn="t">
              <a:defRPr/>
            </a:pPr>
            <a:r>
              <a:rPr lang="en-US" sz="1100" b="1" dirty="0">
                <a:latin typeface="+mn-lt"/>
              </a:rPr>
              <a:t>Data Sources:  </a:t>
            </a:r>
            <a:r>
              <a:rPr lang="en-US" sz="1100" dirty="0">
                <a:latin typeface="+mn-lt"/>
              </a:rPr>
              <a:t>CATS L1B dataset, </a:t>
            </a:r>
            <a:r>
              <a:rPr lang="en-US" sz="1100" dirty="0">
                <a:latin typeface="+mn-lt"/>
                <a:hlinkClick r:id="rId8"/>
              </a:rPr>
              <a:t>https://cats.gsfc.nasa.gov/</a:t>
            </a:r>
            <a:r>
              <a:rPr lang="en-US" sz="1100" dirty="0">
                <a:latin typeface="+mn-lt"/>
              </a:rPr>
              <a:t>:   CATS-ISS_L1B_N-M7.1-V3-00.2015-02-23T19-51-51T20-35-58UTC.hdf5</a:t>
            </a:r>
          </a:p>
          <a:p>
            <a:pPr fontAlgn="t">
              <a:defRPr/>
            </a:pPr>
            <a:endParaRPr lang="en-US" sz="1100" dirty="0">
              <a:latin typeface="+mn-lt"/>
            </a:endParaRPr>
          </a:p>
          <a:p>
            <a:pPr fontAlgn="t">
              <a:defRPr/>
            </a:pPr>
            <a:r>
              <a:rPr lang="en-US" sz="1100" b="1" dirty="0">
                <a:latin typeface="+mn-lt"/>
              </a:rPr>
              <a:t>Technical Description of Figures:</a:t>
            </a:r>
          </a:p>
          <a:p>
            <a:pPr fontAlgn="t">
              <a:defRPr/>
            </a:pPr>
            <a:r>
              <a:rPr lang="en-US" sz="1100" b="1" i="1" dirty="0">
                <a:latin typeface="+mn-lt"/>
              </a:rPr>
              <a:t>Image 1: </a:t>
            </a:r>
            <a:r>
              <a:rPr lang="en-US" sz="1100" dirty="0">
                <a:latin typeface="+mn-lt"/>
              </a:rPr>
              <a:t>The CATS lidar onboard the International Space Station (ISS) offers: a) measurement of polarization at 532 &amp; 1064 nm, and b) two fields of view, 7km apart which allows to filter noise.</a:t>
            </a:r>
          </a:p>
          <a:p>
            <a:pPr fontAlgn="t">
              <a:defRPr/>
            </a:pPr>
            <a:r>
              <a:rPr lang="en-US" sz="1100" b="1" i="1" dirty="0">
                <a:latin typeface="+mn-lt"/>
              </a:rPr>
              <a:t>Image 2:</a:t>
            </a:r>
            <a:r>
              <a:rPr lang="en-US" sz="1100" dirty="0">
                <a:latin typeface="+mn-lt"/>
              </a:rPr>
              <a:t> The CATS night track over Africa, 23 Feb 2015 showing data used in this analysis</a:t>
            </a:r>
            <a:r>
              <a:rPr lang="en-US" sz="1100" dirty="0">
                <a:solidFill>
                  <a:srgbClr val="FF0000"/>
                </a:solidFill>
                <a:latin typeface="+mn-lt"/>
              </a:rPr>
              <a:t>.</a:t>
            </a:r>
          </a:p>
          <a:p>
            <a:pPr fontAlgn="t">
              <a:defRPr/>
            </a:pPr>
            <a:r>
              <a:rPr lang="en-US" sz="1100" b="1" i="1" dirty="0">
                <a:latin typeface="+mn-lt"/>
              </a:rPr>
              <a:t>Image 3: </a:t>
            </a:r>
            <a:r>
              <a:rPr lang="en-US" sz="1100" dirty="0">
                <a:latin typeface="+mn-lt"/>
              </a:rPr>
              <a:t>The surface polarized reflectance, </a:t>
            </a:r>
            <a:r>
              <a:rPr lang="en-US" sz="1100" dirty="0" err="1">
                <a:latin typeface="+mn-lt"/>
              </a:rPr>
              <a:t>R</a:t>
            </a:r>
            <a:r>
              <a:rPr lang="en-US" sz="1100" baseline="-25000" dirty="0" err="1">
                <a:latin typeface="+mn-lt"/>
              </a:rPr>
              <a:t>p</a:t>
            </a:r>
            <a:r>
              <a:rPr lang="en-US" sz="1100" baseline="-25000" dirty="0">
                <a:latin typeface="+mn-lt"/>
              </a:rPr>
              <a:t> </a:t>
            </a:r>
            <a:r>
              <a:rPr lang="en-US" sz="1100" dirty="0">
                <a:latin typeface="+mn-lt"/>
              </a:rPr>
              <a:t>at 2 wavelengths in the left (3a) and right (3b) fields of view (FoV). </a:t>
            </a:r>
            <a:r>
              <a:rPr lang="en-US" sz="1100" dirty="0" err="1">
                <a:latin typeface="+mn-lt"/>
              </a:rPr>
              <a:t>R</a:t>
            </a:r>
            <a:r>
              <a:rPr lang="en-US" sz="1100" baseline="-25000" dirty="0" err="1">
                <a:latin typeface="+mn-lt"/>
              </a:rPr>
              <a:t>p</a:t>
            </a:r>
            <a:r>
              <a:rPr lang="en-US" sz="1100" dirty="0">
                <a:latin typeface="+mn-lt"/>
              </a:rPr>
              <a:t> is different at 532 and 1064 nm indicating significant spectral dependence (green arrows). The red arrow in (3b) points to a possible calibration problem at 1064-right FoV (3a &amp; 3b must look alike).</a:t>
            </a:r>
          </a:p>
          <a:p>
            <a:pPr fontAlgn="t">
              <a:defRPr/>
            </a:pPr>
            <a:endParaRPr lang="en-US" sz="1100" dirty="0">
              <a:latin typeface="+mn-lt"/>
            </a:endParaRPr>
          </a:p>
          <a:p>
            <a:pPr fontAlgn="t">
              <a:defRPr/>
            </a:pPr>
            <a:r>
              <a:rPr lang="en-US" sz="1100" b="1" dirty="0">
                <a:latin typeface="+mn-lt"/>
              </a:rPr>
              <a:t>Scientific significance, societal relevance, and relationships to future missions: </a:t>
            </a:r>
            <a:r>
              <a:rPr lang="en-US" sz="1100" dirty="0">
                <a:latin typeface="+mn-lt"/>
              </a:rPr>
              <a:t> Knowledge of surface polarized reflectance, </a:t>
            </a:r>
            <a:r>
              <a:rPr lang="en-US" sz="1100" dirty="0" err="1">
                <a:latin typeface="+mn-lt"/>
              </a:rPr>
              <a:t>R</a:t>
            </a:r>
            <a:r>
              <a:rPr lang="en-US" sz="1100" baseline="-25000" dirty="0" err="1">
                <a:latin typeface="+mn-lt"/>
              </a:rPr>
              <a:t>p</a:t>
            </a:r>
            <a:r>
              <a:rPr lang="en-US" sz="1100" dirty="0">
                <a:latin typeface="+mn-lt"/>
              </a:rPr>
              <a:t>, is important for accurate characterization of aerosol properties based on multi-angle </a:t>
            </a:r>
            <a:r>
              <a:rPr lang="en-US" sz="1100" dirty="0" err="1">
                <a:latin typeface="+mn-lt"/>
              </a:rPr>
              <a:t>spectro-polarimetric</a:t>
            </a:r>
            <a:r>
              <a:rPr lang="en-US" sz="1100" dirty="0">
                <a:latin typeface="+mn-lt"/>
              </a:rPr>
              <a:t> measurements. Several state-of-the-art retrieval algorithms [1, 2] assume spectrally flat </a:t>
            </a:r>
            <a:r>
              <a:rPr lang="en-US" sz="1100" dirty="0" err="1">
                <a:latin typeface="+mn-lt"/>
              </a:rPr>
              <a:t>R</a:t>
            </a:r>
            <a:r>
              <a:rPr lang="en-US" sz="1100" baseline="-25000" dirty="0" err="1">
                <a:latin typeface="+mn-lt"/>
              </a:rPr>
              <a:t>p</a:t>
            </a:r>
            <a:r>
              <a:rPr lang="en-US" sz="1100" dirty="0">
                <a:latin typeface="+mn-lt"/>
              </a:rPr>
              <a:t> which would suggest that surface properties can be retrieved at low atmospheric influence NIR wavelengths, and then be applied to process the visible and UV bands. Using the ISS-based lidar CATS (2015-17) [3, 4], which measures polarization at 532 and 1064 nm, we show that this premise is not true and that the surface polarized reflectance actually depends substantially on wavelength. Our study [5] demonstrates the uniqueness of lidars like CATS for analysis of surface polarized reflectance because of the high signal, particularly during nighttime measurements, resulting from the low orbit, the negligibly small contribution of atmospheric backscattering, and the presence of two polarized bands.</a:t>
            </a:r>
          </a:p>
        </p:txBody>
      </p:sp>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pic>
        <p:nvPicPr>
          <p:cNvPr id="7" name="Picture 2" descr="Image result for usra">
            <a:extLst>
              <a:ext uri="{FF2B5EF4-FFF2-40B4-BE49-F238E27FC236}">
                <a16:creationId xmlns:a16="http://schemas.microsoft.com/office/drawing/2014/main" id="{83E3654B-303B-4F01-AC48-9629FEFC0C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70734" y="349"/>
            <a:ext cx="973265" cy="71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27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407162" y="4864"/>
            <a:ext cx="8329675" cy="822420"/>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1600" b="1" dirty="0">
                <a:solidFill>
                  <a:srgbClr val="000000"/>
                </a:solidFill>
                <a:latin typeface="+mj-lt"/>
              </a:rPr>
              <a:t>Evaluation of NASA's high-resolution global composition simulations: Understanding a pollution event in the Chesapeake Bay during the summer </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1600" b="1" dirty="0">
                <a:solidFill>
                  <a:srgbClr val="000000"/>
                </a:solidFill>
                <a:latin typeface="+mj-lt"/>
              </a:rPr>
              <a:t>2017 OWLETS campaign</a:t>
            </a:r>
            <a:endParaRPr lang="en-GB" sz="1400" b="1" dirty="0">
              <a:solidFill>
                <a:srgbClr val="000000"/>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6" name="TextBox 5"/>
          <p:cNvSpPr txBox="1"/>
          <p:nvPr/>
        </p:nvSpPr>
        <p:spPr>
          <a:xfrm>
            <a:off x="168899" y="5410200"/>
            <a:ext cx="8806200" cy="954107"/>
          </a:xfrm>
          <a:prstGeom prst="rect">
            <a:avLst/>
          </a:prstGeom>
          <a:solidFill>
            <a:schemeClr val="bg1">
              <a:lumMod val="75000"/>
            </a:schemeClr>
          </a:solidFill>
          <a:ln w="19050">
            <a:solidFill>
              <a:schemeClr val="tx1"/>
            </a:solidFill>
          </a:ln>
        </p:spPr>
        <p:txBody>
          <a:bodyPr wrap="square" rtlCol="0">
            <a:spAutoFit/>
          </a:bodyPr>
          <a:lstStyle/>
          <a:p>
            <a:r>
              <a:rPr lang="en-US" sz="1400" dirty="0">
                <a:latin typeface="+mn-lt"/>
              </a:rPr>
              <a:t>We present a high ozone episode observed near the Chesapeake Bay during the NASA Ozone Water-Land Environmental Transition Study (OWLETS). This is the first published evaluation of the NASA GEOS-CF explicitly using field campaign observations. Results indicate the GEOS-CF is capable of simulating complex chemical and meteorological features associated with ozone transport within the Bay at small spatial scales. </a:t>
            </a:r>
          </a:p>
        </p:txBody>
      </p:sp>
      <p:pic>
        <p:nvPicPr>
          <p:cNvPr id="9" name="Picture 8"/>
          <p:cNvPicPr>
            <a:picLocks noChangeAspect="1"/>
          </p:cNvPicPr>
          <p:nvPr/>
        </p:nvPicPr>
        <p:blipFill rotWithShape="1">
          <a:blip r:embed="rId4"/>
          <a:srcRect r="9629" b="65386"/>
          <a:stretch/>
        </p:blipFill>
        <p:spPr>
          <a:xfrm>
            <a:off x="1432192" y="1143000"/>
            <a:ext cx="6037547" cy="2165740"/>
          </a:xfrm>
          <a:prstGeom prst="rect">
            <a:avLst/>
          </a:prstGeom>
        </p:spPr>
      </p:pic>
      <p:pic>
        <p:nvPicPr>
          <p:cNvPr id="11" name="Picture 8">
            <a:extLst>
              <a:ext uri="{FF2B5EF4-FFF2-40B4-BE49-F238E27FC236}">
                <a16:creationId xmlns:a16="http://schemas.microsoft.com/office/drawing/2014/main" id="{E8E60E44-BE6E-B64A-BFCF-7065DE2E79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473" y="6416675"/>
            <a:ext cx="10366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D593B44-F9E5-304F-951E-01B1336AC011}"/>
              </a:ext>
            </a:extLst>
          </p:cNvPr>
          <p:cNvPicPr>
            <a:picLocks noChangeAspect="1"/>
          </p:cNvPicPr>
          <p:nvPr/>
        </p:nvPicPr>
        <p:blipFill rotWithShape="1">
          <a:blip r:embed="rId4"/>
          <a:srcRect t="65386" r="9629"/>
          <a:stretch/>
        </p:blipFill>
        <p:spPr>
          <a:xfrm>
            <a:off x="1463984" y="3244461"/>
            <a:ext cx="6037545" cy="2165739"/>
          </a:xfrm>
          <a:prstGeom prst="rect">
            <a:avLst/>
          </a:prstGeom>
        </p:spPr>
      </p:pic>
      <p:sp>
        <p:nvSpPr>
          <p:cNvPr id="14" name="Text Box 1">
            <a:extLst>
              <a:ext uri="{FF2B5EF4-FFF2-40B4-BE49-F238E27FC236}">
                <a16:creationId xmlns:a16="http://schemas.microsoft.com/office/drawing/2014/main" id="{A87ABA70-6BB6-CD43-9CA1-9D9AFA7CB554}"/>
              </a:ext>
            </a:extLst>
          </p:cNvPr>
          <p:cNvSpPr txBox="1">
            <a:spLocks noChangeArrowheads="1"/>
          </p:cNvSpPr>
          <p:nvPr/>
        </p:nvSpPr>
        <p:spPr bwMode="auto">
          <a:xfrm>
            <a:off x="-24319" y="752018"/>
            <a:ext cx="9220200" cy="453088"/>
          </a:xfrm>
          <a:prstGeom prst="rect">
            <a:avLst/>
          </a:prstGeom>
          <a:noFill/>
          <a:ln w="9525">
            <a:noFill/>
            <a:miter lim="800000"/>
            <a:headEnd/>
            <a:tailEnd/>
          </a:ln>
        </p:spPr>
        <p:txBody>
          <a:bodyPr wrap="square" lIns="82945" tIns="41473" rIns="82945" bIns="41473" anchor="ctr">
            <a:spAutoFit/>
          </a:bodyPr>
          <a:lstStyle/>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US" sz="1200" b="1" dirty="0">
                <a:latin typeface="+mn-lt"/>
              </a:rPr>
              <a:t>Natasha Dacic (614, SSAI/GSFC), John T. Sullivan (614, GSFC), K. Emma </a:t>
            </a:r>
            <a:r>
              <a:rPr lang="en-US" sz="1200" b="1" dirty="0" err="1">
                <a:latin typeface="+mn-lt"/>
              </a:rPr>
              <a:t>Knowland</a:t>
            </a:r>
            <a:r>
              <a:rPr lang="en-US" sz="1200" b="1" dirty="0">
                <a:latin typeface="+mn-lt"/>
              </a:rPr>
              <a:t> (610.1, USRA-GESTAR/GSFC),</a:t>
            </a:r>
            <a:r>
              <a:rPr lang="en-US" sz="1200" b="1" baseline="30000" dirty="0">
                <a:latin typeface="+mn-lt"/>
              </a:rPr>
              <a:t> </a:t>
            </a:r>
            <a:r>
              <a:rPr lang="en-US" sz="1200" b="1" dirty="0">
                <a:latin typeface="+mn-lt"/>
              </a:rPr>
              <a:t>Glenn M. Wolfe (614, JCET/GSFC), Luke D. Oman (614, GSFC), Timothy A. Berkoff (</a:t>
            </a:r>
            <a:r>
              <a:rPr lang="en-US" sz="1200" b="1" dirty="0" err="1">
                <a:latin typeface="+mn-lt"/>
              </a:rPr>
              <a:t>LaRC</a:t>
            </a:r>
            <a:r>
              <a:rPr lang="en-US" sz="1200" b="1" dirty="0">
                <a:latin typeface="+mn-lt"/>
              </a:rPr>
              <a:t>), Guillaume P. Gronoff (SSAI/</a:t>
            </a:r>
            <a:r>
              <a:rPr lang="en-US" sz="1200" b="1" dirty="0" err="1">
                <a:latin typeface="+mn-lt"/>
              </a:rPr>
              <a:t>LaRC</a:t>
            </a:r>
            <a:r>
              <a:rPr lang="en-US" sz="1200" b="1" dirty="0">
                <a:latin typeface="+mn-lt"/>
              </a:rPr>
              <a:t>)</a:t>
            </a:r>
          </a:p>
        </p:txBody>
      </p:sp>
      <p:pic>
        <p:nvPicPr>
          <p:cNvPr id="15" name="Picture 14">
            <a:extLst>
              <a:ext uri="{FF2B5EF4-FFF2-40B4-BE49-F238E27FC236}">
                <a16:creationId xmlns:a16="http://schemas.microsoft.com/office/drawing/2014/main" id="{6760E2BB-9763-8F4C-AC0E-9DB255E8F8A9}"/>
              </a:ext>
            </a:extLst>
          </p:cNvPr>
          <p:cNvPicPr>
            <a:picLocks noChangeAspect="1"/>
          </p:cNvPicPr>
          <p:nvPr/>
        </p:nvPicPr>
        <p:blipFill rotWithShape="1">
          <a:blip r:embed="rId4"/>
          <a:srcRect l="90751" t="24981" r="-426" b="24866"/>
          <a:stretch/>
        </p:blipFill>
        <p:spPr>
          <a:xfrm>
            <a:off x="7469737" y="1811202"/>
            <a:ext cx="636667" cy="3091072"/>
          </a:xfrm>
          <a:prstGeom prst="rect">
            <a:avLst/>
          </a:prstGeom>
        </p:spPr>
      </p:pic>
    </p:spTree>
    <p:extLst>
      <p:ext uri="{BB962C8B-B14F-4D97-AF65-F5344CB8AC3E}">
        <p14:creationId xmlns:p14="http://schemas.microsoft.com/office/powerpoint/2010/main" val="22952809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71300F-3CEC-374A-8359-3B4883531F37}"/>
              </a:ext>
            </a:extLst>
          </p:cNvPr>
          <p:cNvPicPr>
            <a:picLocks noChangeAspect="1"/>
          </p:cNvPicPr>
          <p:nvPr/>
        </p:nvPicPr>
        <p:blipFill>
          <a:blip r:embed="rId3"/>
          <a:stretch>
            <a:fillRect/>
          </a:stretch>
        </p:blipFill>
        <p:spPr>
          <a:xfrm>
            <a:off x="8726087" y="589594"/>
            <a:ext cx="406801" cy="402178"/>
          </a:xfrm>
          <a:prstGeom prst="rect">
            <a:avLst/>
          </a:prstGeom>
        </p:spPr>
      </p:pic>
      <p:sp>
        <p:nvSpPr>
          <p:cNvPr id="3074" name="Text Box 4"/>
          <p:cNvSpPr txBox="1">
            <a:spLocks noChangeArrowheads="1"/>
          </p:cNvSpPr>
          <p:nvPr/>
        </p:nvSpPr>
        <p:spPr bwMode="auto">
          <a:xfrm>
            <a:off x="152400" y="76200"/>
            <a:ext cx="8839200" cy="6709529"/>
          </a:xfrm>
          <a:prstGeom prst="rect">
            <a:avLst/>
          </a:prstGeom>
          <a:noFill/>
          <a:ln w="9525">
            <a:noFill/>
            <a:miter lim="800000"/>
            <a:headEnd/>
            <a:tailEnd/>
          </a:ln>
        </p:spPr>
        <p:txBody>
          <a:bodyPr>
            <a:spAutoFit/>
          </a:bodyPr>
          <a:lstStyle/>
          <a:p>
            <a:pPr fontAlgn="t">
              <a:defRPr/>
            </a:pPr>
            <a:r>
              <a:rPr lang="en-US" b="1" dirty="0">
                <a:latin typeface="+mj-lt"/>
              </a:rPr>
              <a:t>                        </a:t>
            </a:r>
            <a:r>
              <a:rPr lang="en-US" dirty="0">
                <a:latin typeface="+mj-lt"/>
              </a:rPr>
              <a:t>Name:  John T. Sullivan, NASA/GSFC, Code 614 </a:t>
            </a:r>
            <a:br>
              <a:rPr lang="en-US" dirty="0">
                <a:latin typeface="+mj-lt"/>
              </a:rPr>
            </a:br>
            <a:r>
              <a:rPr lang="en-US" dirty="0">
                <a:latin typeface="+mj-lt"/>
              </a:rPr>
              <a:t>                        E-mail: john.t.sullivan@nasa.gov</a:t>
            </a:r>
            <a:br>
              <a:rPr lang="en-US" dirty="0">
                <a:latin typeface="+mj-lt"/>
              </a:rPr>
            </a:br>
            <a:r>
              <a:rPr lang="en-US" dirty="0">
                <a:latin typeface="+mj-lt"/>
              </a:rPr>
              <a:t>                        Phone: 301-614-5549</a:t>
            </a:r>
            <a:br>
              <a:rPr lang="en-US" dirty="0">
                <a:latin typeface="+mj-lt"/>
              </a:rPr>
            </a:br>
            <a:endParaRPr lang="en-US" dirty="0">
              <a:latin typeface="+mj-lt"/>
            </a:endParaRPr>
          </a:p>
          <a:p>
            <a:pPr fontAlgn="t">
              <a:defRPr/>
            </a:pPr>
            <a:r>
              <a:rPr lang="en-US" b="1" dirty="0">
                <a:latin typeface="+mj-lt"/>
              </a:rPr>
              <a:t>References:</a:t>
            </a:r>
          </a:p>
          <a:p>
            <a:pPr fontAlgn="t">
              <a:defRPr/>
            </a:pPr>
            <a:r>
              <a:rPr lang="en-US" dirty="0">
                <a:latin typeface="+mj-lt"/>
              </a:rPr>
              <a:t>Dacic, N., Sullivan, J.T., Knowland, K.E., Wolfe, G.M., Oman, L.D., Berkoff, T.A., Gronoff, G.P., Evaluation of NASA's high-resolution global composition simulations: Understanding a pollution event in the Chesapeake Bay during the summer 2017 OWLETS campaign, </a:t>
            </a:r>
            <a:r>
              <a:rPr lang="en-US" i="1" dirty="0">
                <a:latin typeface="+mj-lt"/>
              </a:rPr>
              <a:t>Atmospheric Environment</a:t>
            </a:r>
            <a:r>
              <a:rPr lang="en-US" dirty="0">
                <a:latin typeface="+mj-lt"/>
              </a:rPr>
              <a:t> (2019), </a:t>
            </a:r>
            <a:r>
              <a:rPr lang="en-US" dirty="0" err="1">
                <a:latin typeface="+mj-lt"/>
              </a:rPr>
              <a:t>doi</a:t>
            </a:r>
            <a:r>
              <a:rPr lang="en-US" dirty="0">
                <a:latin typeface="+mj-lt"/>
              </a:rPr>
              <a:t>: https://doi.org/10.1016/j.atmosenv.2019.117133.</a:t>
            </a:r>
          </a:p>
          <a:p>
            <a:pPr fontAlgn="t">
              <a:defRPr/>
            </a:pPr>
            <a:endParaRPr lang="en-US" dirty="0">
              <a:latin typeface="+mj-lt"/>
            </a:endParaRPr>
          </a:p>
          <a:p>
            <a:pPr fontAlgn="t">
              <a:defRPr/>
            </a:pPr>
            <a:r>
              <a:rPr lang="en-US" b="1" dirty="0">
                <a:latin typeface="+mj-lt"/>
              </a:rPr>
              <a:t>Data Sources: </a:t>
            </a:r>
            <a:r>
              <a:rPr lang="en-US" dirty="0">
                <a:latin typeface="+mj-lt"/>
              </a:rPr>
              <a:t>OWLETS data used in this paper can be found on the OWLETS archive (www-air.larc.nasa.gov/missions/owlets/) and the EPA AQS from the </a:t>
            </a:r>
            <a:r>
              <a:rPr lang="en-US" dirty="0" err="1">
                <a:latin typeface="+mj-lt"/>
              </a:rPr>
              <a:t>AirData</a:t>
            </a:r>
            <a:r>
              <a:rPr lang="en-US" dirty="0">
                <a:latin typeface="+mj-lt"/>
              </a:rPr>
              <a:t> website (www.epa.gov/outdoor-air-quality-data). Additional data from the monitoring sites throughout Maryland were provided by Joel Dreessen from the Maryland Department of the Environment upon request and throughout Virginia by Daniel </a:t>
            </a:r>
            <a:r>
              <a:rPr lang="en-US" dirty="0" err="1">
                <a:latin typeface="+mj-lt"/>
              </a:rPr>
              <a:t>Salkovitz</a:t>
            </a:r>
            <a:r>
              <a:rPr lang="en-US" dirty="0">
                <a:latin typeface="+mj-lt"/>
              </a:rPr>
              <a:t> from the Virginia Department of Environmental Quality found on the OWLETS archive. The NASA MERRA2-GMI data and the NASA GEOS-CF data used in this study is available on the OWLETS archive. This work was supported by the NASA Internship Program and NASA Goddard Space Flight Center. Support for OWLETS was provided by the 2017 NASA Science Innovation Fund, NASA HQ Tropospheric Composition Program, and NASA TOLNet.</a:t>
            </a:r>
          </a:p>
          <a:p>
            <a:pPr fontAlgn="t">
              <a:defRPr/>
            </a:pPr>
            <a:endParaRPr lang="en-US" dirty="0">
              <a:latin typeface="+mj-lt"/>
            </a:endParaRPr>
          </a:p>
          <a:p>
            <a:pPr fontAlgn="t">
              <a:defRPr/>
            </a:pPr>
            <a:r>
              <a:rPr lang="en-US" b="1" dirty="0">
                <a:latin typeface="+mj-lt"/>
              </a:rPr>
              <a:t>Technical Description of Figures:</a:t>
            </a:r>
          </a:p>
          <a:p>
            <a:pPr fontAlgn="t">
              <a:defRPr/>
            </a:pPr>
            <a:endParaRPr lang="en-US" b="1" dirty="0">
              <a:latin typeface="+mj-lt"/>
            </a:endParaRPr>
          </a:p>
          <a:p>
            <a:pPr fontAlgn="t">
              <a:defRPr/>
            </a:pPr>
            <a:r>
              <a:rPr lang="en-US" b="1" dirty="0">
                <a:latin typeface="+mj-lt"/>
              </a:rPr>
              <a:t>Top Figure Panel: </a:t>
            </a:r>
            <a:r>
              <a:rPr lang="en-US" dirty="0">
                <a:latin typeface="+mj-lt"/>
              </a:rPr>
              <a:t>The figure highlights the observed ozone vertical profiles at </a:t>
            </a:r>
            <a:r>
              <a:rPr lang="en-US" dirty="0" err="1">
                <a:latin typeface="+mj-lt"/>
              </a:rPr>
              <a:t>LaRC</a:t>
            </a:r>
            <a:r>
              <a:rPr lang="en-US" dirty="0">
                <a:latin typeface="+mj-lt"/>
              </a:rPr>
              <a:t> from 10:00 LST July 19th to 20:00 LST July 21st. There is excellent agreement between the ozonesondes and LiDAR observations on each day in addition to a near replica of ozone concentrations measured from the Sherpa on July 19th and 20th in the afternoon. </a:t>
            </a:r>
          </a:p>
          <a:p>
            <a:pPr fontAlgn="t">
              <a:defRPr/>
            </a:pPr>
            <a:r>
              <a:rPr lang="en-US" b="1" dirty="0">
                <a:latin typeface="+mj-lt"/>
              </a:rPr>
              <a:t>Bottom Figure Panel: </a:t>
            </a:r>
            <a:r>
              <a:rPr lang="en-US" dirty="0">
                <a:latin typeface="+mj-lt"/>
              </a:rPr>
              <a:t>The figure highlights the GEOS-CF model simulations</a:t>
            </a:r>
            <a:r>
              <a:rPr lang="en-US" b="1" dirty="0">
                <a:latin typeface="+mj-lt"/>
              </a:rPr>
              <a:t>. </a:t>
            </a:r>
            <a:r>
              <a:rPr lang="en-US" dirty="0">
                <a:latin typeface="+mj-lt"/>
              </a:rPr>
              <a:t>On July 19th, the model simulates the correct timing of the ozone peak; but it does not replicate the aloft residual layer until the late evening hours. On July 20th, the model simulates the persistence and well-mixed atmosphere that the LiDAR observes, however it appears to smooth out small vertical gradients observed in the LiDAR (e.g., any gradients below 500 m ASL). The model is unable to fully resolve the ozone depletion over night at the surface between 21:00 LST to 6:00 LST each night. The model recreates the return to 50–60 </a:t>
            </a:r>
            <a:r>
              <a:rPr lang="en-US" dirty="0" err="1">
                <a:latin typeface="+mj-lt"/>
              </a:rPr>
              <a:t>ppbv</a:t>
            </a:r>
            <a:r>
              <a:rPr lang="en-US" dirty="0">
                <a:latin typeface="+mj-lt"/>
              </a:rPr>
              <a:t> throughout the morning hours of July 21st. However, it appears that on July 21st, the model may be simulating a larger than observed boundary layer depth and growth period, and therefore restricting the ability to reproduce peak ozone conditions. Although not shown, the final manuscript highlights the C-23 aircraft observations cross sampled at the altitude of the research aircraft to better illustrate vertical and temporal changes throughout the region. </a:t>
            </a:r>
          </a:p>
          <a:p>
            <a:pPr fontAlgn="t">
              <a:defRPr/>
            </a:pPr>
            <a:endParaRPr lang="en-US" dirty="0">
              <a:latin typeface="+mj-lt"/>
            </a:endParaRPr>
          </a:p>
          <a:p>
            <a:pPr fontAlgn="t">
              <a:defRPr/>
            </a:pPr>
            <a:r>
              <a:rPr lang="en-US" b="1" dirty="0">
                <a:latin typeface="+mj-lt"/>
              </a:rPr>
              <a:t>Scientific significance, societal relevance, and relationships to future missions: </a:t>
            </a:r>
            <a:r>
              <a:rPr lang="en-US" dirty="0">
                <a:latin typeface="+mj-lt"/>
              </a:rPr>
              <a:t>The complex climate, emissions, and meteorological processes in coastal environments, such as the Chesapeake Bay, can only be fully understood in combination of observational data and model simulations. This work has shown that global chemical model simulations can help air quality investigations of complex processes occurring at small spatial and temporal scales within changing terrain. This study presented one of the first known evaluations of the NASA GEOS-CF through a comparison to observations obtained in an intensive field campaign (OWLETS). The GEOS-CF, freely-available near-real-time global simulation with a resolution of 25 × 25 km</a:t>
            </a:r>
            <a:r>
              <a:rPr lang="en-US" baseline="30000" dirty="0">
                <a:latin typeface="+mj-lt"/>
              </a:rPr>
              <a:t>2</a:t>
            </a:r>
            <a:r>
              <a:rPr lang="en-US" dirty="0">
                <a:latin typeface="+mj-lt"/>
              </a:rPr>
              <a:t>, is able to simulate surface level ozone diurnal cycles and vertical ozone profiles at sub-regional scales. For these reasons, the GEOS-CF simulations should be considered as a potential reference tool for air quality managers and forecasters. The high-resolution vertical structure characterized by TOLNet </a:t>
            </a:r>
            <a:r>
              <a:rPr lang="en-US" dirty="0" err="1">
                <a:latin typeface="+mj-lt"/>
              </a:rPr>
              <a:t>LiDARs</a:t>
            </a:r>
            <a:r>
              <a:rPr lang="en-US" dirty="0">
                <a:latin typeface="+mj-lt"/>
              </a:rPr>
              <a:t>, in conjunction with CCMMs, will be critical to fully evaluate future geostationary satellite instruments like the Tropospheric Emissions: Monitoring of Pollution (TEMPO) which will provide hourly measurements of pollutants for North America. Application of the synergistic approach used here should be further utilized for evaluations of intensive field campaigns that have applications for future air quality satellites such as TEMPO. Evaluations of model simulations coupled with various campaign measurements (e.g., surface, airborne, ground-based </a:t>
            </a:r>
            <a:r>
              <a:rPr lang="en-US" dirty="0" err="1">
                <a:latin typeface="+mj-lt"/>
              </a:rPr>
              <a:t>LiDARs</a:t>
            </a:r>
            <a:r>
              <a:rPr lang="en-US" dirty="0">
                <a:latin typeface="+mj-lt"/>
              </a:rPr>
              <a:t>, etc.) at smaller scales will aid air quality scientists’ understanding of complex processes occurring at small spatial and temporal scales within complex terrain changes and yield improvement to mechanisms used for model simulations and atmospheric composition forecasts.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pic>
        <p:nvPicPr>
          <p:cNvPr id="7" name="Picture 2" descr="Image result for ssai logo"/>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167" t="8333" b="16667"/>
          <a:stretch/>
        </p:blipFill>
        <p:spPr bwMode="auto">
          <a:xfrm>
            <a:off x="8242779" y="9037"/>
            <a:ext cx="901220" cy="705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63911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1432</TotalTime>
  <Words>2385</Words>
  <Application>Microsoft Macintosh PowerPoint</Application>
  <PresentationFormat>On-screen Show (4:3)</PresentationFormat>
  <Paragraphs>64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ＭＳ Ｐゴシック</vt: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jfoster</dc:creator>
  <cp:lastModifiedBy>Holland, Rashida A. (GSFC-613.0)[GLOBAL SCIENCE &amp; TECHNOLOGY INC]</cp:lastModifiedBy>
  <cp:revision>181</cp:revision>
  <cp:lastPrinted>2014-05-29T18:51:42Z</cp:lastPrinted>
  <dcterms:created xsi:type="dcterms:W3CDTF">2010-01-26T17:34:07Z</dcterms:created>
  <dcterms:modified xsi:type="dcterms:W3CDTF">2020-01-09T17:21:47Z</dcterms:modified>
</cp:coreProperties>
</file>