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8" r:id="rId5"/>
    <p:sldId id="279" r:id="rId6"/>
    <p:sldId id="280" r:id="rId7"/>
    <p:sldId id="281" r:id="rId8"/>
    <p:sldId id="282" r:id="rId9"/>
    <p:sldId id="283" r:id="rId10"/>
  </p:sldIdLst>
  <p:sldSz cx="12192000" cy="6858000"/>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1"/>
    <p:restoredTop sz="94660"/>
  </p:normalViewPr>
  <p:slideViewPr>
    <p:cSldViewPr>
      <p:cViewPr varScale="1">
        <p:scale>
          <a:sx n="115" d="100"/>
          <a:sy n="115" d="100"/>
        </p:scale>
        <p:origin x="792"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2/24/2020</a:t>
            </a:fld>
            <a:endParaRPr lang="en-US"/>
          </a:p>
        </p:txBody>
      </p:sp>
      <p:sp>
        <p:nvSpPr>
          <p:cNvPr id="4" name="Slide Image Placeholder 3"/>
          <p:cNvSpPr>
            <a:spLocks noGrp="1" noRot="1" noChangeAspect="1"/>
          </p:cNvSpPr>
          <p:nvPr>
            <p:ph type="sldImg" idx="2"/>
          </p:nvPr>
        </p:nvSpPr>
        <p:spPr>
          <a:xfrm>
            <a:off x="400050" y="690563"/>
            <a:ext cx="61468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47508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50014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56326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9305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06309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94377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dx.doi.org/10.1109/jstars.2019.2923555" TargetMode="External"/><Relationship Id="rId13" Type="http://schemas.openxmlformats.org/officeDocument/2006/relationships/image" Target="../media/image1.png"/><Relationship Id="rId3" Type="http://schemas.openxmlformats.org/officeDocument/2006/relationships/hyperlink" Target="https://science.gsfc.nasa.gov/sed/index.cfm?fuseAction=people.jumpBio&amp;iphonebookid=73454" TargetMode="External"/><Relationship Id="rId7" Type="http://schemas.openxmlformats.org/officeDocument/2006/relationships/hyperlink" Target="https://science.gsfc.nasa.gov/sed/" TargetMode="External"/><Relationship Id="rId12" Type="http://schemas.openxmlformats.org/officeDocument/2006/relationships/hyperlink" Target="https://neo.sci.gsfc.nasa.gov/archive/geotiff.float/MOD14A1_M_FI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x.doi.org/10.3390/rs10081265" TargetMode="External"/><Relationship Id="rId11" Type="http://schemas.openxmlformats.org/officeDocument/2006/relationships/hyperlink" Target="https://developers.google.com/earth-engine/datasets/catalog/NASA_USDA_HSL_soil_moisture" TargetMode="External"/><Relationship Id="rId5" Type="http://schemas.openxmlformats.org/officeDocument/2006/relationships/hyperlink" Target="https://science.gsfc.nasa.gov/sed/index.cfm?fuseAction=people.jumpBio&amp;iphonebookid=9591" TargetMode="External"/><Relationship Id="rId10" Type="http://schemas.openxmlformats.org/officeDocument/2006/relationships/hyperlink" Target="https://neo.sci.gsfc.nasa.gov/" TargetMode="External"/><Relationship Id="rId4" Type="http://schemas.openxmlformats.org/officeDocument/2006/relationships/hyperlink" Target="https://science.gsfc.nasa.gov/sed/index.cfm?fuseAction=people.jumpBio&amp;iphonebookid=59811" TargetMode="External"/><Relationship Id="rId9" Type="http://schemas.openxmlformats.org/officeDocument/2006/relationships/hyperlink" Target="http://dx.doi.org/10.1109/JSTARS.2009.2037163"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38200" y="33322"/>
            <a:ext cx="11184732" cy="1109678"/>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000" b="1" dirty="0">
                <a:latin typeface="+mj-lt"/>
              </a:rPr>
              <a:t>Leveraging Google Earth Engine and NASA Soil Moisture Active Passive (SMAP) </a:t>
            </a:r>
            <a:endParaRPr lang="en-US" sz="2000" b="1" dirty="0" smtClean="0">
              <a:latin typeface="+mj-lt"/>
            </a:endParaRP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000" b="1" dirty="0" smtClean="0">
                <a:latin typeface="+mj-lt"/>
              </a:rPr>
              <a:t>for </a:t>
            </a:r>
            <a:r>
              <a:rPr lang="en-US" sz="2000" b="1" dirty="0">
                <a:latin typeface="+mj-lt"/>
              </a:rPr>
              <a:t>Assessing Australian Fire Susceptibility and Potential Impacts</a:t>
            </a:r>
          </a:p>
          <a:p>
            <a:pPr algn="ctr">
              <a:lnSpc>
                <a:spcPts val="2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Nazmus Sazib, Iliana Mladenova, John D. Bolten</a:t>
            </a:r>
          </a:p>
          <a:p>
            <a:pPr algn="ctr">
              <a:lnSpc>
                <a:spcPts val="1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baseline="30000" dirty="0">
                <a:solidFill>
                  <a:srgbClr val="000000"/>
                </a:solidFill>
                <a:latin typeface="+mj-lt"/>
              </a:rPr>
              <a:t>   </a:t>
            </a:r>
            <a:r>
              <a:rPr lang="en-GB" sz="1100" b="1" dirty="0">
                <a:solidFill>
                  <a:srgbClr val="000000"/>
                </a:solidFill>
                <a:latin typeface="+mj-lt"/>
              </a:rPr>
              <a:t>Hydrological Sciences Lab, NASA GSFC</a:t>
            </a:r>
          </a:p>
        </p:txBody>
      </p:sp>
      <p:sp>
        <p:nvSpPr>
          <p:cNvPr id="12" name="TextBox 11"/>
          <p:cNvSpPr txBox="1"/>
          <p:nvPr/>
        </p:nvSpPr>
        <p:spPr>
          <a:xfrm>
            <a:off x="527643" y="5587425"/>
            <a:ext cx="11343681" cy="584775"/>
          </a:xfrm>
          <a:prstGeom prst="rect">
            <a:avLst/>
          </a:prstGeom>
          <a:solidFill>
            <a:srgbClr val="CCFFCC"/>
          </a:solidFill>
          <a:ln w="19050">
            <a:solidFill>
              <a:schemeClr val="tx1"/>
            </a:solidFill>
          </a:ln>
        </p:spPr>
        <p:txBody>
          <a:bodyPr wrap="square" rtlCol="0">
            <a:spAutoFit/>
          </a:bodyPr>
          <a:lstStyle/>
          <a:p>
            <a:r>
              <a:rPr lang="en-US" sz="1600" dirty="0">
                <a:latin typeface="+mj-lt"/>
              </a:rPr>
              <a:t>Satellite-based maps of soil moisture deviations from average conditions (anomalies) and observed fires over New South Wales in Australia demonstrate the utility of using space-based sensors for assessing potential fire impact and susceptibility. </a:t>
            </a:r>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46" y="0"/>
            <a:ext cx="1074584" cy="914398"/>
          </a:xfrm>
          <a:prstGeom prst="rect">
            <a:avLst/>
          </a:prstGeom>
        </p:spPr>
      </p:pic>
      <p:pic>
        <p:nvPicPr>
          <p:cNvPr id="22" name="Picture 21" descr="goddardlogo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000" y="6317807"/>
            <a:ext cx="1244600" cy="530900"/>
          </a:xfrm>
          <a:prstGeom prst="rect">
            <a:avLst/>
          </a:prstGeom>
        </p:spPr>
      </p:pic>
      <p:sp>
        <p:nvSpPr>
          <p:cNvPr id="13" name="Text Box 17"/>
          <p:cNvSpPr txBox="1">
            <a:spLocks noChangeArrowheads="1"/>
          </p:cNvSpPr>
          <p:nvPr/>
        </p:nvSpPr>
        <p:spPr bwMode="auto">
          <a:xfrm>
            <a:off x="8001000" y="6614347"/>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sp>
        <p:nvSpPr>
          <p:cNvPr id="2" name="TextBox 1">
            <a:extLst>
              <a:ext uri="{FF2B5EF4-FFF2-40B4-BE49-F238E27FC236}">
                <a16:creationId xmlns:a16="http://schemas.microsoft.com/office/drawing/2014/main" id="{55216071-C607-DE49-AE86-9DA6D8E12007}"/>
              </a:ext>
            </a:extLst>
          </p:cNvPr>
          <p:cNvSpPr txBox="1"/>
          <p:nvPr/>
        </p:nvSpPr>
        <p:spPr>
          <a:xfrm>
            <a:off x="527643" y="5213598"/>
            <a:ext cx="916726" cy="338554"/>
          </a:xfrm>
          <a:prstGeom prst="rect">
            <a:avLst/>
          </a:prstGeom>
          <a:noFill/>
        </p:spPr>
        <p:txBody>
          <a:bodyPr wrap="none" rtlCol="0">
            <a:spAutoFit/>
          </a:bodyPr>
          <a:lstStyle/>
          <a:p>
            <a:r>
              <a:rPr lang="en-US" sz="1600" b="1" dirty="0"/>
              <a:t>Figure 1</a:t>
            </a:r>
          </a:p>
        </p:txBody>
      </p:sp>
      <p:sp>
        <p:nvSpPr>
          <p:cNvPr id="21" name="TextBox 20">
            <a:extLst>
              <a:ext uri="{FF2B5EF4-FFF2-40B4-BE49-F238E27FC236}">
                <a16:creationId xmlns:a16="http://schemas.microsoft.com/office/drawing/2014/main" id="{3715614D-9FCD-C545-9764-44EA2D024851}"/>
              </a:ext>
            </a:extLst>
          </p:cNvPr>
          <p:cNvSpPr txBox="1"/>
          <p:nvPr/>
        </p:nvSpPr>
        <p:spPr>
          <a:xfrm>
            <a:off x="5703619" y="5206459"/>
            <a:ext cx="916726" cy="338554"/>
          </a:xfrm>
          <a:prstGeom prst="rect">
            <a:avLst/>
          </a:prstGeom>
          <a:noFill/>
        </p:spPr>
        <p:txBody>
          <a:bodyPr wrap="none" rtlCol="0">
            <a:spAutoFit/>
          </a:bodyPr>
          <a:lstStyle/>
          <a:p>
            <a:r>
              <a:rPr lang="en-US" sz="1600" b="1" dirty="0"/>
              <a:t>Figure 2</a:t>
            </a:r>
          </a:p>
        </p:txBody>
      </p:sp>
      <p:pic>
        <p:nvPicPr>
          <p:cNvPr id="4" name="Picture 3"/>
          <p:cNvPicPr>
            <a:picLocks noChangeAspect="1"/>
          </p:cNvPicPr>
          <p:nvPr/>
        </p:nvPicPr>
        <p:blipFill>
          <a:blip r:embed="rId5"/>
          <a:stretch>
            <a:fillRect/>
          </a:stretch>
        </p:blipFill>
        <p:spPr>
          <a:xfrm>
            <a:off x="5307581" y="1352143"/>
            <a:ext cx="6675652" cy="394333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668"/>
          <a:stretch/>
        </p:blipFill>
        <p:spPr>
          <a:xfrm>
            <a:off x="211093" y="1322782"/>
            <a:ext cx="4952736" cy="3935727"/>
          </a:xfrm>
          <a:prstGeom prst="rect">
            <a:avLst/>
          </a:prstGeom>
        </p:spPr>
      </p:pic>
      <p:sp>
        <p:nvSpPr>
          <p:cNvPr id="3" name="TextBox 2">
            <a:extLst>
              <a:ext uri="{FF2B5EF4-FFF2-40B4-BE49-F238E27FC236}">
                <a16:creationId xmlns:a16="http://schemas.microsoft.com/office/drawing/2014/main" id="{8FEA7F68-A6B8-3A4B-ADC5-B3F02A513875}"/>
              </a:ext>
            </a:extLst>
          </p:cNvPr>
          <p:cNvSpPr txBox="1"/>
          <p:nvPr/>
        </p:nvSpPr>
        <p:spPr>
          <a:xfrm>
            <a:off x="5791200" y="1120788"/>
            <a:ext cx="2382832" cy="276999"/>
          </a:xfrm>
          <a:prstGeom prst="rect">
            <a:avLst/>
          </a:prstGeom>
          <a:noFill/>
        </p:spPr>
        <p:txBody>
          <a:bodyPr wrap="none" rtlCol="0">
            <a:spAutoFit/>
          </a:bodyPr>
          <a:lstStyle/>
          <a:p>
            <a:r>
              <a:rPr lang="en-US" sz="1200" b="1" dirty="0"/>
              <a:t>Fire </a:t>
            </a:r>
            <a:r>
              <a:rPr lang="en-US" sz="1200" b="1" dirty="0" smtClean="0"/>
              <a:t>Count </a:t>
            </a:r>
            <a:r>
              <a:rPr lang="en-US" sz="900" b="1" dirty="0" smtClean="0"/>
              <a:t>(November-December 2019)</a:t>
            </a:r>
            <a:endParaRPr lang="en-US" sz="900" b="1" dirty="0"/>
          </a:p>
        </p:txBody>
      </p:sp>
      <p:sp>
        <p:nvSpPr>
          <p:cNvPr id="14" name="TextBox 13">
            <a:extLst>
              <a:ext uri="{FF2B5EF4-FFF2-40B4-BE49-F238E27FC236}">
                <a16:creationId xmlns:a16="http://schemas.microsoft.com/office/drawing/2014/main" id="{FA63F067-9BC0-934E-BEC1-323D5AD08DCD}"/>
              </a:ext>
            </a:extLst>
          </p:cNvPr>
          <p:cNvSpPr txBox="1"/>
          <p:nvPr/>
        </p:nvSpPr>
        <p:spPr>
          <a:xfrm>
            <a:off x="8915400" y="1126196"/>
            <a:ext cx="3211585" cy="461665"/>
          </a:xfrm>
          <a:prstGeom prst="rect">
            <a:avLst/>
          </a:prstGeom>
          <a:noFill/>
        </p:spPr>
        <p:txBody>
          <a:bodyPr wrap="none" rtlCol="0">
            <a:spAutoFit/>
          </a:bodyPr>
          <a:lstStyle/>
          <a:p>
            <a:r>
              <a:rPr lang="en-US" sz="1200" b="1" dirty="0"/>
              <a:t>Soil </a:t>
            </a:r>
            <a:r>
              <a:rPr lang="en-US" sz="1200" b="1" dirty="0" smtClean="0"/>
              <a:t>Moisture Anomaly </a:t>
            </a:r>
            <a:r>
              <a:rPr lang="en-US" sz="900" b="1" dirty="0" smtClean="0"/>
              <a:t>(</a:t>
            </a:r>
            <a:r>
              <a:rPr lang="en-US" sz="900" b="1" dirty="0"/>
              <a:t>November-December 2019)</a:t>
            </a:r>
          </a:p>
          <a:p>
            <a:endParaRPr lang="en-US" sz="1200" b="1" dirty="0"/>
          </a:p>
        </p:txBody>
      </p:sp>
    </p:spTree>
    <p:extLst>
      <p:ext uri="{BB962C8B-B14F-4D97-AF65-F5344CB8AC3E}">
        <p14:creationId xmlns:p14="http://schemas.microsoft.com/office/powerpoint/2010/main" val="5852293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72271"/>
            <a:ext cx="11963400" cy="6557129"/>
          </a:xfrm>
          <a:prstGeom prst="rect">
            <a:avLst/>
          </a:prstGeom>
          <a:noFill/>
          <a:ln w="9525">
            <a:noFill/>
            <a:miter lim="800000"/>
            <a:headEnd/>
            <a:tailEnd/>
          </a:ln>
        </p:spPr>
        <p:txBody>
          <a:bodyPr wrap="square">
            <a:spAutoFit/>
          </a:bodyPr>
          <a:lstStyle/>
          <a:p>
            <a:pPr marL="274320" lvl="1" defTabSz="274320"/>
            <a:r>
              <a:rPr lang="en-US" b="1" dirty="0">
                <a:latin typeface="Times New Roman" pitchFamily="18" charset="0"/>
              </a:rPr>
              <a:t>                          	</a:t>
            </a:r>
            <a:r>
              <a:rPr lang="en-US" sz="1100" dirty="0">
                <a:latin typeface="+mj-lt"/>
              </a:rPr>
              <a:t>Name:  John D. Bolten, Hydrological Sciences Lab, NASA GSFC </a:t>
            </a:r>
            <a:br>
              <a:rPr lang="en-US" sz="1100" dirty="0">
                <a:latin typeface="+mj-lt"/>
              </a:rPr>
            </a:br>
            <a:r>
              <a:rPr lang="en-US" sz="1100" dirty="0">
                <a:latin typeface="+mj-lt"/>
              </a:rPr>
              <a:t>                       	E-mail: john.bolten@nasa.gov</a:t>
            </a:r>
            <a:br>
              <a:rPr lang="en-US" sz="1100" dirty="0">
                <a:latin typeface="+mj-lt"/>
              </a:rPr>
            </a:br>
            <a:r>
              <a:rPr lang="en-US" sz="1100" dirty="0">
                <a:latin typeface="+mj-lt"/>
              </a:rPr>
              <a:t>                       	Phone: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240-302-5377</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fontAlgn="t">
              <a:defRPr/>
            </a:pPr>
            <a:r>
              <a:rPr lang="en-US" sz="1300" b="1" dirty="0" smtClean="0">
                <a:latin typeface="+mn-lt"/>
              </a:rPr>
              <a:t>References</a:t>
            </a:r>
            <a:r>
              <a:rPr lang="en-US" sz="1300" b="1" dirty="0">
                <a:latin typeface="+mn-lt"/>
              </a:rPr>
              <a:t>:</a:t>
            </a:r>
          </a:p>
          <a:p>
            <a:pPr fontAlgn="t">
              <a:defRPr/>
            </a:pPr>
            <a:r>
              <a:rPr lang="en-US" sz="1100" dirty="0">
                <a:latin typeface="Arial" panose="020B0604020202020204" pitchFamily="34" charset="0"/>
                <a:hlinkClick r:id="rId3"/>
              </a:rPr>
              <a:t>Sazib, N.</a:t>
            </a:r>
            <a:r>
              <a:rPr lang="en-US" sz="1100" dirty="0">
                <a:latin typeface="Arial" panose="020B0604020202020204" pitchFamily="34" charset="0"/>
              </a:rPr>
              <a:t>, </a:t>
            </a:r>
            <a:r>
              <a:rPr lang="en-US" sz="1100" dirty="0">
                <a:latin typeface="Arial" panose="020B0604020202020204" pitchFamily="34" charset="0"/>
                <a:hlinkClick r:id="rId4"/>
              </a:rPr>
              <a:t>I. Mladenova</a:t>
            </a:r>
            <a:r>
              <a:rPr lang="en-US" sz="1100" dirty="0">
                <a:latin typeface="Arial" panose="020B0604020202020204" pitchFamily="34" charset="0"/>
              </a:rPr>
              <a:t>, and </a:t>
            </a:r>
            <a:r>
              <a:rPr lang="en-US" sz="1100" dirty="0">
                <a:latin typeface="Arial" panose="020B0604020202020204" pitchFamily="34" charset="0"/>
                <a:hlinkClick r:id="rId5"/>
              </a:rPr>
              <a:t>J. Bolten</a:t>
            </a:r>
            <a:r>
              <a:rPr lang="en-US" sz="1100" dirty="0">
                <a:latin typeface="Arial" panose="020B0604020202020204" pitchFamily="34" charset="0"/>
              </a:rPr>
              <a:t>. 2018. "Leveraging the Google Earth Engine for Drought Assessment Using Global Soil Moisture Data." </a:t>
            </a:r>
            <a:r>
              <a:rPr lang="en-US" sz="1100" i="1" dirty="0">
                <a:latin typeface="Arial" panose="020B0604020202020204" pitchFamily="34" charset="0"/>
              </a:rPr>
              <a:t>Remote Sensing</a:t>
            </a:r>
            <a:r>
              <a:rPr lang="en-US" sz="1100" dirty="0">
                <a:latin typeface="Arial" panose="020B0604020202020204" pitchFamily="34" charset="0"/>
              </a:rPr>
              <a:t>, 10 (8): 1265 [</a:t>
            </a:r>
            <a:r>
              <a:rPr lang="en-US" sz="1100" dirty="0">
                <a:latin typeface="Arial" panose="020B0604020202020204" pitchFamily="34" charset="0"/>
                <a:hlinkClick r:id="rId6"/>
              </a:rPr>
              <a:t>10.3390/rs10081265</a:t>
            </a:r>
            <a:r>
              <a:rPr lang="en-US" sz="1100" dirty="0">
                <a:latin typeface="Arial" panose="020B0604020202020204" pitchFamily="34" charset="0"/>
              </a:rPr>
              <a:t>]</a:t>
            </a:r>
          </a:p>
          <a:p>
            <a:pPr fontAlgn="t">
              <a:defRPr/>
            </a:pPr>
            <a:r>
              <a:rPr lang="en-US" sz="1100" dirty="0">
                <a:latin typeface="Arial" panose="020B0604020202020204" pitchFamily="34" charset="0"/>
                <a:hlinkClick r:id="rId4"/>
              </a:rPr>
              <a:t>Mladenova, I. E.</a:t>
            </a:r>
            <a:r>
              <a:rPr lang="en-US" sz="1100" dirty="0">
                <a:latin typeface="Arial" panose="020B0604020202020204" pitchFamily="34" charset="0"/>
              </a:rPr>
              <a:t>, </a:t>
            </a:r>
            <a:r>
              <a:rPr lang="en-US" sz="1100" dirty="0">
                <a:latin typeface="Arial" panose="020B0604020202020204" pitchFamily="34" charset="0"/>
                <a:hlinkClick r:id="rId5"/>
              </a:rPr>
              <a:t>J. D. Bolten</a:t>
            </a:r>
            <a:r>
              <a:rPr lang="en-US" sz="1100" dirty="0">
                <a:latin typeface="Arial" panose="020B0604020202020204" pitchFamily="34" charset="0"/>
              </a:rPr>
              <a:t>, W. T. Crow, </a:t>
            </a:r>
            <a:r>
              <a:rPr lang="en-US" sz="1100" dirty="0">
                <a:latin typeface="Arial" panose="020B0604020202020204" pitchFamily="34" charset="0"/>
                <a:hlinkClick r:id="rId7"/>
              </a:rPr>
              <a:t>et al.</a:t>
            </a:r>
            <a:r>
              <a:rPr lang="en-US" sz="1100" dirty="0">
                <a:latin typeface="Arial" panose="020B0604020202020204" pitchFamily="34" charset="0"/>
              </a:rPr>
              <a:t> 2019. "Evaluating the Operational Application of SMAP for Global Agricultural Drought Monitoring." </a:t>
            </a:r>
            <a:r>
              <a:rPr lang="en-US" sz="1100" i="1" dirty="0">
                <a:latin typeface="Arial" panose="020B0604020202020204" pitchFamily="34" charset="0"/>
              </a:rPr>
              <a:t>IEEE Journal of Selected Topics in Applied Earth Observations and Remote Sensing</a:t>
            </a:r>
            <a:r>
              <a:rPr lang="en-US" sz="1100" dirty="0">
                <a:latin typeface="Arial" panose="020B0604020202020204" pitchFamily="34" charset="0"/>
              </a:rPr>
              <a:t>, 1-11 [</a:t>
            </a:r>
            <a:r>
              <a:rPr lang="en-US" sz="1100" dirty="0">
                <a:latin typeface="Arial" panose="020B0604020202020204" pitchFamily="34" charset="0"/>
                <a:hlinkClick r:id="rId8"/>
              </a:rPr>
              <a:t>10.1109/jstars.2019.2923555</a:t>
            </a:r>
            <a:r>
              <a:rPr lang="en-US" sz="1100" dirty="0">
                <a:latin typeface="Arial" panose="020B0604020202020204" pitchFamily="34" charset="0"/>
              </a:rPr>
              <a:t>]</a:t>
            </a:r>
          </a:p>
          <a:p>
            <a:pPr fontAlgn="t">
              <a:defRPr/>
            </a:pPr>
            <a:r>
              <a:rPr lang="en-US" sz="1100" u="sng" dirty="0">
                <a:latin typeface="Arial" panose="020B0604020202020204" pitchFamily="34" charset="0"/>
                <a:hlinkClick r:id="rId5"/>
              </a:rPr>
              <a:t>Bolten, J.</a:t>
            </a:r>
            <a:r>
              <a:rPr lang="en-US" sz="1100" dirty="0">
                <a:latin typeface="Arial" panose="020B0604020202020204" pitchFamily="34" charset="0"/>
              </a:rPr>
              <a:t>, W. T. Crow, X. Zhan, T. J. Jackson, and C. A. Reynolds. 2010. "Evaluating the Utility of Remotely Sensed Soil Moisture Retrievals for Operational Agricultural Drought Monitoring." </a:t>
            </a:r>
            <a:r>
              <a:rPr lang="en-US" sz="1100" i="1" dirty="0">
                <a:latin typeface="Arial" panose="020B0604020202020204" pitchFamily="34" charset="0"/>
              </a:rPr>
              <a:t>IEEE J. Sel. Top. Appl. Earth Observations Remote Sensing</a:t>
            </a:r>
            <a:r>
              <a:rPr lang="en-US" sz="1100" dirty="0">
                <a:latin typeface="Arial" panose="020B0604020202020204" pitchFamily="34" charset="0"/>
              </a:rPr>
              <a:t>, 3 (1): 57-66 [</a:t>
            </a:r>
            <a:r>
              <a:rPr lang="en-US" sz="1100" dirty="0">
                <a:latin typeface="Arial" panose="020B0604020202020204" pitchFamily="34" charset="0"/>
                <a:hlinkClick r:id="rId9"/>
              </a:rPr>
              <a:t>10.1109/JSTARS.2009.2037163</a:t>
            </a:r>
            <a:r>
              <a:rPr lang="en-US" sz="1100" dirty="0">
                <a:latin typeface="Arial" panose="020B0604020202020204" pitchFamily="34" charset="0"/>
              </a:rPr>
              <a:t>]</a:t>
            </a:r>
          </a:p>
          <a:p>
            <a:pPr fontAlgn="t">
              <a:defRPr/>
            </a:pPr>
            <a:endParaRPr lang="en-US" sz="1100" dirty="0">
              <a:latin typeface="+mn-lt"/>
            </a:endParaRPr>
          </a:p>
          <a:p>
            <a:pPr fontAlgn="t">
              <a:defRPr/>
            </a:pPr>
            <a:r>
              <a:rPr lang="en-US" sz="1300" b="1" dirty="0">
                <a:latin typeface="+mn-lt"/>
              </a:rPr>
              <a:t>Data Sources:</a:t>
            </a:r>
          </a:p>
          <a:p>
            <a:r>
              <a:rPr lang="en-US" sz="1100" dirty="0">
                <a:latin typeface="Arial" panose="020B0604020202020204" pitchFamily="34" charset="0"/>
              </a:rPr>
              <a:t>We used the Google Earth Engine-based NASA-USDA SMAP global soil moisture data, which provides soil moisture information across the globe at 0.25°x0.25° spatial resolution. This data set includes surface and subsurface soil moisture (mm), soil moisture profile (%), surface and subsurface soil moisture anomalies (-). Fire count data sets were obtained from NASA Earth Observations (</a:t>
            </a:r>
            <a:r>
              <a:rPr lang="en-US" sz="1100" u="sng" dirty="0">
                <a:latin typeface="Arial" panose="020B0604020202020204" pitchFamily="34" charset="0"/>
                <a:hlinkClick r:id="rId10"/>
              </a:rPr>
              <a:t>https://neo.sci.gsfc.nasa.gov/</a:t>
            </a:r>
            <a:r>
              <a:rPr lang="en-US" sz="1100" u="sng" dirty="0">
                <a:latin typeface="Arial" panose="020B0604020202020204" pitchFamily="34" charset="0"/>
              </a:rPr>
              <a:t>)</a:t>
            </a:r>
            <a:r>
              <a:rPr lang="en-US" sz="1100" dirty="0">
                <a:latin typeface="Arial" panose="020B0604020202020204" pitchFamily="34" charset="0"/>
              </a:rPr>
              <a:t>. The fire data sets are produced from data collected by the by the Moderate Resolution Imaging Spectroradiometer (MODIS), aboard NASA's Terra and Aqua satellites.</a:t>
            </a:r>
          </a:p>
          <a:p>
            <a:r>
              <a:rPr lang="en-US" sz="1100" dirty="0" smtClean="0">
                <a:latin typeface="Arial" panose="020B0604020202020204" pitchFamily="34" charset="0"/>
              </a:rPr>
              <a:t>Soil </a:t>
            </a:r>
            <a:r>
              <a:rPr lang="en-US" sz="1100" dirty="0">
                <a:latin typeface="Arial" panose="020B0604020202020204" pitchFamily="34" charset="0"/>
              </a:rPr>
              <a:t>Moisture Anomaly: </a:t>
            </a:r>
          </a:p>
          <a:p>
            <a:r>
              <a:rPr lang="en-US" sz="1100" u="sng" dirty="0">
                <a:latin typeface="Arial" panose="020B0604020202020204" pitchFamily="34" charset="0"/>
                <a:hlinkClick r:id="rId11"/>
              </a:rPr>
              <a:t>https://developers.google.com/earth-engine/datasets/catalog/NASA_USDA_HSL_soil_moisture</a:t>
            </a:r>
            <a:endParaRPr lang="en-US" sz="1100" dirty="0">
              <a:latin typeface="Arial" panose="020B0604020202020204" pitchFamily="34" charset="0"/>
            </a:endParaRPr>
          </a:p>
          <a:p>
            <a:r>
              <a:rPr lang="en-US" sz="1100" dirty="0">
                <a:latin typeface="Arial" panose="020B0604020202020204" pitchFamily="34" charset="0"/>
              </a:rPr>
              <a:t>Fire Count: </a:t>
            </a:r>
          </a:p>
          <a:p>
            <a:r>
              <a:rPr lang="en-US" sz="1100" u="sng" dirty="0">
                <a:latin typeface="Arial" panose="020B0604020202020204" pitchFamily="34" charset="0"/>
                <a:hlinkClick r:id="rId12"/>
              </a:rPr>
              <a:t>https://neo.sci.gsfc.nasa.gov/archive/geotiff.float/MOD14A1_M_FIRE/</a:t>
            </a:r>
            <a:endParaRPr lang="en-US" sz="1100" u="sng" dirty="0">
              <a:latin typeface="Arial" panose="020B0604020202020204" pitchFamily="34" charset="0"/>
            </a:endParaRPr>
          </a:p>
          <a:p>
            <a:pPr fontAlgn="t">
              <a:defRPr/>
            </a:pPr>
            <a:endParaRPr lang="en-US" sz="1300" dirty="0">
              <a:latin typeface="Arial" panose="020B0604020202020204" pitchFamily="34" charset="0"/>
            </a:endParaRPr>
          </a:p>
          <a:p>
            <a:pPr fontAlgn="t">
              <a:defRPr/>
            </a:pPr>
            <a:r>
              <a:rPr lang="en-US" sz="1300" b="1" dirty="0" smtClean="0">
                <a:latin typeface="+mn-lt"/>
              </a:rPr>
              <a:t>Technical </a:t>
            </a:r>
            <a:r>
              <a:rPr lang="en-US" sz="1300" b="1" dirty="0">
                <a:latin typeface="+mn-lt"/>
              </a:rPr>
              <a:t>Description of Figures </a:t>
            </a:r>
            <a:endParaRPr lang="en-US" sz="1300" b="1" dirty="0" smtClean="0">
              <a:latin typeface="+mn-lt"/>
            </a:endParaRPr>
          </a:p>
          <a:p>
            <a:pPr fontAlgn="t">
              <a:defRPr/>
            </a:pPr>
            <a:r>
              <a:rPr lang="en-US" sz="1100" dirty="0" smtClean="0">
                <a:latin typeface="Arial" panose="020B0604020202020204" pitchFamily="34" charset="0"/>
                <a:cs typeface="Times New Roman" panose="02020603050405020304" pitchFamily="18" charset="0"/>
              </a:rPr>
              <a:t>Figure </a:t>
            </a:r>
            <a:r>
              <a:rPr lang="en-US" sz="1100" dirty="0">
                <a:latin typeface="Arial" panose="020B0604020202020204" pitchFamily="34" charset="0"/>
                <a:cs typeface="Times New Roman" panose="02020603050405020304" pitchFamily="18" charset="0"/>
              </a:rPr>
              <a:t>1: Time series of monthly root zone soil moisture deviations from average conditions (anomalies) and observed fire counts over New South Wales, Australia from January 2018 to January 2020. The root zone soil moisture anomalies and observed fire counts showed the opposite trend whereby dryer soil moisture condition is generally associated with more fire activity. </a:t>
            </a:r>
            <a:r>
              <a:rPr lang="en-US" sz="1100" dirty="0">
                <a:latin typeface="Arial" panose="020B0604020202020204" pitchFamily="34" charset="0"/>
              </a:rPr>
              <a:t>The time series analysis of fire count data revealed a higher number of fire activity during the 2019-2020 fire season, where the number of fire in December 2019 was fifteen times higher compared to the last fire year. </a:t>
            </a:r>
            <a:r>
              <a:rPr lang="en-US" sz="1100" dirty="0" smtClean="0">
                <a:latin typeface="Arial" panose="020B0604020202020204" pitchFamily="34" charset="0"/>
                <a:cs typeface="Times New Roman" panose="02020603050405020304" pitchFamily="18" charset="0"/>
              </a:rPr>
              <a:t>Figure </a:t>
            </a:r>
            <a:r>
              <a:rPr lang="en-US" sz="1100" dirty="0">
                <a:latin typeface="Arial" panose="020B0604020202020204" pitchFamily="34" charset="0"/>
                <a:cs typeface="Times New Roman" panose="02020603050405020304" pitchFamily="18" charset="0"/>
              </a:rPr>
              <a:t>2: Spatial distribution of observed fire counts (left) and root zone soil moisture anomalies (right) over New South Wales, Australia for the November-December 2019. The fire count map mostly agreed with the soil moisture anomaly map, indicating that fire is more likely to occur in drought-affected areas.</a:t>
            </a:r>
          </a:p>
          <a:p>
            <a:pPr fontAlgn="t">
              <a:defRPr/>
            </a:pPr>
            <a:endParaRPr lang="en-US" sz="1100" dirty="0">
              <a:latin typeface="+mn-lt"/>
            </a:endParaRPr>
          </a:p>
          <a:p>
            <a:r>
              <a:rPr lang="en-US" sz="1300" b="1" dirty="0">
                <a:latin typeface="+mn-lt"/>
              </a:rPr>
              <a:t>Scientific significance, societal relevance, and relationships to future missions:</a:t>
            </a:r>
          </a:p>
          <a:p>
            <a:r>
              <a:rPr lang="en-US" sz="1100" dirty="0">
                <a:latin typeface="Arial" panose="020B0604020202020204" pitchFamily="34" charset="0"/>
              </a:rPr>
              <a:t>Satellite-based soil moisture data can help better anticipate the potential impact of fire on soil water availability and crop production. In addition, satellite-based soil moisture observations can aid our understanding of the linkage between soil moisture and fire, and their combined impact on crop health and crop production. The cloud-based data enabled by a NASA - Google Earth Engine partnership demonstrate the value of concurrent satellite-based SMAP soil moisture data for mapping, monitoring, and assessing regional fire potential impact and susceptibility. The potential of SMAP based soil moisture data for evaluating fire susceptibility suggests the importance of data continuity for SMAP mission, and the significance of long-term remote-sense soil moisture product to assess the impact of fire on agriculture properly. </a:t>
            </a:r>
          </a:p>
          <a:p>
            <a:pPr fontAlgn="t">
              <a:defRPr/>
            </a:pPr>
            <a:endParaRPr lang="en-US" sz="1100" b="1" dirty="0">
              <a:latin typeface="+mn-lt"/>
            </a:endParaRPr>
          </a:p>
        </p:txBody>
      </p:sp>
      <p:pic>
        <p:nvPicPr>
          <p:cNvPr id="11" name="Picture 10"/>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6576" y="0"/>
            <a:ext cx="1074584" cy="914398"/>
          </a:xfrm>
          <a:prstGeom prst="rect">
            <a:avLst/>
          </a:prstGeom>
        </p:spPr>
      </p:pic>
      <p:pic>
        <p:nvPicPr>
          <p:cNvPr id="12" name="Picture 11" descr="goddardlogo_blue.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7000" y="6327100"/>
            <a:ext cx="1244600" cy="530900"/>
          </a:xfrm>
          <a:prstGeom prst="rect">
            <a:avLst/>
          </a:prstGeom>
        </p:spPr>
      </p:pic>
      <p:sp>
        <p:nvSpPr>
          <p:cNvPr id="8" name="Text Box 17"/>
          <p:cNvSpPr txBox="1">
            <a:spLocks noChangeArrowheads="1"/>
          </p:cNvSpPr>
          <p:nvPr/>
        </p:nvSpPr>
        <p:spPr bwMode="auto">
          <a:xfrm>
            <a:off x="7911731"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spTree>
    <p:extLst>
      <p:ext uri="{BB962C8B-B14F-4D97-AF65-F5344CB8AC3E}">
        <p14:creationId xmlns:p14="http://schemas.microsoft.com/office/powerpoint/2010/main" val="43292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342B7D-0234-9849-864B-99B050ACAF4B}"/>
              </a:ext>
            </a:extLst>
          </p:cNvPr>
          <p:cNvPicPr>
            <a:picLocks noChangeAspect="1"/>
          </p:cNvPicPr>
          <p:nvPr/>
        </p:nvPicPr>
        <p:blipFill>
          <a:blip r:embed="rId3"/>
          <a:stretch>
            <a:fillRect/>
          </a:stretch>
        </p:blipFill>
        <p:spPr>
          <a:xfrm>
            <a:off x="2133600" y="914400"/>
            <a:ext cx="8166303" cy="4617850"/>
          </a:xfrm>
          <a:prstGeom prst="rect">
            <a:avLst/>
          </a:prstGeom>
        </p:spPr>
      </p:pic>
      <p:sp>
        <p:nvSpPr>
          <p:cNvPr id="2050" name="Text Box 1"/>
          <p:cNvSpPr txBox="1">
            <a:spLocks noChangeArrowheads="1"/>
          </p:cNvSpPr>
          <p:nvPr/>
        </p:nvSpPr>
        <p:spPr bwMode="auto">
          <a:xfrm>
            <a:off x="1219200" y="0"/>
            <a:ext cx="10939030" cy="930142"/>
          </a:xfrm>
          <a:prstGeom prst="rect">
            <a:avLst/>
          </a:prstGeom>
          <a:noFill/>
          <a:ln w="9525">
            <a:noFill/>
            <a:miter lim="800000"/>
            <a:headEnd/>
            <a:tailEnd/>
          </a:ln>
        </p:spPr>
        <p:txBody>
          <a:bodyPr wrap="square" lIns="82945" tIns="41473" rIns="82945" bIns="41473" anchor="ctr">
            <a:spAutoFit/>
          </a:bodyPr>
          <a:lstStyle/>
          <a:p>
            <a:pPr>
              <a:spcAft>
                <a:spcPts val="600"/>
              </a:spcAft>
            </a:pPr>
            <a:r>
              <a:rPr lang="en-US" sz="2200" b="1" dirty="0">
                <a:latin typeface="Arial"/>
                <a:cs typeface="Arial"/>
              </a:rPr>
              <a:t>Can we close the global carbon budget through reconciling definitions?</a:t>
            </a:r>
          </a:p>
          <a:p>
            <a:pPr>
              <a:tabLst>
                <a:tab pos="3886200" algn="l"/>
              </a:tabLst>
            </a:pPr>
            <a:r>
              <a:rPr lang="en-US" sz="1400" i="1" dirty="0">
                <a:latin typeface="Arial"/>
                <a:cs typeface="Arial"/>
              </a:rPr>
              <a:t>B. Poulter</a:t>
            </a:r>
            <a:r>
              <a:rPr lang="en-US" sz="1400" i="1" baseline="30000" dirty="0">
                <a:latin typeface="Arial"/>
                <a:cs typeface="Arial"/>
              </a:rPr>
              <a:t>1</a:t>
            </a:r>
            <a:r>
              <a:rPr lang="en-US" sz="1400" i="1" dirty="0">
                <a:latin typeface="Arial"/>
                <a:cs typeface="Arial"/>
              </a:rPr>
              <a:t>, M Kondo</a:t>
            </a:r>
            <a:r>
              <a:rPr lang="en-US" sz="1400" i="1" baseline="30000" dirty="0">
                <a:latin typeface="Arial"/>
                <a:cs typeface="Arial"/>
              </a:rPr>
              <a:t>2</a:t>
            </a:r>
            <a:r>
              <a:rPr lang="en-US" sz="1400" i="1" dirty="0">
                <a:latin typeface="Arial"/>
                <a:cs typeface="Arial"/>
              </a:rPr>
              <a:t>, PK Patra</a:t>
            </a:r>
            <a:r>
              <a:rPr lang="en-US" sz="1400" i="1" baseline="30000" dirty="0">
                <a:latin typeface="Arial"/>
                <a:cs typeface="Arial"/>
              </a:rPr>
              <a:t>3</a:t>
            </a:r>
            <a:r>
              <a:rPr lang="en-US" sz="1400" i="1" dirty="0">
                <a:latin typeface="Arial"/>
                <a:cs typeface="Arial"/>
              </a:rPr>
              <a:t>, S Sitch</a:t>
            </a:r>
            <a:r>
              <a:rPr lang="en-US" sz="1400" i="1" baseline="30000" dirty="0">
                <a:latin typeface="Arial"/>
                <a:cs typeface="Arial"/>
              </a:rPr>
              <a:t>4</a:t>
            </a:r>
            <a:r>
              <a:rPr lang="en-US" sz="1400" i="1" dirty="0">
                <a:latin typeface="Arial"/>
                <a:cs typeface="Arial"/>
              </a:rPr>
              <a:t> and Global Carbon Project colleagues</a:t>
            </a:r>
          </a:p>
          <a:p>
            <a:pPr>
              <a:tabLst>
                <a:tab pos="3886200" algn="l"/>
              </a:tabLst>
            </a:pPr>
            <a:r>
              <a:rPr lang="en-US" sz="1400" i="1" baseline="30000" dirty="0">
                <a:latin typeface="Arial"/>
                <a:cs typeface="Arial"/>
              </a:rPr>
              <a:t>1</a:t>
            </a:r>
            <a:r>
              <a:rPr lang="en-US" sz="1400" i="1" dirty="0">
                <a:latin typeface="Arial"/>
                <a:cs typeface="Arial"/>
              </a:rPr>
              <a:t>NASA </a:t>
            </a:r>
            <a:r>
              <a:rPr lang="en-US" sz="1400" i="1" dirty="0" err="1">
                <a:latin typeface="Arial"/>
                <a:cs typeface="Arial"/>
              </a:rPr>
              <a:t>Biospheric</a:t>
            </a:r>
            <a:r>
              <a:rPr lang="en-US" sz="1400" i="1" dirty="0">
                <a:latin typeface="Arial"/>
                <a:cs typeface="Arial"/>
              </a:rPr>
              <a:t> Sciences, </a:t>
            </a:r>
            <a:r>
              <a:rPr lang="en-US" sz="1400" i="1" baseline="30000" dirty="0">
                <a:latin typeface="Arial"/>
                <a:cs typeface="Arial"/>
              </a:rPr>
              <a:t>2</a:t>
            </a:r>
            <a:r>
              <a:rPr lang="en-US" sz="1400" i="1" dirty="0">
                <a:latin typeface="Arial"/>
                <a:cs typeface="Arial"/>
              </a:rPr>
              <a:t>Chiba University, </a:t>
            </a:r>
            <a:r>
              <a:rPr lang="en-US" sz="1400" i="1" baseline="30000" dirty="0">
                <a:latin typeface="Arial"/>
                <a:cs typeface="Arial"/>
              </a:rPr>
              <a:t>3</a:t>
            </a:r>
            <a:r>
              <a:rPr lang="en-US" sz="1400" i="1" dirty="0">
                <a:latin typeface="Arial"/>
                <a:cs typeface="Arial"/>
              </a:rPr>
              <a:t>JAMSTEC, </a:t>
            </a:r>
            <a:r>
              <a:rPr lang="en-US" sz="1400" i="1" baseline="30000" dirty="0">
                <a:latin typeface="Arial"/>
                <a:cs typeface="Arial"/>
              </a:rPr>
              <a:t>4</a:t>
            </a:r>
            <a:r>
              <a:rPr lang="en-US" sz="1400" i="1" dirty="0">
                <a:latin typeface="Arial"/>
                <a:cs typeface="Arial"/>
              </a:rPr>
              <a:t>University of Exeter</a:t>
            </a:r>
          </a:p>
        </p:txBody>
      </p:sp>
      <p:pic>
        <p:nvPicPr>
          <p:cNvPr id="10" name="Picture 9" descr="goddardlogo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6327100"/>
            <a:ext cx="1244600" cy="530900"/>
          </a:xfrm>
          <a:prstGeom prst="rect">
            <a:avLst/>
          </a:prstGeom>
        </p:spPr>
      </p:pic>
      <p:sp>
        <p:nvSpPr>
          <p:cNvPr id="9" name="Text Box 17"/>
          <p:cNvSpPr txBox="1">
            <a:spLocks noChangeArrowheads="1"/>
          </p:cNvSpPr>
          <p:nvPr/>
        </p:nvSpPr>
        <p:spPr bwMode="auto">
          <a:xfrm>
            <a:off x="7840133" y="6445632"/>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
        <p:nvSpPr>
          <p:cNvPr id="2" name="TextBox 1">
            <a:extLst>
              <a:ext uri="{FF2B5EF4-FFF2-40B4-BE49-F238E27FC236}">
                <a16:creationId xmlns:a16="http://schemas.microsoft.com/office/drawing/2014/main" id="{77D7C8E7-E565-F846-A2D0-42EC4CF3EBB1}"/>
              </a:ext>
            </a:extLst>
          </p:cNvPr>
          <p:cNvSpPr txBox="1"/>
          <p:nvPr/>
        </p:nvSpPr>
        <p:spPr>
          <a:xfrm>
            <a:off x="2404989" y="3991689"/>
            <a:ext cx="795411" cy="123111"/>
          </a:xfrm>
          <a:prstGeom prst="rect">
            <a:avLst/>
          </a:prstGeom>
          <a:solidFill>
            <a:schemeClr val="bg1"/>
          </a:solidFill>
        </p:spPr>
        <p:txBody>
          <a:bodyPr wrap="none" tIns="0" bIns="0" rtlCol="0">
            <a:spAutoFit/>
          </a:bodyPr>
          <a:lstStyle/>
          <a:p>
            <a:r>
              <a:rPr lang="en-US" sz="800" dirty="0">
                <a:latin typeface="Calibri" panose="020F0502020204030204" pitchFamily="34" charset="0"/>
                <a:cs typeface="Calibri" panose="020F0502020204030204" pitchFamily="34" charset="0"/>
              </a:rPr>
              <a:t>South America</a:t>
            </a:r>
          </a:p>
        </p:txBody>
      </p:sp>
      <p:sp>
        <p:nvSpPr>
          <p:cNvPr id="6" name="TextBox 5"/>
          <p:cNvSpPr txBox="1"/>
          <p:nvPr/>
        </p:nvSpPr>
        <p:spPr>
          <a:xfrm>
            <a:off x="101600" y="5486400"/>
            <a:ext cx="11861800" cy="784830"/>
          </a:xfrm>
          <a:prstGeom prst="rect">
            <a:avLst/>
          </a:prstGeom>
          <a:solidFill>
            <a:srgbClr val="CCFFCC"/>
          </a:solidFill>
          <a:ln w="19050">
            <a:solidFill>
              <a:schemeClr val="tx1"/>
            </a:solidFill>
          </a:ln>
        </p:spPr>
        <p:txBody>
          <a:bodyPr wrap="square" rtlCol="0">
            <a:spAutoFit/>
          </a:bodyPr>
          <a:lstStyle/>
          <a:p>
            <a:pPr algn="just"/>
            <a:r>
              <a:rPr lang="en-US" sz="1500" dirty="0">
                <a:latin typeface="Arial"/>
                <a:cs typeface="Arial"/>
              </a:rPr>
              <a:t>Uncertainties in net-carbon exchange between ‘top-down’ and ‘bottom-up’ methods can be resolved by including hydrologic components (lateral carbon fluxes) into atmospheric inversions (in fig., INV</a:t>
            </a:r>
            <a:r>
              <a:rPr lang="en-US" sz="1500" baseline="-25000" dirty="0">
                <a:latin typeface="Arial"/>
                <a:cs typeface="Arial"/>
              </a:rPr>
              <a:t>AB</a:t>
            </a:r>
            <a:r>
              <a:rPr lang="en-US" sz="1500" dirty="0">
                <a:latin typeface="Arial"/>
                <a:cs typeface="Arial"/>
              </a:rPr>
              <a:t>). </a:t>
            </a:r>
            <a:r>
              <a:rPr lang="en-US" sz="1500" dirty="0" err="1">
                <a:latin typeface="Arial"/>
                <a:cs typeface="Arial"/>
              </a:rPr>
              <a:t>Biospheric</a:t>
            </a:r>
            <a:r>
              <a:rPr lang="en-US" sz="1500" dirty="0">
                <a:latin typeface="Arial"/>
                <a:cs typeface="Arial"/>
              </a:rPr>
              <a:t> model ensembles that in include land-use change emissions (TRENDY</a:t>
            </a:r>
            <a:r>
              <a:rPr lang="en-US" sz="1500" baseline="-25000" dirty="0">
                <a:latin typeface="Arial"/>
                <a:cs typeface="Arial"/>
              </a:rPr>
              <a:t>S3</a:t>
            </a:r>
            <a:r>
              <a:rPr lang="en-US" sz="1500" dirty="0">
                <a:latin typeface="Arial"/>
                <a:cs typeface="Arial"/>
              </a:rPr>
              <a:t>) now more reasonably agree with INV</a:t>
            </a:r>
            <a:r>
              <a:rPr lang="en-US" sz="1500" baseline="-25000" dirty="0">
                <a:latin typeface="Arial"/>
                <a:cs typeface="Arial"/>
              </a:rPr>
              <a:t>AB</a:t>
            </a:r>
            <a:r>
              <a:rPr lang="en-US" sz="1500" dirty="0">
                <a:latin typeface="Arial"/>
                <a:cs typeface="Arial"/>
              </a:rPr>
              <a:t>, bringing us closer to the elusive goal of closing the global carbon budget.</a:t>
            </a:r>
          </a:p>
        </p:txBody>
      </p:sp>
    </p:spTree>
    <p:extLst>
      <p:ext uri="{BB962C8B-B14F-4D97-AF65-F5344CB8AC3E}">
        <p14:creationId xmlns:p14="http://schemas.microsoft.com/office/powerpoint/2010/main" val="38171195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694140"/>
          </a:xfrm>
          <a:prstGeom prst="rect">
            <a:avLst/>
          </a:prstGeom>
          <a:noFill/>
          <a:ln w="9525">
            <a:noFill/>
            <a:miter lim="800000"/>
            <a:headEnd/>
            <a:tailEnd/>
          </a:ln>
        </p:spPr>
        <p:txBody>
          <a:bodyPr wrap="square">
            <a:spAutoFit/>
          </a:bodyPr>
          <a:lstStyle/>
          <a:p>
            <a:pPr algn="just" fontAlgn="t">
              <a:defRPr/>
            </a:pP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Name: B. Poulter, </a:t>
            </a:r>
            <a:r>
              <a:rPr lang="en-US" sz="1300" dirty="0" err="1">
                <a:latin typeface="Arial" panose="020B0604020202020204" pitchFamily="34" charset="0"/>
                <a:cs typeface="Arial" panose="020B0604020202020204" pitchFamily="34" charset="0"/>
              </a:rPr>
              <a:t>Biospheric</a:t>
            </a:r>
            <a:r>
              <a:rPr lang="en-US" sz="1300" dirty="0">
                <a:latin typeface="Arial" panose="020B0604020202020204" pitchFamily="34" charset="0"/>
                <a:cs typeface="Arial" panose="020B0604020202020204" pitchFamily="34" charset="0"/>
              </a:rPr>
              <a:t> Sciences, NASA GSFC</a:t>
            </a:r>
          </a:p>
          <a:p>
            <a:pPr algn="just" fontAlgn="t">
              <a:defRPr/>
            </a:pPr>
            <a:r>
              <a:rPr lang="en-US" sz="1300" dirty="0">
                <a:latin typeface="Arial" panose="020B0604020202020204" pitchFamily="34" charset="0"/>
                <a:cs typeface="Arial" panose="020B0604020202020204" pitchFamily="34" charset="0"/>
              </a:rPr>
              <a:t>	E-mail: </a:t>
            </a:r>
            <a:r>
              <a:rPr lang="en-US" sz="1300" dirty="0" err="1">
                <a:latin typeface="Arial" panose="020B0604020202020204" pitchFamily="34" charset="0"/>
                <a:cs typeface="Arial" panose="020B0604020202020204" pitchFamily="34" charset="0"/>
              </a:rPr>
              <a:t>benjamin.poulter@nasa.gov</a:t>
            </a:r>
            <a:endParaRPr lang="en-US" sz="1300" dirty="0">
              <a:latin typeface="Arial" panose="020B0604020202020204" pitchFamily="34" charset="0"/>
              <a:cs typeface="Arial" panose="020B0604020202020204" pitchFamily="34" charset="0"/>
            </a:endParaRPr>
          </a:p>
          <a:p>
            <a:pPr algn="just" fontAlgn="t">
              <a:defRPr/>
            </a:pPr>
            <a:r>
              <a:rPr lang="en-US" sz="1300" dirty="0">
                <a:latin typeface="Arial" panose="020B0604020202020204" pitchFamily="34" charset="0"/>
                <a:cs typeface="Arial" panose="020B0604020202020204" pitchFamily="34" charset="0"/>
              </a:rPr>
              <a:t>	Phone: 301-614-6659</a:t>
            </a:r>
          </a:p>
          <a:p>
            <a:pPr algn="just" fontAlgn="t">
              <a:defRPr/>
            </a:pPr>
            <a:endParaRPr lang="en-US" sz="1300" b="1" dirty="0">
              <a:latin typeface="Arial" panose="020B0604020202020204" pitchFamily="34" charset="0"/>
              <a:cs typeface="Arial" panose="020B0604020202020204" pitchFamily="34" charset="0"/>
            </a:endParaRPr>
          </a:p>
          <a:p>
            <a:pPr algn="just" fontAlgn="t">
              <a:defRPr/>
            </a:pPr>
            <a:r>
              <a:rPr lang="en-US" sz="1300" b="1" dirty="0">
                <a:latin typeface="Arial" panose="020B0604020202020204" pitchFamily="34" charset="0"/>
                <a:cs typeface="Arial" panose="020B0604020202020204" pitchFamily="34" charset="0"/>
              </a:rPr>
              <a:t>References:</a:t>
            </a:r>
          </a:p>
          <a:p>
            <a:pPr algn="just">
              <a:buFontTx/>
              <a:buNone/>
              <a:defRPr/>
            </a:pPr>
            <a:r>
              <a:rPr lang="en-US" sz="1300" dirty="0">
                <a:latin typeface="Arial" panose="020B0604020202020204" pitchFamily="34" charset="0"/>
                <a:cs typeface="Arial" panose="020B0604020202020204" pitchFamily="34" charset="0"/>
              </a:rPr>
              <a:t>Kondo, M, PK Patra, S </a:t>
            </a:r>
            <a:r>
              <a:rPr lang="en-US" sz="1300" dirty="0" err="1">
                <a:latin typeface="Arial" panose="020B0604020202020204" pitchFamily="34" charset="0"/>
                <a:cs typeface="Arial" panose="020B0604020202020204" pitchFamily="34" charset="0"/>
              </a:rPr>
              <a:t>Sitch</a:t>
            </a:r>
            <a:r>
              <a:rPr lang="en-US" sz="1300" dirty="0">
                <a:latin typeface="Arial" panose="020B0604020202020204" pitchFamily="34" charset="0"/>
                <a:cs typeface="Arial" panose="020B0604020202020204" pitchFamily="34" charset="0"/>
              </a:rPr>
              <a:t>, P </a:t>
            </a:r>
            <a:r>
              <a:rPr lang="en-US" sz="1300" dirty="0" err="1">
                <a:latin typeface="Arial" panose="020B0604020202020204" pitchFamily="34" charset="0"/>
                <a:cs typeface="Arial" panose="020B0604020202020204" pitchFamily="34" charset="0"/>
              </a:rPr>
              <a:t>Friedlingstein</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B Poulter</a:t>
            </a:r>
            <a:r>
              <a:rPr lang="en-US" sz="1300" dirty="0">
                <a:latin typeface="Arial" panose="020B0604020202020204" pitchFamily="34" charset="0"/>
                <a:cs typeface="Arial" panose="020B0604020202020204" pitchFamily="34" charset="0"/>
              </a:rPr>
              <a:t>, F </a:t>
            </a:r>
            <a:r>
              <a:rPr lang="en-US" sz="1300" dirty="0" err="1">
                <a:latin typeface="Arial" panose="020B0604020202020204" pitchFamily="34" charset="0"/>
                <a:cs typeface="Arial" panose="020B0604020202020204" pitchFamily="34" charset="0"/>
              </a:rPr>
              <a:t>Chevallier</a:t>
            </a:r>
            <a:r>
              <a:rPr lang="en-US" sz="1300" dirty="0">
                <a:latin typeface="Arial" panose="020B0604020202020204" pitchFamily="34" charset="0"/>
                <a:cs typeface="Arial" panose="020B0604020202020204" pitchFamily="34" charset="0"/>
              </a:rPr>
              <a:t>, P </a:t>
            </a:r>
            <a:r>
              <a:rPr lang="en-US" sz="1300" dirty="0" err="1">
                <a:latin typeface="Arial" panose="020B0604020202020204" pitchFamily="34" charset="0"/>
                <a:cs typeface="Arial" panose="020B0604020202020204" pitchFamily="34" charset="0"/>
              </a:rPr>
              <a:t>Ciais</a:t>
            </a:r>
            <a:r>
              <a:rPr lang="en-US" sz="1300" dirty="0">
                <a:latin typeface="Arial" panose="020B0604020202020204" pitchFamily="34" charset="0"/>
                <a:cs typeface="Arial" panose="020B0604020202020204" pitchFamily="34" charset="0"/>
              </a:rPr>
              <a:t>, JG </a:t>
            </a:r>
            <a:r>
              <a:rPr lang="en-US" sz="1300" dirty="0" err="1">
                <a:latin typeface="Arial" panose="020B0604020202020204" pitchFamily="34" charset="0"/>
                <a:cs typeface="Arial" panose="020B0604020202020204" pitchFamily="34" charset="0"/>
              </a:rPr>
              <a:t>Canadell</a:t>
            </a:r>
            <a:r>
              <a:rPr lang="en-US" sz="1300" dirty="0">
                <a:latin typeface="Arial" panose="020B0604020202020204" pitchFamily="34" charset="0"/>
                <a:cs typeface="Arial" panose="020B0604020202020204" pitchFamily="34" charset="0"/>
              </a:rPr>
              <a:t>, A Bastos, R </a:t>
            </a:r>
            <a:r>
              <a:rPr lang="en-US" sz="1300" dirty="0" err="1">
                <a:latin typeface="Arial" panose="020B0604020202020204" pitchFamily="34" charset="0"/>
                <a:cs typeface="Arial" panose="020B0604020202020204" pitchFamily="34" charset="0"/>
              </a:rPr>
              <a:t>Lauerwald</a:t>
            </a:r>
            <a:r>
              <a:rPr lang="en-US" sz="1300" dirty="0">
                <a:latin typeface="Arial" panose="020B0604020202020204" pitchFamily="34" charset="0"/>
                <a:cs typeface="Arial" panose="020B0604020202020204" pitchFamily="34" charset="0"/>
              </a:rPr>
              <a:t>, L Calle, K </a:t>
            </a:r>
            <a:r>
              <a:rPr lang="en-US" sz="1300" dirty="0" err="1">
                <a:latin typeface="Arial" panose="020B0604020202020204" pitchFamily="34" charset="0"/>
                <a:cs typeface="Arial" panose="020B0604020202020204" pitchFamily="34" charset="0"/>
              </a:rPr>
              <a:t>Ichii</a:t>
            </a:r>
            <a:r>
              <a:rPr lang="en-US" sz="1300" dirty="0">
                <a:latin typeface="Arial" panose="020B0604020202020204" pitchFamily="34" charset="0"/>
                <a:cs typeface="Arial" panose="020B0604020202020204" pitchFamily="34" charset="0"/>
              </a:rPr>
              <a:t>, P </a:t>
            </a:r>
            <a:r>
              <a:rPr lang="en-US" sz="1300" dirty="0" err="1">
                <a:latin typeface="Arial" panose="020B0604020202020204" pitchFamily="34" charset="0"/>
                <a:cs typeface="Arial" panose="020B0604020202020204" pitchFamily="34" charset="0"/>
              </a:rPr>
              <a:t>Anthoni</a:t>
            </a:r>
            <a:r>
              <a:rPr lang="en-US" sz="1300" dirty="0">
                <a:latin typeface="Arial" panose="020B0604020202020204" pitchFamily="34" charset="0"/>
                <a:cs typeface="Arial" panose="020B0604020202020204" pitchFamily="34" charset="0"/>
              </a:rPr>
              <a:t>, A </a:t>
            </a:r>
            <a:r>
              <a:rPr lang="en-US" sz="1300" dirty="0" err="1">
                <a:latin typeface="Arial" panose="020B0604020202020204" pitchFamily="34" charset="0"/>
                <a:cs typeface="Arial" panose="020B0604020202020204" pitchFamily="34" charset="0"/>
              </a:rPr>
              <a:t>Arneth</a:t>
            </a:r>
            <a:r>
              <a:rPr lang="en-US" sz="1300" dirty="0">
                <a:latin typeface="Arial" panose="020B0604020202020204" pitchFamily="34" charset="0"/>
                <a:cs typeface="Arial" panose="020B0604020202020204" pitchFamily="34" charset="0"/>
              </a:rPr>
              <a:t>, V </a:t>
            </a:r>
            <a:r>
              <a:rPr lang="en-US" sz="1300" dirty="0" err="1">
                <a:latin typeface="Arial" panose="020B0604020202020204" pitchFamily="34" charset="0"/>
                <a:cs typeface="Arial" panose="020B0604020202020204" pitchFamily="34" charset="0"/>
              </a:rPr>
              <a:t>Haverd</a:t>
            </a:r>
            <a:r>
              <a:rPr lang="en-US" sz="1300" dirty="0">
                <a:latin typeface="Arial" panose="020B0604020202020204" pitchFamily="34" charset="0"/>
                <a:cs typeface="Arial" panose="020B0604020202020204" pitchFamily="34" charset="0"/>
              </a:rPr>
              <a:t>, AK Jain, E Kato, M Kautz, RM Law, S </a:t>
            </a:r>
            <a:r>
              <a:rPr lang="en-US" sz="1300" dirty="0" err="1">
                <a:latin typeface="Arial" panose="020B0604020202020204" pitchFamily="34" charset="0"/>
                <a:cs typeface="Arial" panose="020B0604020202020204" pitchFamily="34" charset="0"/>
              </a:rPr>
              <a:t>Lienert</a:t>
            </a:r>
            <a:r>
              <a:rPr lang="en-US" sz="1300" dirty="0">
                <a:latin typeface="Arial" panose="020B0604020202020204" pitchFamily="34" charset="0"/>
                <a:cs typeface="Arial" panose="020B0604020202020204" pitchFamily="34" charset="0"/>
              </a:rPr>
              <a:t>, D </a:t>
            </a:r>
            <a:r>
              <a:rPr lang="en-US" sz="1300" dirty="0" err="1">
                <a:latin typeface="Arial" panose="020B0604020202020204" pitchFamily="34" charset="0"/>
                <a:cs typeface="Arial" panose="020B0604020202020204" pitchFamily="34" charset="0"/>
              </a:rPr>
              <a:t>Lombardozzi</a:t>
            </a:r>
            <a:r>
              <a:rPr lang="en-US" sz="1300" dirty="0">
                <a:latin typeface="Arial" panose="020B0604020202020204" pitchFamily="34" charset="0"/>
                <a:cs typeface="Arial" panose="020B0604020202020204" pitchFamily="34" charset="0"/>
              </a:rPr>
              <a:t>, T Maki, T Nakamura, P </a:t>
            </a:r>
            <a:r>
              <a:rPr lang="en-US" sz="1300" dirty="0" err="1">
                <a:latin typeface="Arial" panose="020B0604020202020204" pitchFamily="34" charset="0"/>
                <a:cs typeface="Arial" panose="020B0604020202020204" pitchFamily="34" charset="0"/>
              </a:rPr>
              <a:t>Peylin</a:t>
            </a:r>
            <a:r>
              <a:rPr lang="en-US" sz="1300" dirty="0">
                <a:latin typeface="Arial" panose="020B0604020202020204" pitchFamily="34" charset="0"/>
                <a:cs typeface="Arial" panose="020B0604020202020204" pitchFamily="34" charset="0"/>
              </a:rPr>
              <a:t>, C </a:t>
            </a:r>
            <a:r>
              <a:rPr lang="en-US" sz="1300" dirty="0" err="1">
                <a:latin typeface="Arial" panose="020B0604020202020204" pitchFamily="34" charset="0"/>
                <a:cs typeface="Arial" panose="020B0604020202020204" pitchFamily="34" charset="0"/>
              </a:rPr>
              <a:t>Rodenbeck</a:t>
            </a:r>
            <a:r>
              <a:rPr lang="en-US" sz="1300" dirty="0">
                <a:latin typeface="Arial" panose="020B0604020202020204" pitchFamily="34" charset="0"/>
                <a:cs typeface="Arial" panose="020B0604020202020204" pitchFamily="34" charset="0"/>
              </a:rPr>
              <a:t>, R </a:t>
            </a:r>
            <a:r>
              <a:rPr lang="en-US" sz="1300" dirty="0" err="1">
                <a:latin typeface="Arial" panose="020B0604020202020204" pitchFamily="34" charset="0"/>
                <a:cs typeface="Arial" panose="020B0604020202020204" pitchFamily="34" charset="0"/>
              </a:rPr>
              <a:t>Zhuravlev</a:t>
            </a:r>
            <a:r>
              <a:rPr lang="en-US" sz="1300" dirty="0">
                <a:latin typeface="Arial" panose="020B0604020202020204" pitchFamily="34" charset="0"/>
                <a:cs typeface="Arial" panose="020B0604020202020204" pitchFamily="34" charset="0"/>
              </a:rPr>
              <a:t>, T Saeki, H Tian, D Zhu and T </a:t>
            </a:r>
            <a:r>
              <a:rPr lang="en-US" sz="1300" dirty="0" err="1">
                <a:latin typeface="Arial" panose="020B0604020202020204" pitchFamily="34" charset="0"/>
                <a:cs typeface="Arial" panose="020B0604020202020204" pitchFamily="34" charset="0"/>
              </a:rPr>
              <a:t>Ziehn</a:t>
            </a:r>
            <a:r>
              <a:rPr lang="en-US" sz="1300" dirty="0">
                <a:latin typeface="Arial" panose="020B0604020202020204" pitchFamily="34" charset="0"/>
                <a:cs typeface="Arial" panose="020B0604020202020204" pitchFamily="34" charset="0"/>
              </a:rPr>
              <a:t>. 2019. State of the science in reconciling top-down and bottom-up approaches for terrestrial CO2 budget. Global Change Biology, doi:10.1111/gcb.14917.</a:t>
            </a:r>
          </a:p>
          <a:p>
            <a:pPr algn="just">
              <a:buFontTx/>
              <a:buNone/>
              <a:defRPr/>
            </a:pPr>
            <a:endParaRPr lang="en-US" sz="1300" dirty="0">
              <a:latin typeface="Arial" panose="020B0604020202020204" pitchFamily="34" charset="0"/>
              <a:cs typeface="Arial" panose="020B0604020202020204" pitchFamily="34" charset="0"/>
            </a:endParaRPr>
          </a:p>
          <a:p>
            <a:pPr algn="just">
              <a:buFontTx/>
              <a:buNone/>
              <a:defRPr/>
            </a:pPr>
            <a:r>
              <a:rPr lang="en-US" sz="1300" dirty="0" err="1">
                <a:latin typeface="Arial" panose="020B0604020202020204" pitchFamily="34" charset="0"/>
                <a:cs typeface="Arial" panose="020B0604020202020204" pitchFamily="34" charset="0"/>
              </a:rPr>
              <a:t>Friedlingstein</a:t>
            </a:r>
            <a:r>
              <a:rPr lang="en-US" sz="1300" dirty="0">
                <a:latin typeface="Arial" panose="020B0604020202020204" pitchFamily="34" charset="0"/>
                <a:cs typeface="Arial" panose="020B0604020202020204" pitchFamily="34" charset="0"/>
              </a:rPr>
              <a:t>, P, MW Jones, M O’Sullivan, RM Andrew, J Hauck, GP Peters, W Peters, J </a:t>
            </a:r>
            <a:r>
              <a:rPr lang="en-US" sz="1300" dirty="0" err="1">
                <a:latin typeface="Arial" panose="020B0604020202020204" pitchFamily="34" charset="0"/>
                <a:cs typeface="Arial" panose="020B0604020202020204" pitchFamily="34" charset="0"/>
              </a:rPr>
              <a:t>Pongratz</a:t>
            </a:r>
            <a:r>
              <a:rPr lang="en-US" sz="1300" dirty="0">
                <a:latin typeface="Arial" panose="020B0604020202020204" pitchFamily="34" charset="0"/>
                <a:cs typeface="Arial" panose="020B0604020202020204" pitchFamily="34" charset="0"/>
              </a:rPr>
              <a:t>, S </a:t>
            </a:r>
            <a:r>
              <a:rPr lang="en-US" sz="1300" dirty="0" err="1">
                <a:latin typeface="Arial" panose="020B0604020202020204" pitchFamily="34" charset="0"/>
                <a:cs typeface="Arial" panose="020B0604020202020204" pitchFamily="34" charset="0"/>
              </a:rPr>
              <a:t>Sitch</a:t>
            </a:r>
            <a:r>
              <a:rPr lang="en-US" sz="1300" dirty="0">
                <a:latin typeface="Arial" panose="020B0604020202020204" pitchFamily="34" charset="0"/>
                <a:cs typeface="Arial" panose="020B0604020202020204" pitchFamily="34" charset="0"/>
              </a:rPr>
              <a:t>, C Le </a:t>
            </a:r>
            <a:r>
              <a:rPr lang="en-US" sz="1300" dirty="0" err="1">
                <a:latin typeface="Arial" panose="020B0604020202020204" pitchFamily="34" charset="0"/>
                <a:cs typeface="Arial" panose="020B0604020202020204" pitchFamily="34" charset="0"/>
              </a:rPr>
              <a:t>Quéré</a:t>
            </a:r>
            <a:r>
              <a:rPr lang="en-US" sz="1300" dirty="0">
                <a:latin typeface="Arial" panose="020B0604020202020204" pitchFamily="34" charset="0"/>
                <a:cs typeface="Arial" panose="020B0604020202020204" pitchFamily="34" charset="0"/>
              </a:rPr>
              <a:t>, DCE Bakker, J G </a:t>
            </a:r>
            <a:r>
              <a:rPr lang="en-US" sz="1300" dirty="0" err="1">
                <a:latin typeface="Arial" panose="020B0604020202020204" pitchFamily="34" charset="0"/>
                <a:cs typeface="Arial" panose="020B0604020202020204" pitchFamily="34" charset="0"/>
              </a:rPr>
              <a:t>Canadell</a:t>
            </a:r>
            <a:r>
              <a:rPr lang="en-US" sz="1300" dirty="0">
                <a:latin typeface="Arial" panose="020B0604020202020204" pitchFamily="34" charset="0"/>
                <a:cs typeface="Arial" panose="020B0604020202020204" pitchFamily="34" charset="0"/>
              </a:rPr>
              <a:t>, P </a:t>
            </a:r>
            <a:r>
              <a:rPr lang="en-US" sz="1300" dirty="0" err="1">
                <a:latin typeface="Arial" panose="020B0604020202020204" pitchFamily="34" charset="0"/>
                <a:cs typeface="Arial" panose="020B0604020202020204" pitchFamily="34" charset="0"/>
              </a:rPr>
              <a:t>Ciais</a:t>
            </a:r>
            <a:r>
              <a:rPr lang="en-US" sz="1300" dirty="0">
                <a:latin typeface="Arial" panose="020B0604020202020204" pitchFamily="34" charset="0"/>
                <a:cs typeface="Arial" panose="020B0604020202020204" pitchFamily="34" charset="0"/>
              </a:rPr>
              <a:t>, RB Jackson, P </a:t>
            </a:r>
            <a:r>
              <a:rPr lang="en-US" sz="1300" dirty="0" err="1">
                <a:latin typeface="Arial" panose="020B0604020202020204" pitchFamily="34" charset="0"/>
                <a:cs typeface="Arial" panose="020B0604020202020204" pitchFamily="34" charset="0"/>
              </a:rPr>
              <a:t>Anthoni</a:t>
            </a:r>
            <a:r>
              <a:rPr lang="en-US" sz="1300" dirty="0">
                <a:latin typeface="Arial" panose="020B0604020202020204" pitchFamily="34" charset="0"/>
                <a:cs typeface="Arial" panose="020B0604020202020204" pitchFamily="34" charset="0"/>
              </a:rPr>
              <a:t>, L </a:t>
            </a:r>
            <a:r>
              <a:rPr lang="en-US" sz="1300" dirty="0" err="1">
                <a:latin typeface="Arial" panose="020B0604020202020204" pitchFamily="34" charset="0"/>
                <a:cs typeface="Arial" panose="020B0604020202020204" pitchFamily="34" charset="0"/>
              </a:rPr>
              <a:t>Barbero</a:t>
            </a:r>
            <a:r>
              <a:rPr lang="en-US" sz="1300" dirty="0">
                <a:latin typeface="Arial" panose="020B0604020202020204" pitchFamily="34" charset="0"/>
                <a:cs typeface="Arial" panose="020B0604020202020204" pitchFamily="34" charset="0"/>
              </a:rPr>
              <a:t>, A Bastos, V </a:t>
            </a:r>
            <a:r>
              <a:rPr lang="en-US" sz="1300" dirty="0" err="1">
                <a:latin typeface="Arial" panose="020B0604020202020204" pitchFamily="34" charset="0"/>
                <a:cs typeface="Arial" panose="020B0604020202020204" pitchFamily="34" charset="0"/>
              </a:rPr>
              <a:t>Bastrikov</a:t>
            </a:r>
            <a:r>
              <a:rPr lang="en-US" sz="1300" dirty="0">
                <a:latin typeface="Arial" panose="020B0604020202020204" pitchFamily="34" charset="0"/>
                <a:cs typeface="Arial" panose="020B0604020202020204" pitchFamily="34" charset="0"/>
              </a:rPr>
              <a:t>, M Becker, L Bopp, E </a:t>
            </a:r>
            <a:r>
              <a:rPr lang="en-US" sz="1300" dirty="0" err="1">
                <a:latin typeface="Arial" panose="020B0604020202020204" pitchFamily="34" charset="0"/>
                <a:cs typeface="Arial" panose="020B0604020202020204" pitchFamily="34" charset="0"/>
              </a:rPr>
              <a:t>Buitenhuis</a:t>
            </a:r>
            <a:r>
              <a:rPr lang="en-US" sz="1300" dirty="0">
                <a:latin typeface="Arial" panose="020B0604020202020204" pitchFamily="34" charset="0"/>
                <a:cs typeface="Arial" panose="020B0604020202020204" pitchFamily="34" charset="0"/>
              </a:rPr>
              <a:t>, N Chandra, F </a:t>
            </a:r>
            <a:r>
              <a:rPr lang="en-US" sz="1300" dirty="0" err="1">
                <a:latin typeface="Arial" panose="020B0604020202020204" pitchFamily="34" charset="0"/>
                <a:cs typeface="Arial" panose="020B0604020202020204" pitchFamily="34" charset="0"/>
              </a:rPr>
              <a:t>Chevallier</a:t>
            </a:r>
            <a:r>
              <a:rPr lang="en-US" sz="1300" dirty="0">
                <a:latin typeface="Arial" panose="020B0604020202020204" pitchFamily="34" charset="0"/>
                <a:cs typeface="Arial" panose="020B0604020202020204" pitchFamily="34" charset="0"/>
              </a:rPr>
              <a:t>, LP </a:t>
            </a:r>
            <a:r>
              <a:rPr lang="en-US" sz="1300" dirty="0" err="1">
                <a:latin typeface="Arial" panose="020B0604020202020204" pitchFamily="34" charset="0"/>
                <a:cs typeface="Arial" panose="020B0604020202020204" pitchFamily="34" charset="0"/>
              </a:rPr>
              <a:t>Chini</a:t>
            </a:r>
            <a:r>
              <a:rPr lang="en-US" sz="1300" dirty="0">
                <a:latin typeface="Arial" panose="020B0604020202020204" pitchFamily="34" charset="0"/>
                <a:cs typeface="Arial" panose="020B0604020202020204" pitchFamily="34" charset="0"/>
              </a:rPr>
              <a:t>, KI Currie, RA Feely, M </a:t>
            </a:r>
            <a:r>
              <a:rPr lang="en-US" sz="1300" dirty="0" err="1">
                <a:latin typeface="Arial" panose="020B0604020202020204" pitchFamily="34" charset="0"/>
                <a:cs typeface="Arial" panose="020B0604020202020204" pitchFamily="34" charset="0"/>
              </a:rPr>
              <a:t>Gehlen</a:t>
            </a:r>
            <a:r>
              <a:rPr lang="en-US" sz="1300" dirty="0">
                <a:latin typeface="Arial" panose="020B0604020202020204" pitchFamily="34" charset="0"/>
                <a:cs typeface="Arial" panose="020B0604020202020204" pitchFamily="34" charset="0"/>
              </a:rPr>
              <a:t>, D Gilfillan, T </a:t>
            </a:r>
            <a:r>
              <a:rPr lang="en-US" sz="1300" dirty="0" err="1">
                <a:latin typeface="Arial" panose="020B0604020202020204" pitchFamily="34" charset="0"/>
                <a:cs typeface="Arial" panose="020B0604020202020204" pitchFamily="34" charset="0"/>
              </a:rPr>
              <a:t>Gkritzalis</a:t>
            </a:r>
            <a:r>
              <a:rPr lang="en-US" sz="1300" dirty="0">
                <a:latin typeface="Arial" panose="020B0604020202020204" pitchFamily="34" charset="0"/>
                <a:cs typeface="Arial" panose="020B0604020202020204" pitchFamily="34" charset="0"/>
              </a:rPr>
              <a:t>, DS </a:t>
            </a:r>
            <a:r>
              <a:rPr lang="en-US" sz="1300" dirty="0" err="1">
                <a:latin typeface="Arial" panose="020B0604020202020204" pitchFamily="34" charset="0"/>
                <a:cs typeface="Arial" panose="020B0604020202020204" pitchFamily="34" charset="0"/>
              </a:rPr>
              <a:t>Goll</a:t>
            </a:r>
            <a:r>
              <a:rPr lang="en-US" sz="1300" dirty="0">
                <a:latin typeface="Arial" panose="020B0604020202020204" pitchFamily="34" charset="0"/>
                <a:cs typeface="Arial" panose="020B0604020202020204" pitchFamily="34" charset="0"/>
              </a:rPr>
              <a:t>, N Gruber, S </a:t>
            </a:r>
            <a:r>
              <a:rPr lang="en-US" sz="1300" dirty="0" err="1">
                <a:latin typeface="Arial" panose="020B0604020202020204" pitchFamily="34" charset="0"/>
                <a:cs typeface="Arial" panose="020B0604020202020204" pitchFamily="34" charset="0"/>
              </a:rPr>
              <a:t>Gutekunst</a:t>
            </a:r>
            <a:r>
              <a:rPr lang="en-US" sz="1300" dirty="0">
                <a:latin typeface="Arial" panose="020B0604020202020204" pitchFamily="34" charset="0"/>
                <a:cs typeface="Arial" panose="020B0604020202020204" pitchFamily="34" charset="0"/>
              </a:rPr>
              <a:t>, I Harris, V </a:t>
            </a:r>
            <a:r>
              <a:rPr lang="en-US" sz="1300" dirty="0" err="1">
                <a:latin typeface="Arial" panose="020B0604020202020204" pitchFamily="34" charset="0"/>
                <a:cs typeface="Arial" panose="020B0604020202020204" pitchFamily="34" charset="0"/>
              </a:rPr>
              <a:t>Haverd</a:t>
            </a:r>
            <a:r>
              <a:rPr lang="en-US" sz="1300" dirty="0">
                <a:latin typeface="Arial" panose="020B0604020202020204" pitchFamily="34" charset="0"/>
                <a:cs typeface="Arial" panose="020B0604020202020204" pitchFamily="34" charset="0"/>
              </a:rPr>
              <a:t>, RA Houghton, G Hurtt, T </a:t>
            </a:r>
            <a:r>
              <a:rPr lang="en-US" sz="1300" dirty="0" err="1">
                <a:latin typeface="Arial" panose="020B0604020202020204" pitchFamily="34" charset="0"/>
                <a:cs typeface="Arial" panose="020B0604020202020204" pitchFamily="34" charset="0"/>
              </a:rPr>
              <a:t>Ilyina</a:t>
            </a:r>
            <a:r>
              <a:rPr lang="en-US" sz="1300" dirty="0">
                <a:latin typeface="Arial" panose="020B0604020202020204" pitchFamily="34" charset="0"/>
                <a:cs typeface="Arial" panose="020B0604020202020204" pitchFamily="34" charset="0"/>
              </a:rPr>
              <a:t>, AK Jain, E </a:t>
            </a:r>
            <a:r>
              <a:rPr lang="en-US" sz="1300" dirty="0" err="1">
                <a:latin typeface="Arial" panose="020B0604020202020204" pitchFamily="34" charset="0"/>
                <a:cs typeface="Arial" panose="020B0604020202020204" pitchFamily="34" charset="0"/>
              </a:rPr>
              <a:t>Joetzjer</a:t>
            </a:r>
            <a:r>
              <a:rPr lang="en-US" sz="1300" dirty="0">
                <a:latin typeface="Arial" panose="020B0604020202020204" pitchFamily="34" charset="0"/>
                <a:cs typeface="Arial" panose="020B0604020202020204" pitchFamily="34" charset="0"/>
              </a:rPr>
              <a:t>, JO Kaplan, E Kato, K Klein </a:t>
            </a:r>
            <a:r>
              <a:rPr lang="en-US" sz="1300" dirty="0" err="1">
                <a:latin typeface="Arial" panose="020B0604020202020204" pitchFamily="34" charset="0"/>
                <a:cs typeface="Arial" panose="020B0604020202020204" pitchFamily="34" charset="0"/>
              </a:rPr>
              <a:t>Goldewijk</a:t>
            </a:r>
            <a:r>
              <a:rPr lang="en-US" sz="1300" dirty="0">
                <a:latin typeface="Arial" panose="020B0604020202020204" pitchFamily="34" charset="0"/>
                <a:cs typeface="Arial" panose="020B0604020202020204" pitchFamily="34" charset="0"/>
              </a:rPr>
              <a:t>, JI </a:t>
            </a:r>
            <a:r>
              <a:rPr lang="en-US" sz="1300" dirty="0" err="1">
                <a:latin typeface="Arial" panose="020B0604020202020204" pitchFamily="34" charset="0"/>
                <a:cs typeface="Arial" panose="020B0604020202020204" pitchFamily="34" charset="0"/>
              </a:rPr>
              <a:t>Korsbakken</a:t>
            </a:r>
            <a:r>
              <a:rPr lang="en-US" sz="1300" dirty="0">
                <a:latin typeface="Arial" panose="020B0604020202020204" pitchFamily="34" charset="0"/>
                <a:cs typeface="Arial" panose="020B0604020202020204" pitchFamily="34" charset="0"/>
              </a:rPr>
              <a:t>, P </a:t>
            </a:r>
            <a:r>
              <a:rPr lang="en-US" sz="1300" dirty="0" err="1">
                <a:latin typeface="Arial" panose="020B0604020202020204" pitchFamily="34" charset="0"/>
                <a:cs typeface="Arial" panose="020B0604020202020204" pitchFamily="34" charset="0"/>
              </a:rPr>
              <a:t>Landschützer</a:t>
            </a:r>
            <a:r>
              <a:rPr lang="en-US" sz="1300" dirty="0">
                <a:latin typeface="Arial" panose="020B0604020202020204" pitchFamily="34" charset="0"/>
                <a:cs typeface="Arial" panose="020B0604020202020204" pitchFamily="34" charset="0"/>
              </a:rPr>
              <a:t>, SK </a:t>
            </a:r>
            <a:r>
              <a:rPr lang="en-US" sz="1300" dirty="0" err="1">
                <a:latin typeface="Arial" panose="020B0604020202020204" pitchFamily="34" charset="0"/>
                <a:cs typeface="Arial" panose="020B0604020202020204" pitchFamily="34" charset="0"/>
              </a:rPr>
              <a:t>Lauvset</a:t>
            </a:r>
            <a:r>
              <a:rPr lang="en-US" sz="1300" dirty="0">
                <a:latin typeface="Arial" panose="020B0604020202020204" pitchFamily="34" charset="0"/>
                <a:cs typeface="Arial" panose="020B0604020202020204" pitchFamily="34" charset="0"/>
              </a:rPr>
              <a:t>, N </a:t>
            </a:r>
            <a:r>
              <a:rPr lang="en-US" sz="1300" dirty="0" err="1">
                <a:latin typeface="Arial" panose="020B0604020202020204" pitchFamily="34" charset="0"/>
                <a:cs typeface="Arial" panose="020B0604020202020204" pitchFamily="34" charset="0"/>
              </a:rPr>
              <a:t>Lefèvre</a:t>
            </a:r>
            <a:r>
              <a:rPr lang="en-US" sz="1300" dirty="0">
                <a:latin typeface="Arial" panose="020B0604020202020204" pitchFamily="34" charset="0"/>
                <a:cs typeface="Arial" panose="020B0604020202020204" pitchFamily="34" charset="0"/>
              </a:rPr>
              <a:t>, A </a:t>
            </a:r>
            <a:r>
              <a:rPr lang="en-US" sz="1300" dirty="0" err="1">
                <a:latin typeface="Arial" panose="020B0604020202020204" pitchFamily="34" charset="0"/>
                <a:cs typeface="Arial" panose="020B0604020202020204" pitchFamily="34" charset="0"/>
              </a:rPr>
              <a:t>Lenton</a:t>
            </a:r>
            <a:r>
              <a:rPr lang="en-US" sz="1300" dirty="0">
                <a:latin typeface="Arial" panose="020B0604020202020204" pitchFamily="34" charset="0"/>
                <a:cs typeface="Arial" panose="020B0604020202020204" pitchFamily="34" charset="0"/>
              </a:rPr>
              <a:t>, S </a:t>
            </a:r>
            <a:r>
              <a:rPr lang="en-US" sz="1300" dirty="0" err="1">
                <a:latin typeface="Arial" panose="020B0604020202020204" pitchFamily="34" charset="0"/>
                <a:cs typeface="Arial" panose="020B0604020202020204" pitchFamily="34" charset="0"/>
              </a:rPr>
              <a:t>Lienert</a:t>
            </a:r>
            <a:r>
              <a:rPr lang="en-US" sz="1300" dirty="0">
                <a:latin typeface="Arial" panose="020B0604020202020204" pitchFamily="34" charset="0"/>
                <a:cs typeface="Arial" panose="020B0604020202020204" pitchFamily="34" charset="0"/>
              </a:rPr>
              <a:t>, D </a:t>
            </a:r>
            <a:r>
              <a:rPr lang="en-US" sz="1300" dirty="0" err="1">
                <a:latin typeface="Arial" panose="020B0604020202020204" pitchFamily="34" charset="0"/>
                <a:cs typeface="Arial" panose="020B0604020202020204" pitchFamily="34" charset="0"/>
              </a:rPr>
              <a:t>Lombardozzi</a:t>
            </a:r>
            <a:r>
              <a:rPr lang="en-US" sz="1300" dirty="0">
                <a:latin typeface="Arial" panose="020B0604020202020204" pitchFamily="34" charset="0"/>
                <a:cs typeface="Arial" panose="020B0604020202020204" pitchFamily="34" charset="0"/>
              </a:rPr>
              <a:t>, G </a:t>
            </a:r>
            <a:r>
              <a:rPr lang="en-US" sz="1300" dirty="0" err="1">
                <a:latin typeface="Arial" panose="020B0604020202020204" pitchFamily="34" charset="0"/>
                <a:cs typeface="Arial" panose="020B0604020202020204" pitchFamily="34" charset="0"/>
              </a:rPr>
              <a:t>Marland</a:t>
            </a:r>
            <a:r>
              <a:rPr lang="en-US" sz="1300" dirty="0">
                <a:latin typeface="Arial" panose="020B0604020202020204" pitchFamily="34" charset="0"/>
                <a:cs typeface="Arial" panose="020B0604020202020204" pitchFamily="34" charset="0"/>
              </a:rPr>
              <a:t>, PC McGuire, J R Melton, N </a:t>
            </a:r>
            <a:r>
              <a:rPr lang="en-US" sz="1300" dirty="0" err="1">
                <a:latin typeface="Arial" panose="020B0604020202020204" pitchFamily="34" charset="0"/>
                <a:cs typeface="Arial" panose="020B0604020202020204" pitchFamily="34" charset="0"/>
              </a:rPr>
              <a:t>Metzl</a:t>
            </a:r>
            <a:r>
              <a:rPr lang="en-US" sz="1300" dirty="0">
                <a:latin typeface="Arial" panose="020B0604020202020204" pitchFamily="34" charset="0"/>
                <a:cs typeface="Arial" panose="020B0604020202020204" pitchFamily="34" charset="0"/>
              </a:rPr>
              <a:t>, DR Munro, JEMS </a:t>
            </a:r>
            <a:r>
              <a:rPr lang="en-US" sz="1300" dirty="0" err="1">
                <a:latin typeface="Arial" panose="020B0604020202020204" pitchFamily="34" charset="0"/>
                <a:cs typeface="Arial" panose="020B0604020202020204" pitchFamily="34" charset="0"/>
              </a:rPr>
              <a:t>Nabel</a:t>
            </a:r>
            <a:r>
              <a:rPr lang="en-US" sz="1300" dirty="0">
                <a:latin typeface="Arial" panose="020B0604020202020204" pitchFamily="34" charset="0"/>
                <a:cs typeface="Arial" panose="020B0604020202020204" pitchFamily="34" charset="0"/>
              </a:rPr>
              <a:t>, S-I </a:t>
            </a:r>
            <a:r>
              <a:rPr lang="en-US" sz="1300" dirty="0" err="1">
                <a:latin typeface="Arial" panose="020B0604020202020204" pitchFamily="34" charset="0"/>
                <a:cs typeface="Arial" panose="020B0604020202020204" pitchFamily="34" charset="0"/>
              </a:rPr>
              <a:t>Nakaoka</a:t>
            </a:r>
            <a:r>
              <a:rPr lang="en-US" sz="1300" dirty="0">
                <a:latin typeface="Arial" panose="020B0604020202020204" pitchFamily="34" charset="0"/>
                <a:cs typeface="Arial" panose="020B0604020202020204" pitchFamily="34" charset="0"/>
              </a:rPr>
              <a:t>, C Neill, AM Omar, T Ono, A </a:t>
            </a:r>
            <a:r>
              <a:rPr lang="en-US" sz="1300" dirty="0" err="1">
                <a:latin typeface="Arial" panose="020B0604020202020204" pitchFamily="34" charset="0"/>
                <a:cs typeface="Arial" panose="020B0604020202020204" pitchFamily="34" charset="0"/>
              </a:rPr>
              <a:t>Peregon</a:t>
            </a:r>
            <a:r>
              <a:rPr lang="en-US" sz="1300" dirty="0">
                <a:latin typeface="Arial" panose="020B0604020202020204" pitchFamily="34" charset="0"/>
                <a:cs typeface="Arial" panose="020B0604020202020204" pitchFamily="34" charset="0"/>
              </a:rPr>
              <a:t>, D Pierrot, </a:t>
            </a:r>
            <a:r>
              <a:rPr lang="en-US" sz="1300" b="1" dirty="0">
                <a:latin typeface="Arial" panose="020B0604020202020204" pitchFamily="34" charset="0"/>
                <a:cs typeface="Arial" panose="020B0604020202020204" pitchFamily="34" charset="0"/>
              </a:rPr>
              <a:t>B Poulter</a:t>
            </a:r>
            <a:r>
              <a:rPr lang="en-US" sz="1300" dirty="0">
                <a:latin typeface="Arial" panose="020B0604020202020204" pitchFamily="34" charset="0"/>
                <a:cs typeface="Arial" panose="020B0604020202020204" pitchFamily="34" charset="0"/>
              </a:rPr>
              <a:t>, G </a:t>
            </a:r>
            <a:r>
              <a:rPr lang="en-US" sz="1300" dirty="0" err="1">
                <a:latin typeface="Arial" panose="020B0604020202020204" pitchFamily="34" charset="0"/>
                <a:cs typeface="Arial" panose="020B0604020202020204" pitchFamily="34" charset="0"/>
              </a:rPr>
              <a:t>Rehder</a:t>
            </a:r>
            <a:r>
              <a:rPr lang="en-US" sz="1300" dirty="0">
                <a:latin typeface="Arial" panose="020B0604020202020204" pitchFamily="34" charset="0"/>
                <a:cs typeface="Arial" panose="020B0604020202020204" pitchFamily="34" charset="0"/>
              </a:rPr>
              <a:t>, L </a:t>
            </a:r>
            <a:r>
              <a:rPr lang="en-US" sz="1300" dirty="0" err="1">
                <a:latin typeface="Arial" panose="020B0604020202020204" pitchFamily="34" charset="0"/>
                <a:cs typeface="Arial" panose="020B0604020202020204" pitchFamily="34" charset="0"/>
              </a:rPr>
              <a:t>Resplandy</a:t>
            </a:r>
            <a:r>
              <a:rPr lang="en-US" sz="1300" dirty="0">
                <a:latin typeface="Arial" panose="020B0604020202020204" pitchFamily="34" charset="0"/>
                <a:cs typeface="Arial" panose="020B0604020202020204" pitchFamily="34" charset="0"/>
              </a:rPr>
              <a:t>, E Robertson, C </a:t>
            </a:r>
            <a:r>
              <a:rPr lang="en-US" sz="1300" dirty="0" err="1">
                <a:latin typeface="Arial" panose="020B0604020202020204" pitchFamily="34" charset="0"/>
                <a:cs typeface="Arial" panose="020B0604020202020204" pitchFamily="34" charset="0"/>
              </a:rPr>
              <a:t>Rödenbeck</a:t>
            </a:r>
            <a:r>
              <a:rPr lang="en-US" sz="1300" dirty="0">
                <a:latin typeface="Arial" panose="020B0604020202020204" pitchFamily="34" charset="0"/>
                <a:cs typeface="Arial" panose="020B0604020202020204" pitchFamily="34" charset="0"/>
              </a:rPr>
              <a:t>, R </a:t>
            </a:r>
            <a:r>
              <a:rPr lang="en-US" sz="1300" dirty="0" err="1">
                <a:latin typeface="Arial" panose="020B0604020202020204" pitchFamily="34" charset="0"/>
                <a:cs typeface="Arial" panose="020B0604020202020204" pitchFamily="34" charset="0"/>
              </a:rPr>
              <a:t>Séférian</a:t>
            </a:r>
            <a:r>
              <a:rPr lang="en-US" sz="1300" dirty="0">
                <a:latin typeface="Arial" panose="020B0604020202020204" pitchFamily="34" charset="0"/>
                <a:cs typeface="Arial" panose="020B0604020202020204" pitchFamily="34" charset="0"/>
              </a:rPr>
              <a:t>, J Schwinger, N Smith, PP Tans, H Tian, B Tilbrook, FN </a:t>
            </a:r>
            <a:r>
              <a:rPr lang="en-US" sz="1300" dirty="0" err="1">
                <a:latin typeface="Arial" panose="020B0604020202020204" pitchFamily="34" charset="0"/>
                <a:cs typeface="Arial" panose="020B0604020202020204" pitchFamily="34" charset="0"/>
              </a:rPr>
              <a:t>Tubiello</a:t>
            </a:r>
            <a:r>
              <a:rPr lang="en-US" sz="1300" dirty="0">
                <a:latin typeface="Arial" panose="020B0604020202020204" pitchFamily="34" charset="0"/>
                <a:cs typeface="Arial" panose="020B0604020202020204" pitchFamily="34" charset="0"/>
              </a:rPr>
              <a:t>, GR van der </a:t>
            </a:r>
            <a:r>
              <a:rPr lang="en-US" sz="1300" dirty="0" err="1">
                <a:latin typeface="Arial" panose="020B0604020202020204" pitchFamily="34" charset="0"/>
                <a:cs typeface="Arial" panose="020B0604020202020204" pitchFamily="34" charset="0"/>
              </a:rPr>
              <a:t>Werf</a:t>
            </a:r>
            <a:r>
              <a:rPr lang="en-US" sz="1300" dirty="0">
                <a:latin typeface="Arial" panose="020B0604020202020204" pitchFamily="34" charset="0"/>
                <a:cs typeface="Arial" panose="020B0604020202020204" pitchFamily="34" charset="0"/>
              </a:rPr>
              <a:t>, AJ Wiltshire, and S </a:t>
            </a:r>
            <a:r>
              <a:rPr lang="en-US" sz="1300" dirty="0" err="1">
                <a:latin typeface="Arial" panose="020B0604020202020204" pitchFamily="34" charset="0"/>
                <a:cs typeface="Arial" panose="020B0604020202020204" pitchFamily="34" charset="0"/>
              </a:rPr>
              <a:t>Zaehle</a:t>
            </a:r>
            <a:r>
              <a:rPr lang="en-US" sz="1300" dirty="0">
                <a:latin typeface="Arial" panose="020B0604020202020204" pitchFamily="34" charset="0"/>
                <a:cs typeface="Arial" panose="020B0604020202020204" pitchFamily="34" charset="0"/>
              </a:rPr>
              <a:t>. 2019. Global Carbon Budget 2019. Earth Syst. Sci. Data 11:1783–1838.</a:t>
            </a:r>
          </a:p>
          <a:p>
            <a:pPr algn="just" fontAlgn="t">
              <a:defRPr/>
            </a:pPr>
            <a:endParaRPr lang="en-US" sz="1300" dirty="0">
              <a:latin typeface="Arial" panose="020B0604020202020204" pitchFamily="34" charset="0"/>
              <a:cs typeface="Arial" panose="020B0604020202020204" pitchFamily="34" charset="0"/>
            </a:endParaRPr>
          </a:p>
          <a:p>
            <a:pPr algn="just" fontAlgn="t">
              <a:defRPr/>
            </a:pPr>
            <a:r>
              <a:rPr lang="en-US" sz="1300" b="1" dirty="0">
                <a:latin typeface="Arial" panose="020B0604020202020204" pitchFamily="34" charset="0"/>
                <a:cs typeface="Arial" panose="020B0604020202020204" pitchFamily="34" charset="0"/>
              </a:rPr>
              <a:t>Data Sources: </a:t>
            </a:r>
            <a:r>
              <a:rPr lang="en-US" sz="1300" dirty="0">
                <a:latin typeface="Arial" panose="020B0604020202020204" pitchFamily="34" charset="0"/>
                <a:cs typeface="Arial" panose="020B0604020202020204" pitchFamily="34" charset="0"/>
              </a:rPr>
              <a:t>CASA; LPJ; ODIAC; MODIS; GOSAT; OCO-2;</a:t>
            </a:r>
            <a:endParaRPr lang="en-US" sz="1300" b="1" dirty="0">
              <a:latin typeface="Arial" panose="020B0604020202020204" pitchFamily="34" charset="0"/>
              <a:cs typeface="Arial" panose="020B0604020202020204" pitchFamily="34" charset="0"/>
            </a:endParaRPr>
          </a:p>
          <a:p>
            <a:pPr algn="just" fontAlgn="t">
              <a:defRPr/>
            </a:pPr>
            <a:endParaRPr lang="en-US" sz="1300" dirty="0">
              <a:latin typeface="Arial" panose="020B0604020202020204" pitchFamily="34" charset="0"/>
              <a:cs typeface="Arial" panose="020B0604020202020204" pitchFamily="34" charset="0"/>
            </a:endParaRPr>
          </a:p>
          <a:p>
            <a:pPr algn="just" fontAlgn="t">
              <a:defRPr/>
            </a:pPr>
            <a:r>
              <a:rPr lang="en-US" sz="1300" b="1" dirty="0">
                <a:latin typeface="Arial" panose="020B0604020202020204" pitchFamily="34" charset="0"/>
                <a:cs typeface="Arial" panose="020B0604020202020204" pitchFamily="34" charset="0"/>
              </a:rPr>
              <a:t>Technical Description of Figures:</a:t>
            </a:r>
          </a:p>
          <a:p>
            <a:pPr algn="just" fontAlgn="t">
              <a:defRPr/>
            </a:pPr>
            <a:r>
              <a:rPr lang="en-US" sz="1300" dirty="0">
                <a:latin typeface="Arial" panose="020B0604020202020204" pitchFamily="34" charset="0"/>
                <a:cs typeface="Arial" panose="020B0604020202020204" pitchFamily="34" charset="0"/>
              </a:rPr>
              <a:t>Understanding individual sources of emissions of carbon dioxide and their removal from the atmosphere by land and ocean processes is fundamental for monitoring, prediction, and informing climate mitigation. This study illustrates that uncertainties can be significantly reduced by paying attention to definitions and differences in methodologies. Accounting for land-use change and hydrologic lateral losses leads to higher agreement (between TRENDY</a:t>
            </a:r>
            <a:r>
              <a:rPr lang="en-US" sz="1300" baseline="-25000" dirty="0">
                <a:latin typeface="Arial" panose="020B0604020202020204" pitchFamily="34" charset="0"/>
                <a:cs typeface="Arial" panose="020B0604020202020204" pitchFamily="34" charset="0"/>
              </a:rPr>
              <a:t>S3</a:t>
            </a:r>
            <a:r>
              <a:rPr lang="en-US" sz="1300" dirty="0">
                <a:latin typeface="Arial" panose="020B0604020202020204" pitchFamily="34" charset="0"/>
                <a:cs typeface="Arial" panose="020B0604020202020204" pitchFamily="34" charset="0"/>
              </a:rPr>
              <a:t> and </a:t>
            </a:r>
            <a:r>
              <a:rPr lang="en-US" sz="1400" dirty="0">
                <a:latin typeface="Arial"/>
                <a:cs typeface="Arial"/>
              </a:rPr>
              <a:t>INV</a:t>
            </a:r>
            <a:r>
              <a:rPr lang="en-US" sz="1400" baseline="-25000" dirty="0">
                <a:latin typeface="Arial"/>
                <a:cs typeface="Arial"/>
              </a:rPr>
              <a:t>AB</a:t>
            </a:r>
            <a:r>
              <a:rPr lang="en-US" sz="1300" dirty="0">
                <a:latin typeface="Arial" panose="020B0604020202020204" pitchFamily="34" charset="0"/>
                <a:cs typeface="Arial" panose="020B0604020202020204" pitchFamily="34" charset="0"/>
              </a:rPr>
              <a:t>) for Southeast Asia, but less so for South America, where processes like shifting cultivation are challenging to capture in biosphere models.</a:t>
            </a:r>
          </a:p>
          <a:p>
            <a:pPr algn="just" fontAlgn="t">
              <a:defRPr/>
            </a:pPr>
            <a:endParaRPr lang="en-US" sz="1300" dirty="0">
              <a:latin typeface="Arial" panose="020B0604020202020204" pitchFamily="34" charset="0"/>
              <a:cs typeface="Arial" panose="020B0604020202020204" pitchFamily="34" charset="0"/>
            </a:endParaRPr>
          </a:p>
          <a:p>
            <a:pPr algn="just" fontAlgn="t">
              <a:defRPr/>
            </a:pPr>
            <a:r>
              <a:rPr lang="en-US" sz="1300" b="1" dirty="0">
                <a:latin typeface="Arial" panose="020B0604020202020204" pitchFamily="34" charset="0"/>
                <a:cs typeface="Arial" panose="020B0604020202020204" pitchFamily="34" charset="0"/>
              </a:rPr>
              <a:t>Scientific significance, societal relevance, and relationships to future missions:</a:t>
            </a:r>
          </a:p>
          <a:p>
            <a:pPr algn="just" fontAlgn="t">
              <a:defRPr/>
            </a:pPr>
            <a:r>
              <a:rPr lang="en-US" sz="1300" dirty="0">
                <a:latin typeface="Arial" panose="020B0604020202020204" pitchFamily="34" charset="0"/>
                <a:cs typeface="Arial" panose="020B0604020202020204" pitchFamily="34" charset="0"/>
              </a:rPr>
              <a:t>Missions in development, such as the Designated Observables “Surface Biology and Geology” or linked with the Explorer class variables will form the basis for improving both the top-down and bottom-up approaches. For example, improved satellite observations and general circulation models will provide a basis for reducing uncertainties in atmospheric inversion approaches. In addition, higher accuracy observations of land-surface processes linked to carbon exchange and land-use and land-cover change will reduce uncertainties in carbon and water processes linked to net carbon dioxide emissions.</a:t>
            </a:r>
          </a:p>
          <a:p>
            <a:pPr algn="just" fontAlgn="t">
              <a:defRPr/>
            </a:pPr>
            <a:endParaRPr lang="en-US" sz="1300" b="1" dirty="0">
              <a:latin typeface="Arial" panose="020B0604020202020204" pitchFamily="34" charset="0"/>
              <a:cs typeface="Arial" panose="020B0604020202020204" pitchFamily="34" charset="0"/>
            </a:endParaRPr>
          </a:p>
          <a:p>
            <a:pPr algn="just" fontAlgn="t">
              <a:defRPr/>
            </a:pPr>
            <a:endParaRPr lang="en-US" sz="1300" b="1"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7543800" y="646694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32460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Tree>
    <p:extLst>
      <p:ext uri="{BB962C8B-B14F-4D97-AF65-F5344CB8AC3E}">
        <p14:creationId xmlns:p14="http://schemas.microsoft.com/office/powerpoint/2010/main" val="85671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715424C-2063-B648-8EF0-07BBD1E151EE}"/>
              </a:ext>
            </a:extLst>
          </p:cNvPr>
          <p:cNvSpPr txBox="1"/>
          <p:nvPr/>
        </p:nvSpPr>
        <p:spPr>
          <a:xfrm>
            <a:off x="3657600" y="4018536"/>
            <a:ext cx="880369" cy="307777"/>
          </a:xfrm>
          <a:prstGeom prst="rect">
            <a:avLst/>
          </a:prstGeom>
          <a:noFill/>
        </p:spPr>
        <p:txBody>
          <a:bodyPr wrap="none" rtlCol="0">
            <a:spAutoFit/>
          </a:bodyPr>
          <a:lstStyle/>
          <a:p>
            <a:r>
              <a:rPr lang="en-US" sz="1400" b="1" dirty="0">
                <a:latin typeface="Arial"/>
                <a:cs typeface="Arial"/>
              </a:rPr>
              <a:t>Figure 1</a:t>
            </a:r>
          </a:p>
        </p:txBody>
      </p:sp>
      <p:sp>
        <p:nvSpPr>
          <p:cNvPr id="15" name="TextBox 14">
            <a:extLst>
              <a:ext uri="{FF2B5EF4-FFF2-40B4-BE49-F238E27FC236}">
                <a16:creationId xmlns:a16="http://schemas.microsoft.com/office/drawing/2014/main" id="{AB7255A9-5F5A-DC44-85DE-5772BBDB9BC5}"/>
              </a:ext>
            </a:extLst>
          </p:cNvPr>
          <p:cNvSpPr txBox="1"/>
          <p:nvPr/>
        </p:nvSpPr>
        <p:spPr>
          <a:xfrm>
            <a:off x="8187431" y="4018535"/>
            <a:ext cx="880369" cy="307777"/>
          </a:xfrm>
          <a:prstGeom prst="rect">
            <a:avLst/>
          </a:prstGeom>
          <a:noFill/>
        </p:spPr>
        <p:txBody>
          <a:bodyPr wrap="none" rtlCol="0">
            <a:spAutoFit/>
          </a:bodyPr>
          <a:lstStyle/>
          <a:p>
            <a:r>
              <a:rPr lang="en-US" sz="1400" b="1" dirty="0">
                <a:latin typeface="Arial"/>
                <a:cs typeface="Arial"/>
              </a:rPr>
              <a:t>Figure 2</a:t>
            </a:r>
          </a:p>
        </p:txBody>
      </p:sp>
      <p:sp>
        <p:nvSpPr>
          <p:cNvPr id="18" name="Rectangle 17">
            <a:extLst>
              <a:ext uri="{FF2B5EF4-FFF2-40B4-BE49-F238E27FC236}">
                <a16:creationId xmlns:a16="http://schemas.microsoft.com/office/drawing/2014/main" id="{0BCB7C36-84A3-5543-850D-96C9CD60DED1}"/>
              </a:ext>
            </a:extLst>
          </p:cNvPr>
          <p:cNvSpPr>
            <a:spLocks noChangeAspect="1"/>
          </p:cNvSpPr>
          <p:nvPr/>
        </p:nvSpPr>
        <p:spPr>
          <a:xfrm>
            <a:off x="457200" y="1524000"/>
            <a:ext cx="5486400" cy="29299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1FE5376-A2ED-374F-BEBB-55E9958F179D}"/>
              </a:ext>
            </a:extLst>
          </p:cNvPr>
          <p:cNvSpPr txBox="1"/>
          <p:nvPr/>
        </p:nvSpPr>
        <p:spPr>
          <a:xfrm>
            <a:off x="453887" y="1600200"/>
            <a:ext cx="5486400" cy="276999"/>
          </a:xfrm>
          <a:prstGeom prst="rect">
            <a:avLst/>
          </a:prstGeom>
          <a:noFill/>
        </p:spPr>
        <p:txBody>
          <a:bodyPr wrap="square" rtlCol="0">
            <a:spAutoFit/>
          </a:bodyPr>
          <a:lstStyle/>
          <a:p>
            <a:pPr algn="ctr"/>
            <a:r>
              <a:rPr lang="en-US" sz="1200" i="1" dirty="0">
                <a:latin typeface="+mj-lt"/>
              </a:rPr>
              <a:t>C</a:t>
            </a:r>
            <a:r>
              <a:rPr lang="en-US" sz="1200" i="1" baseline="-25000" dirty="0">
                <a:latin typeface="+mj-lt"/>
              </a:rPr>
              <a:t>30</a:t>
            </a:r>
            <a:r>
              <a:rPr lang="en-US" sz="1200" dirty="0">
                <a:latin typeface="+mj-lt"/>
              </a:rPr>
              <a:t> time series from SLR and GRACE/GRACE-FO (relative to the mean)</a:t>
            </a:r>
          </a:p>
        </p:txBody>
      </p:sp>
      <p:sp>
        <p:nvSpPr>
          <p:cNvPr id="21" name="TextBox 20">
            <a:extLst>
              <a:ext uri="{FF2B5EF4-FFF2-40B4-BE49-F238E27FC236}">
                <a16:creationId xmlns:a16="http://schemas.microsoft.com/office/drawing/2014/main" id="{8C1462E5-56BD-FE4F-9B50-068843828A90}"/>
              </a:ext>
            </a:extLst>
          </p:cNvPr>
          <p:cNvSpPr txBox="1"/>
          <p:nvPr/>
        </p:nvSpPr>
        <p:spPr>
          <a:xfrm>
            <a:off x="6248400" y="1600200"/>
            <a:ext cx="5486399" cy="276999"/>
          </a:xfrm>
          <a:prstGeom prst="rect">
            <a:avLst/>
          </a:prstGeom>
          <a:noFill/>
        </p:spPr>
        <p:txBody>
          <a:bodyPr wrap="square" rtlCol="0">
            <a:spAutoFit/>
          </a:bodyPr>
          <a:lstStyle/>
          <a:p>
            <a:pPr algn="ctr"/>
            <a:r>
              <a:rPr lang="en-US" sz="1200" dirty="0">
                <a:latin typeface="+mj-lt"/>
              </a:rPr>
              <a:t>Antarctic Ice Sheet time series with &amp; without </a:t>
            </a:r>
            <a:r>
              <a:rPr lang="en-US" sz="1200" i="1" dirty="0">
                <a:latin typeface="+mj-lt"/>
              </a:rPr>
              <a:t>C</a:t>
            </a:r>
            <a:r>
              <a:rPr lang="en-US" sz="1200" i="1" baseline="-25000" dirty="0">
                <a:latin typeface="+mj-lt"/>
              </a:rPr>
              <a:t>30</a:t>
            </a:r>
            <a:r>
              <a:rPr lang="en-US" sz="1200" dirty="0">
                <a:latin typeface="+mj-lt"/>
              </a:rPr>
              <a:t> replacement</a:t>
            </a:r>
          </a:p>
        </p:txBody>
      </p:sp>
      <p:sp>
        <p:nvSpPr>
          <p:cNvPr id="23" name="Rectangle 22">
            <a:extLst>
              <a:ext uri="{FF2B5EF4-FFF2-40B4-BE49-F238E27FC236}">
                <a16:creationId xmlns:a16="http://schemas.microsoft.com/office/drawing/2014/main" id="{9D73ABD8-56E3-0546-99F3-88C209F240D9}"/>
              </a:ext>
            </a:extLst>
          </p:cNvPr>
          <p:cNvSpPr>
            <a:spLocks noChangeAspect="1"/>
          </p:cNvSpPr>
          <p:nvPr/>
        </p:nvSpPr>
        <p:spPr>
          <a:xfrm>
            <a:off x="6248400" y="1524000"/>
            <a:ext cx="5486400" cy="29299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sp>
        <p:nvSpPr>
          <p:cNvPr id="9"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
        <p:nvSpPr>
          <p:cNvPr id="11" name="Text Box 1">
            <a:extLst>
              <a:ext uri="{FF2B5EF4-FFF2-40B4-BE49-F238E27FC236}">
                <a16:creationId xmlns:a16="http://schemas.microsoft.com/office/drawing/2014/main" id="{99938A3B-6221-1E4B-8C4C-F9FA15F3FDD3}"/>
              </a:ext>
            </a:extLst>
          </p:cNvPr>
          <p:cNvSpPr txBox="1">
            <a:spLocks noChangeArrowheads="1"/>
          </p:cNvSpPr>
          <p:nvPr/>
        </p:nvSpPr>
        <p:spPr bwMode="auto">
          <a:xfrm>
            <a:off x="1867089" y="76200"/>
            <a:ext cx="8457822" cy="1186622"/>
          </a:xfrm>
          <a:prstGeom prst="rect">
            <a:avLst/>
          </a:prstGeom>
          <a:noFill/>
          <a:ln w="9525">
            <a:noFill/>
            <a:miter lim="800000"/>
            <a:headEnd/>
            <a:tailEnd/>
          </a:ln>
        </p:spPr>
        <p:txBody>
          <a:bodyPr wrap="square" lIns="82945" tIns="41473" rIns="82945" bIns="41473" anchor="ctr">
            <a:spAutoFit/>
          </a:bodyPr>
          <a:lstStyle/>
          <a:p>
            <a:pPr algn="ctr">
              <a:lnSpc>
                <a:spcPts val="2200"/>
              </a:lnSpc>
              <a:spcAft>
                <a:spcPts val="600"/>
              </a:spcAft>
            </a:pPr>
            <a:r>
              <a:rPr lang="en-US" sz="2000" b="1" dirty="0">
                <a:latin typeface="Arial" panose="020B0604020202020204" pitchFamily="34" charset="0"/>
                <a:cs typeface="Arial" panose="020B0604020202020204" pitchFamily="34" charset="0"/>
              </a:rPr>
              <a:t>Replacing GRACE/GRACE-FO </a:t>
            </a:r>
            <a:r>
              <a:rPr lang="en-US" sz="2000" b="1" i="1" dirty="0">
                <a:latin typeface="Arial" panose="020B0604020202020204" pitchFamily="34" charset="0"/>
                <a:cs typeface="Arial" panose="020B0604020202020204" pitchFamily="34" charset="0"/>
              </a:rPr>
              <a:t>C</a:t>
            </a:r>
            <a:r>
              <a:rPr lang="en-US" sz="2000" b="1" i="1" baseline="-25000" dirty="0">
                <a:latin typeface="Arial" panose="020B0604020202020204" pitchFamily="34" charset="0"/>
                <a:cs typeface="Arial" panose="020B0604020202020204" pitchFamily="34" charset="0"/>
              </a:rPr>
              <a:t>30</a:t>
            </a:r>
            <a:r>
              <a:rPr lang="en-US" sz="2000" b="1" dirty="0">
                <a:latin typeface="Arial" panose="020B0604020202020204" pitchFamily="34" charset="0"/>
                <a:cs typeface="Arial" panose="020B0604020202020204" pitchFamily="34" charset="0"/>
              </a:rPr>
              <a:t> with satellite laser ranging: Impacts on Antarctic Ice Sheet mass change</a:t>
            </a:r>
            <a:endParaRPr lang="en-US" sz="2000" dirty="0">
              <a:latin typeface="Arial" panose="020B0604020202020204" pitchFamily="34" charset="0"/>
              <a:cs typeface="Arial" panose="020B0604020202020204" pitchFamily="34" charset="0"/>
            </a:endParaRPr>
          </a:p>
          <a:p>
            <a:pPr algn="ctr">
              <a:spcAft>
                <a:spcPts val="60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Bryant D. Loomis</a:t>
            </a:r>
            <a:r>
              <a:rPr lang="en-GB" sz="1400" b="1" baseline="30000" dirty="0">
                <a:solidFill>
                  <a:srgbClr val="000000"/>
                </a:solidFill>
                <a:latin typeface="+mj-lt"/>
              </a:rPr>
              <a:t>1</a:t>
            </a:r>
            <a:r>
              <a:rPr lang="en-GB" sz="1400" b="1" dirty="0">
                <a:solidFill>
                  <a:srgbClr val="000000"/>
                </a:solidFill>
                <a:latin typeface="+mj-lt"/>
              </a:rPr>
              <a:t>, Kenneth E. Rachlin</a:t>
            </a:r>
            <a:r>
              <a:rPr lang="en-GB" sz="1400" b="1" baseline="30000" dirty="0">
                <a:solidFill>
                  <a:srgbClr val="000000"/>
                </a:solidFill>
                <a:latin typeface="+mj-lt"/>
              </a:rPr>
              <a:t>1,2</a:t>
            </a:r>
            <a:r>
              <a:rPr lang="en-GB" sz="1400" b="1" dirty="0">
                <a:solidFill>
                  <a:srgbClr val="000000"/>
                </a:solidFill>
                <a:latin typeface="+mj-lt"/>
              </a:rPr>
              <a:t>, David N. Wiese</a:t>
            </a:r>
            <a:r>
              <a:rPr lang="en-GB" sz="1400" b="1" baseline="30000" dirty="0">
                <a:solidFill>
                  <a:srgbClr val="000000"/>
                </a:solidFill>
                <a:latin typeface="+mj-lt"/>
              </a:rPr>
              <a:t>3</a:t>
            </a:r>
            <a:r>
              <a:rPr lang="en-GB" sz="1400" b="1" dirty="0">
                <a:solidFill>
                  <a:srgbClr val="000000"/>
                </a:solidFill>
                <a:latin typeface="+mj-lt"/>
              </a:rPr>
              <a:t>, Felix W. Landerer</a:t>
            </a:r>
            <a:r>
              <a:rPr lang="en-GB" sz="1400" b="1" baseline="30000" dirty="0">
                <a:solidFill>
                  <a:srgbClr val="000000"/>
                </a:solidFill>
                <a:latin typeface="+mj-lt"/>
              </a:rPr>
              <a:t>3</a:t>
            </a:r>
            <a:r>
              <a:rPr lang="en-GB" sz="1400" b="1" dirty="0">
                <a:solidFill>
                  <a:srgbClr val="000000"/>
                </a:solidFill>
                <a:latin typeface="+mj-lt"/>
              </a:rPr>
              <a:t>, Scott B. Luthcke</a:t>
            </a:r>
            <a:r>
              <a:rPr lang="en-GB" sz="1400" b="1" baseline="30000" dirty="0">
                <a:solidFill>
                  <a:srgbClr val="000000"/>
                </a:solidFill>
                <a:latin typeface="+mj-lt"/>
              </a:rPr>
              <a:t>1</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100" b="1" baseline="30000" dirty="0">
                <a:solidFill>
                  <a:srgbClr val="000000"/>
                </a:solidFill>
                <a:latin typeface="+mj-lt"/>
              </a:rPr>
              <a:t>1</a:t>
            </a:r>
            <a:r>
              <a:rPr lang="en-GB" sz="1100" b="1" dirty="0">
                <a:solidFill>
                  <a:srgbClr val="000000"/>
                </a:solidFill>
                <a:latin typeface="+mj-lt"/>
              </a:rPr>
              <a:t>Geodesy and Geophysics Lab, NASA GSFC , </a:t>
            </a:r>
            <a:r>
              <a:rPr lang="en-GB" sz="1100" b="1" baseline="30000" dirty="0">
                <a:solidFill>
                  <a:srgbClr val="000000"/>
                </a:solidFill>
                <a:latin typeface="+mj-lt"/>
              </a:rPr>
              <a:t>2</a:t>
            </a:r>
            <a:r>
              <a:rPr lang="en-GB" sz="1100" b="1" dirty="0">
                <a:solidFill>
                  <a:srgbClr val="000000"/>
                </a:solidFill>
                <a:latin typeface="+mj-lt"/>
              </a:rPr>
              <a:t>KBR, </a:t>
            </a:r>
            <a:r>
              <a:rPr lang="en-GB" sz="1100" b="1" baseline="30000" dirty="0">
                <a:solidFill>
                  <a:srgbClr val="000000"/>
                </a:solidFill>
                <a:latin typeface="+mj-lt"/>
              </a:rPr>
              <a:t>3</a:t>
            </a:r>
            <a:r>
              <a:rPr lang="en-GB" sz="1100" b="1" dirty="0">
                <a:solidFill>
                  <a:srgbClr val="000000"/>
                </a:solidFill>
                <a:latin typeface="+mj-lt"/>
              </a:rPr>
              <a:t>Jet Propulsion Laboratory</a:t>
            </a:r>
          </a:p>
        </p:txBody>
      </p:sp>
      <p:sp>
        <p:nvSpPr>
          <p:cNvPr id="13" name="TextBox 12">
            <a:extLst>
              <a:ext uri="{FF2B5EF4-FFF2-40B4-BE49-F238E27FC236}">
                <a16:creationId xmlns:a16="http://schemas.microsoft.com/office/drawing/2014/main" id="{EBC35D3D-6DAE-0745-B0A8-D7BA813DA7ED}"/>
              </a:ext>
            </a:extLst>
          </p:cNvPr>
          <p:cNvSpPr txBox="1"/>
          <p:nvPr/>
        </p:nvSpPr>
        <p:spPr>
          <a:xfrm>
            <a:off x="1010623" y="5012976"/>
            <a:ext cx="10170754" cy="954107"/>
          </a:xfrm>
          <a:prstGeom prst="rect">
            <a:avLst/>
          </a:prstGeom>
          <a:solidFill>
            <a:srgbClr val="CCFFCC"/>
          </a:solidFill>
          <a:ln w="19050">
            <a:solidFill>
              <a:schemeClr val="tx1"/>
            </a:solidFill>
          </a:ln>
        </p:spPr>
        <p:txBody>
          <a:bodyPr wrap="square" rtlCol="0">
            <a:spAutoFit/>
          </a:bodyPr>
          <a:lstStyle/>
          <a:p>
            <a:r>
              <a:rPr lang="en-US" sz="1400" dirty="0">
                <a:latin typeface="+mj-lt"/>
              </a:rPr>
              <a:t>The </a:t>
            </a:r>
            <a:r>
              <a:rPr lang="en-US" sz="1400" i="1" dirty="0">
                <a:latin typeface="+mj-lt"/>
              </a:rPr>
              <a:t>C</a:t>
            </a:r>
            <a:r>
              <a:rPr lang="en-US" sz="1400" i="1" baseline="-25000" dirty="0">
                <a:latin typeface="+mj-lt"/>
              </a:rPr>
              <a:t>30</a:t>
            </a:r>
            <a:r>
              <a:rPr lang="en-US" sz="1400" dirty="0">
                <a:latin typeface="+mj-lt"/>
              </a:rPr>
              <a:t> coefficient describes the pear shape of the Earth’s gravity field, and its accurate recovery is critical to measuring mass changes in the Antarctic Ice Sheet. A new GSFC-led study demonstrates the accuracy of </a:t>
            </a:r>
            <a:r>
              <a:rPr lang="en-US" sz="1400" i="1" dirty="0">
                <a:latin typeface="+mj-lt"/>
              </a:rPr>
              <a:t>C</a:t>
            </a:r>
            <a:r>
              <a:rPr lang="en-US" sz="1400" i="1" baseline="-25000" dirty="0">
                <a:latin typeface="+mj-lt"/>
              </a:rPr>
              <a:t>30</a:t>
            </a:r>
            <a:r>
              <a:rPr lang="en-US" sz="1400" dirty="0">
                <a:latin typeface="+mj-lt"/>
              </a:rPr>
              <a:t> determined with satellite laser ranging (SLR) after the launch of the LARES satellite in 2012. Beginning in 2016, the GRACE/GRACE-FO </a:t>
            </a:r>
            <a:r>
              <a:rPr lang="en-US" sz="1400" i="1" dirty="0">
                <a:latin typeface="+mj-lt"/>
              </a:rPr>
              <a:t>C</a:t>
            </a:r>
            <a:r>
              <a:rPr lang="en-US" sz="1400" i="1" baseline="-25000" dirty="0">
                <a:latin typeface="+mj-lt"/>
              </a:rPr>
              <a:t>30</a:t>
            </a:r>
            <a:r>
              <a:rPr lang="en-US" sz="1400" dirty="0">
                <a:latin typeface="+mj-lt"/>
              </a:rPr>
              <a:t> estimates are problematic due to the loss of one accelerometer in the data processing. The issue is resolved by using the SLR </a:t>
            </a:r>
            <a:r>
              <a:rPr lang="en-US" sz="1400" i="1" dirty="0">
                <a:latin typeface="+mj-lt"/>
              </a:rPr>
              <a:t>C</a:t>
            </a:r>
            <a:r>
              <a:rPr lang="en-US" sz="1400" i="1" baseline="-25000" dirty="0">
                <a:latin typeface="+mj-lt"/>
              </a:rPr>
              <a:t>30</a:t>
            </a:r>
            <a:r>
              <a:rPr lang="en-US" sz="1400" dirty="0">
                <a:latin typeface="+mj-lt"/>
              </a:rPr>
              <a:t> values. </a:t>
            </a:r>
          </a:p>
        </p:txBody>
      </p:sp>
      <p:sp>
        <p:nvSpPr>
          <p:cNvPr id="24" name="TextBox 23">
            <a:extLst>
              <a:ext uri="{FF2B5EF4-FFF2-40B4-BE49-F238E27FC236}">
                <a16:creationId xmlns:a16="http://schemas.microsoft.com/office/drawing/2014/main" id="{359FD146-609A-0345-9FE8-68345217F922}"/>
              </a:ext>
            </a:extLst>
          </p:cNvPr>
          <p:cNvSpPr txBox="1"/>
          <p:nvPr/>
        </p:nvSpPr>
        <p:spPr>
          <a:xfrm>
            <a:off x="5029200" y="4446677"/>
            <a:ext cx="880369" cy="307777"/>
          </a:xfrm>
          <a:prstGeom prst="rect">
            <a:avLst/>
          </a:prstGeom>
          <a:noFill/>
        </p:spPr>
        <p:txBody>
          <a:bodyPr wrap="none" rtlCol="0">
            <a:spAutoFit/>
          </a:bodyPr>
          <a:lstStyle/>
          <a:p>
            <a:r>
              <a:rPr lang="en-US" sz="1400" b="1" dirty="0">
                <a:latin typeface="Arial"/>
                <a:cs typeface="Arial"/>
              </a:rPr>
              <a:t>Figure 1</a:t>
            </a:r>
          </a:p>
        </p:txBody>
      </p:sp>
      <p:sp>
        <p:nvSpPr>
          <p:cNvPr id="25" name="TextBox 24">
            <a:extLst>
              <a:ext uri="{FF2B5EF4-FFF2-40B4-BE49-F238E27FC236}">
                <a16:creationId xmlns:a16="http://schemas.microsoft.com/office/drawing/2014/main" id="{17E765F5-7AD1-FC46-9FE2-16947B5D369A}"/>
              </a:ext>
            </a:extLst>
          </p:cNvPr>
          <p:cNvSpPr txBox="1"/>
          <p:nvPr/>
        </p:nvSpPr>
        <p:spPr>
          <a:xfrm>
            <a:off x="10779741" y="4446677"/>
            <a:ext cx="880369" cy="307777"/>
          </a:xfrm>
          <a:prstGeom prst="rect">
            <a:avLst/>
          </a:prstGeom>
          <a:noFill/>
        </p:spPr>
        <p:txBody>
          <a:bodyPr wrap="none" rtlCol="0">
            <a:spAutoFit/>
          </a:bodyPr>
          <a:lstStyle/>
          <a:p>
            <a:r>
              <a:rPr lang="en-US" sz="1400" b="1" dirty="0">
                <a:latin typeface="Arial"/>
                <a:cs typeface="Arial"/>
              </a:rPr>
              <a:t>Figure 2</a:t>
            </a:r>
          </a:p>
        </p:txBody>
      </p:sp>
      <p:pic>
        <p:nvPicPr>
          <p:cNvPr id="4" name="Picture 3">
            <a:extLst>
              <a:ext uri="{FF2B5EF4-FFF2-40B4-BE49-F238E27FC236}">
                <a16:creationId xmlns:a16="http://schemas.microsoft.com/office/drawing/2014/main" id="{F684CBF5-2FBA-8E40-B8C1-48CB8CFA1E97}"/>
              </a:ext>
            </a:extLst>
          </p:cNvPr>
          <p:cNvPicPr>
            <a:picLocks noChangeAspect="1"/>
          </p:cNvPicPr>
          <p:nvPr/>
        </p:nvPicPr>
        <p:blipFill>
          <a:blip r:embed="rId5"/>
          <a:stretch>
            <a:fillRect/>
          </a:stretch>
        </p:blipFill>
        <p:spPr>
          <a:xfrm>
            <a:off x="6507733" y="1866384"/>
            <a:ext cx="4814913" cy="2110818"/>
          </a:xfrm>
          <a:prstGeom prst="rect">
            <a:avLst/>
          </a:prstGeom>
        </p:spPr>
      </p:pic>
      <p:pic>
        <p:nvPicPr>
          <p:cNvPr id="6" name="Picture 5">
            <a:extLst>
              <a:ext uri="{FF2B5EF4-FFF2-40B4-BE49-F238E27FC236}">
                <a16:creationId xmlns:a16="http://schemas.microsoft.com/office/drawing/2014/main" id="{099A698A-D4CC-0843-856E-52A5A8082C7C}"/>
              </a:ext>
            </a:extLst>
          </p:cNvPr>
          <p:cNvPicPr>
            <a:picLocks noChangeAspect="1"/>
          </p:cNvPicPr>
          <p:nvPr/>
        </p:nvPicPr>
        <p:blipFill>
          <a:blip r:embed="rId6"/>
          <a:stretch>
            <a:fillRect/>
          </a:stretch>
        </p:blipFill>
        <p:spPr>
          <a:xfrm>
            <a:off x="748489" y="1867331"/>
            <a:ext cx="4786549" cy="2067488"/>
          </a:xfrm>
          <a:prstGeom prst="rect">
            <a:avLst/>
          </a:prstGeom>
        </p:spPr>
      </p:pic>
    </p:spTree>
    <p:extLst>
      <p:ext uri="{BB962C8B-B14F-4D97-AF65-F5344CB8AC3E}">
        <p14:creationId xmlns:p14="http://schemas.microsoft.com/office/powerpoint/2010/main" val="23210110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t>
            </a:r>
            <a:r>
              <a:rPr lang="en-US" b="1">
                <a:latin typeface="+mj-lt"/>
              </a:rPr>
              <a:t>and Geophysics</a:t>
            </a:r>
            <a:endParaRPr lang="en-US" b="1" dirty="0">
              <a:latin typeface="+mj-lt"/>
            </a:endParaRP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mc:AlternateContent xmlns:mc="http://schemas.openxmlformats.org/markup-compatibility/2006" xmlns:a14="http://schemas.microsoft.com/office/drawing/2010/main">
        <mc:Choice Requires="a14">
          <p:sp>
            <p:nvSpPr>
              <p:cNvPr id="9" name="Text Box 4">
                <a:extLst>
                  <a:ext uri="{FF2B5EF4-FFF2-40B4-BE49-F238E27FC236}">
                    <a16:creationId xmlns:a16="http://schemas.microsoft.com/office/drawing/2014/main" id="{E3DFC3F7-C52B-914F-8D24-D4E10204E140}"/>
                  </a:ext>
                </a:extLst>
              </p:cNvPr>
              <p:cNvSpPr txBox="1">
                <a:spLocks noChangeArrowheads="1"/>
              </p:cNvSpPr>
              <p:nvPr/>
            </p:nvSpPr>
            <p:spPr bwMode="auto">
              <a:xfrm>
                <a:off x="152400" y="76200"/>
                <a:ext cx="11811000" cy="6370975"/>
              </a:xfrm>
              <a:prstGeom prst="rect">
                <a:avLst/>
              </a:prstGeom>
              <a:noFill/>
              <a:ln w="9525">
                <a:noFill/>
                <a:miter lim="800000"/>
                <a:headEnd/>
                <a:tailEnd/>
              </a:ln>
            </p:spPr>
            <p:txBody>
              <a:bodyPr wrap="square">
                <a:spAutoFit/>
              </a:bodyPr>
              <a:lstStyle/>
              <a:p>
                <a:pPr fontAlgn="t">
                  <a:defRPr/>
                </a:pP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Name:  Bryant Loomis, Geodesy and Geophysics Lab, NASA GSFC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E-mail: </a:t>
                </a:r>
                <a:r>
                  <a:rPr lang="en-US" sz="1200" dirty="0" err="1">
                    <a:latin typeface="Arial" panose="020B0604020202020204" pitchFamily="34" charset="0"/>
                    <a:cs typeface="Arial" panose="020B0604020202020204" pitchFamily="34" charset="0"/>
                  </a:rPr>
                  <a:t>bryant.d.loomis@nasa.gov</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Phone: 301.614.5590</a:t>
                </a:r>
              </a:p>
              <a:p>
                <a:pPr fontAlgn="t">
                  <a:defRPr/>
                </a:pPr>
                <a:endParaRPr lang="en-US" sz="1200" b="1" dirty="0">
                  <a:latin typeface="Arial" panose="020B0604020202020204" pitchFamily="34" charset="0"/>
                  <a:cs typeface="Arial" panose="020B0604020202020204" pitchFamily="34" charset="0"/>
                </a:endParaRPr>
              </a:p>
              <a:p>
                <a:pPr fontAlgn="t">
                  <a:defRPr/>
                </a:pPr>
                <a:endParaRPr lang="en-US" sz="1200" b="1"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References:</a:t>
                </a:r>
              </a:p>
              <a:p>
                <a:pPr marL="225425" indent="-225425" fontAlgn="t">
                  <a:defRPr/>
                </a:pPr>
                <a:r>
                  <a:rPr lang="en-US" sz="1200" dirty="0">
                    <a:latin typeface="Arial" panose="020B0604020202020204" pitchFamily="34" charset="0"/>
                    <a:cs typeface="Arial" panose="020B0604020202020204" pitchFamily="34" charset="0"/>
                  </a:rPr>
                  <a:t>Loomis, B. D., </a:t>
                </a:r>
                <a:r>
                  <a:rPr lang="en-US" sz="1200" dirty="0" err="1">
                    <a:latin typeface="Arial" panose="020B0604020202020204" pitchFamily="34" charset="0"/>
                    <a:cs typeface="Arial" panose="020B0604020202020204" pitchFamily="34" charset="0"/>
                  </a:rPr>
                  <a:t>Rachlin</a:t>
                </a:r>
                <a:r>
                  <a:rPr lang="en-US" sz="1200" dirty="0">
                    <a:latin typeface="Arial" panose="020B0604020202020204" pitchFamily="34" charset="0"/>
                    <a:cs typeface="Arial" panose="020B0604020202020204" pitchFamily="34" charset="0"/>
                  </a:rPr>
                  <a:t>, K. E., Wiese, D. N., </a:t>
                </a:r>
                <a:r>
                  <a:rPr lang="en-US" sz="1200" dirty="0" err="1">
                    <a:latin typeface="Arial" panose="020B0604020202020204" pitchFamily="34" charset="0"/>
                    <a:cs typeface="Arial" panose="020B0604020202020204" pitchFamily="34" charset="0"/>
                  </a:rPr>
                  <a:t>Landerer</a:t>
                </a:r>
                <a:r>
                  <a:rPr lang="en-US" sz="1200" dirty="0">
                    <a:latin typeface="Arial" panose="020B0604020202020204" pitchFamily="34" charset="0"/>
                    <a:cs typeface="Arial" panose="020B0604020202020204" pitchFamily="34" charset="0"/>
                  </a:rPr>
                  <a:t>, F. W., </a:t>
                </a:r>
                <a:r>
                  <a:rPr lang="en-US" sz="1200" dirty="0" err="1">
                    <a:latin typeface="Arial" panose="020B0604020202020204" pitchFamily="34" charset="0"/>
                    <a:cs typeface="Arial" panose="020B0604020202020204" pitchFamily="34" charset="0"/>
                  </a:rPr>
                  <a:t>Luthcke</a:t>
                </a:r>
                <a:r>
                  <a:rPr lang="en-US" sz="1200" dirty="0">
                    <a:latin typeface="Arial" panose="020B0604020202020204" pitchFamily="34" charset="0"/>
                    <a:cs typeface="Arial" panose="020B0604020202020204" pitchFamily="34" charset="0"/>
                  </a:rPr>
                  <a:t>, S. B. (2020) “Replacing GRACE/GRACE-FO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with satellite laser ranging: Impacts on Antarctic Ice Sheet mass change,” </a:t>
                </a:r>
                <a:r>
                  <a:rPr lang="en-US" sz="1200" i="1" dirty="0">
                    <a:latin typeface="Arial" panose="020B0604020202020204" pitchFamily="34" charset="0"/>
                    <a:cs typeface="Arial" panose="020B0604020202020204" pitchFamily="34" charset="0"/>
                  </a:rPr>
                  <a:t>Geophysical Research Letters</a:t>
                </a:r>
                <a:r>
                  <a:rPr lang="en-US" sz="1200" dirty="0">
                    <a:latin typeface="Arial" panose="020B0604020202020204" pitchFamily="34" charset="0"/>
                    <a:cs typeface="Arial" panose="020B0604020202020204" pitchFamily="34" charset="0"/>
                  </a:rPr>
                  <a:t>, doi:10.1029/2019GL085488</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Data Sources: </a:t>
                </a:r>
                <a:r>
                  <a:rPr lang="en-US" sz="1200" dirty="0">
                    <a:latin typeface="Arial" panose="020B0604020202020204" pitchFamily="34" charset="0"/>
                    <a:cs typeface="Arial" panose="020B0604020202020204" pitchFamily="34" charset="0"/>
                  </a:rPr>
                  <a:t>GRACE/GRACE-FO Level 2 is distributed via PO.DAAC. Satellite laser ranging (SLR) normal point data is obtained from CDDIS, the global data center for the International Laser Ranging Service (ILRS). The GSFC 7-satellite SLR solution includes data from LAGEOS 1 &amp; 2, </a:t>
                </a:r>
                <a:r>
                  <a:rPr lang="en-US" sz="1200" dirty="0" err="1">
                    <a:latin typeface="Arial" panose="020B0604020202020204" pitchFamily="34" charset="0"/>
                    <a:cs typeface="Arial" panose="020B0604020202020204" pitchFamily="34" charset="0"/>
                  </a:rPr>
                  <a:t>Starlette</a:t>
                </a:r>
                <a:r>
                  <a:rPr lang="en-US" sz="1200" dirty="0">
                    <a:latin typeface="Arial" panose="020B0604020202020204" pitchFamily="34" charset="0"/>
                    <a:cs typeface="Arial" panose="020B0604020202020204" pitchFamily="34" charset="0"/>
                  </a:rPr>
                  <a:t>, Stella, AJISAI, </a:t>
                </a:r>
                <a:r>
                  <a:rPr lang="en-US" sz="1200" dirty="0" err="1">
                    <a:latin typeface="Arial" panose="020B0604020202020204" pitchFamily="34" charset="0"/>
                    <a:cs typeface="Arial" panose="020B0604020202020204" pitchFamily="34" charset="0"/>
                  </a:rPr>
                  <a:t>Larets</a:t>
                </a:r>
                <a:r>
                  <a:rPr lang="en-US" sz="1200" dirty="0">
                    <a:latin typeface="Arial" panose="020B0604020202020204" pitchFamily="34" charset="0"/>
                    <a:cs typeface="Arial" panose="020B0604020202020204" pitchFamily="34" charset="0"/>
                  </a:rPr>
                  <a:t>, and LARES.</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Technical Description of Figures:</a:t>
                </a:r>
              </a:p>
              <a:p>
                <a:pPr fontAlgn="t">
                  <a:defRPr/>
                </a:pPr>
                <a:endParaRPr lang="en-US" sz="600" b="1"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Figure 1: </a:t>
                </a:r>
                <a:r>
                  <a:rPr lang="en-US" sz="1200" dirty="0">
                    <a:latin typeface="Arial" panose="020B0604020202020204" pitchFamily="34" charset="0"/>
                    <a:cs typeface="Arial" panose="020B0604020202020204" pitchFamily="34" charset="0"/>
                  </a:rPr>
                  <a:t>(Top)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time series relative to the mean as determined with the JPL RL06 GRACE/GRACE-FO and GSFC 7-satellite SLR solutions. The gray line is the weekly 28-day sliding-window SLR solution and the gray triangles are the TN-14 values that correspond to the GRACE/GRACE-FO solution months. (Bottom) The absolute difference between the GRACE/GRACE-FO and SLR </a:t>
                </a:r>
                <a14:m>
                  <m:oMath xmlns:m="http://schemas.openxmlformats.org/officeDocument/2006/math">
                    <m:sSub>
                      <m:sSubPr>
                        <m:ctrlPr>
                          <a:rPr lang="en-US" sz="1200" i="1" smtClean="0">
                            <a:latin typeface="Cambria Math" panose="02040503050406030204" pitchFamily="18" charset="0"/>
                            <a:cs typeface="Arial" panose="020B0604020202020204" pitchFamily="34" charset="0"/>
                          </a:rPr>
                        </m:ctrlPr>
                      </m:sSubPr>
                      <m:e>
                        <m:r>
                          <a:rPr lang="en-US" sz="1200" b="0" i="1" smtClean="0">
                            <a:latin typeface="Cambria Math" panose="02040503050406030204" pitchFamily="18" charset="0"/>
                            <a:cs typeface="Arial" panose="020B0604020202020204" pitchFamily="34" charset="0"/>
                          </a:rPr>
                          <m:t>𝐶</m:t>
                        </m:r>
                      </m:e>
                      <m:sub>
                        <m:r>
                          <a:rPr lang="en-US" sz="1200" b="0" i="1" smtClean="0">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estimates. We note the excellent agreement between the SLR and GRACE values when both GRACE accelerometers are fully functional, and the poor agreement with GRACE/GRACE-FO when they are not.</a:t>
                </a:r>
              </a:p>
              <a:p>
                <a:pPr fontAlgn="t">
                  <a:defRPr/>
                </a:pPr>
                <a:endParaRPr lang="en-US" sz="600" b="1" dirty="0">
                  <a:latin typeface="Arial" panose="020B0604020202020204" pitchFamily="34" charset="0"/>
                  <a:cs typeface="Arial" panose="020B0604020202020204" pitchFamily="34" charset="0"/>
                </a:endParaRPr>
              </a:p>
              <a:p>
                <a:pPr fontAlgn="t">
                  <a:defRPr/>
                </a:pPr>
                <a:r>
                  <a:rPr lang="en-US" sz="1200" b="1" dirty="0">
                    <a:latin typeface="Arial" panose="020B0604020202020204" pitchFamily="34" charset="0"/>
                    <a:cs typeface="Arial" panose="020B0604020202020204" pitchFamily="34" charset="0"/>
                  </a:rPr>
                  <a:t>Figure 2: </a:t>
                </a:r>
                <a:r>
                  <a:rPr lang="en-US" sz="1200" dirty="0">
                    <a:latin typeface="Arial" panose="020B0604020202020204" pitchFamily="34" charset="0"/>
                    <a:cs typeface="Arial" panose="020B0604020202020204" pitchFamily="34" charset="0"/>
                  </a:rPr>
                  <a:t>Mass change in the Antarctic Ice Sheet computed from JPL RL06 GRACE/GRACE-FO with and without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replacement. The best-fit regression model computed from GRACE data over the span January 2007 – July 2016 is included and has been extended through the most recent GRACE-FO monthly solution. The IJ05_R2 GIA model has been removed. We note the significant impact on the computed Antarctic Ice Sheet mass changes when the SLR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values are used to replace the problematic GRACE/GRACE-FO single accelerometer values.</a:t>
                </a:r>
              </a:p>
              <a:p>
                <a:pPr fontAlgn="t">
                  <a:defRP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Scientific significance, societal relevance, and relationships to future missions: </a:t>
                </a:r>
                <a:r>
                  <a:rPr lang="en-US" sz="1200" dirty="0">
                    <a:latin typeface="Arial" panose="020B0604020202020204" pitchFamily="34" charset="0"/>
                    <a:cs typeface="Arial" panose="020B0604020202020204" pitchFamily="34" charset="0"/>
                  </a:rPr>
                  <a:t>The accurate recovery of changes to the Antarctic Ice Sheet is of utmost importance, as the ice contained therein has the potential to substantially impact sea level rise in the coming decades and centuries. Continued monitoring of Antarctic Ice Sheet mass change is among the key priorities identified in the two recent Decadal Surveys on Earth Science and Applications from Space and is an essential goal for the GRACE and GRACE-FO missions. Our analysis shows that the loss of an accelerometer near the end of the GRACE mission, and the sub-optimal performance of an accelerometer on GRACE-FO, significantly impacts the ability of those missions to accurately recover variability in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r>
                      <a:rPr lang="en-US" sz="1200" i="1">
                        <a:latin typeface="Cambria Math" panose="02040503050406030204" pitchFamily="18" charset="0"/>
                        <a:cs typeface="Arial" panose="020B0604020202020204" pitchFamily="34" charset="0"/>
                      </a:rPr>
                      <m:t> </m:t>
                    </m:r>
                  </m:oMath>
                </a14:m>
                <a:r>
                  <a:rPr lang="en-US" sz="1200" dirty="0">
                    <a:latin typeface="Arial" panose="020B0604020202020204" pitchFamily="34" charset="0"/>
                    <a:cs typeface="Arial" panose="020B0604020202020204" pitchFamily="34" charset="0"/>
                  </a:rPr>
                  <a:t>and the Antarctic Ice Sheet. This major issue is resolved by replacing the GRACE/GRACE-FO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values with those obtained by GSFC with SLR, which are provided operationally to the GRACE-FO Science Data System in Technical Note 14. Over the dual accelerometer span of January 2007 – July 2016, GRACE determines a mass change rate of –167 </a:t>
                </a:r>
                <a14:m>
                  <m:oMath xmlns:m="http://schemas.openxmlformats.org/officeDocument/2006/math">
                    <m:r>
                      <a:rPr lang="en-US" sz="1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Arial" panose="020B0604020202020204" pitchFamily="34" charset="0"/>
                    <a:cs typeface="Arial" panose="020B0604020202020204" pitchFamily="34" charset="0"/>
                  </a:rPr>
                  <a:t> 29 Gt year</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Over the single accelerometer span of August 2016 – August 2019, GRACE/GRACE-FO determines mass change rates of –170</a:t>
                </a:r>
                <a:r>
                  <a:rPr lang="en-US" sz="1200" dirty="0">
                    <a:ea typeface="Cambria Math" panose="02040503050406030204" pitchFamily="18" charset="0"/>
                    <a:cs typeface="Arial" panose="020B0604020202020204" pitchFamily="34" charset="0"/>
                  </a:rPr>
                  <a:t> </a:t>
                </a:r>
                <a14:m>
                  <m:oMath xmlns:m="http://schemas.openxmlformats.org/officeDocument/2006/math">
                    <m:r>
                      <a:rPr lang="en-US" sz="1200" i="1">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Arial" panose="020B0604020202020204" pitchFamily="34" charset="0"/>
                    <a:cs typeface="Arial" panose="020B0604020202020204" pitchFamily="34" charset="0"/>
                  </a:rPr>
                  <a:t> 43 and – 92 </a:t>
                </a:r>
                <a14:m>
                  <m:oMath xmlns:m="http://schemas.openxmlformats.org/officeDocument/2006/math">
                    <m:r>
                      <a:rPr lang="en-US" sz="1200" i="1">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Arial" panose="020B0604020202020204" pitchFamily="34" charset="0"/>
                    <a:cs typeface="Arial" panose="020B0604020202020204" pitchFamily="34" charset="0"/>
                  </a:rPr>
                  <a:t> 54 Gt year</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with and without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replacement, respectively. This result highlights the major impact </a:t>
                </a:r>
                <a14:m>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𝐶</m:t>
                        </m:r>
                      </m:e>
                      <m:sub>
                        <m:r>
                          <a:rPr lang="en-US" sz="1200" i="1">
                            <a:latin typeface="Cambria Math" panose="02040503050406030204" pitchFamily="18" charset="0"/>
                            <a:cs typeface="Arial" panose="020B0604020202020204" pitchFamily="34" charset="0"/>
                          </a:rPr>
                          <m:t>30</m:t>
                        </m:r>
                      </m:sub>
                    </m:sSub>
                  </m:oMath>
                </a14:m>
                <a:r>
                  <a:rPr lang="en-US" sz="1200" dirty="0">
                    <a:latin typeface="Arial" panose="020B0604020202020204" pitchFamily="34" charset="0"/>
                    <a:cs typeface="Arial" panose="020B0604020202020204" pitchFamily="34" charset="0"/>
                  </a:rPr>
                  <a:t> replacement has on the scientific analysis of the results; specifically the extended corrected data set reveals a similar rate of mass loss as the prior decade, whereas the uncorrected data set would erroneously report a </a:t>
                </a:r>
                <a14:m>
                  <m:oMath xmlns:m="http://schemas.openxmlformats.org/officeDocument/2006/math">
                    <m:r>
                      <a:rPr lang="en-US" sz="1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Arial" panose="020B0604020202020204" pitchFamily="34" charset="0"/>
                    <a:cs typeface="Arial" panose="020B0604020202020204" pitchFamily="34" charset="0"/>
                  </a:rPr>
                  <a:t>45% reduction in the rate of mass loss in recent years. </a:t>
                </a:r>
                <a:endParaRPr lang="en-US" sz="1200" baseline="30000" dirty="0">
                  <a:latin typeface="Arial" panose="020B0604020202020204" pitchFamily="34" charset="0"/>
                  <a:cs typeface="Arial" panose="020B0604020202020204" pitchFamily="34" charset="0"/>
                </a:endParaRPr>
              </a:p>
            </p:txBody>
          </p:sp>
        </mc:Choice>
        <mc:Fallback xmlns="">
          <p:sp>
            <p:nvSpPr>
              <p:cNvPr id="9" name="Text Box 4">
                <a:extLst>
                  <a:ext uri="{FF2B5EF4-FFF2-40B4-BE49-F238E27FC236}">
                    <a16:creationId xmlns:a16="http://schemas.microsoft.com/office/drawing/2014/main" id="{E3DFC3F7-C52B-914F-8D24-D4E10204E140}"/>
                  </a:ext>
                </a:extLst>
              </p:cNvPr>
              <p:cNvSpPr txBox="1">
                <a:spLocks noRot="1" noChangeAspect="1" noMove="1" noResize="1" noEditPoints="1" noAdjustHandles="1" noChangeArrowheads="1" noChangeShapeType="1" noTextEdit="1"/>
              </p:cNvSpPr>
              <p:nvPr/>
            </p:nvSpPr>
            <p:spPr bwMode="auto">
              <a:xfrm>
                <a:off x="152400" y="76200"/>
                <a:ext cx="11811000" cy="6370975"/>
              </a:xfrm>
              <a:prstGeom prst="rect">
                <a:avLst/>
              </a:prstGeom>
              <a:blipFill>
                <a:blip r:embed="rId5"/>
                <a:stretch>
                  <a:fillRect r="-21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3731907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8" ma:contentTypeDescription="Create a new document." ma:contentTypeScope="" ma:versionID="0af9159cf86a3a95267a803fea8615e4">
  <xsd:schema xmlns:xsd="http://www.w3.org/2001/XMLSchema" xmlns:xs="http://www.w3.org/2001/XMLSchema" xmlns:p="http://schemas.microsoft.com/office/2006/metadata/properties" xmlns:ns1="http://schemas.microsoft.com/sharepoint/v3" xmlns:ns3="c852713b-0caa-4ac0-ba75-048f00e27b76" targetNamespace="http://schemas.microsoft.com/office/2006/metadata/properties" ma:root="true" ma:fieldsID="e4a4879f36b12a65d3ab983daa630ea0" ns1:_="" ns3:_="">
    <xsd:import namespace="http://schemas.microsoft.com/sharepoint/v3"/>
    <xsd:import namespace="c852713b-0caa-4ac0-ba75-048f00e27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FE172-76F8-44E2-B1B5-42974483AA1B}">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852713b-0caa-4ac0-ba75-048f00e27b76"/>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563C3-2B2F-4047-A0A8-A892E9A1C39F}">
  <ds:schemaRefs>
    <ds:schemaRef ds:uri="http://schemas.microsoft.com/sharepoint/v3/contenttype/forms"/>
  </ds:schemaRefs>
</ds:datastoreItem>
</file>

<file path=customXml/itemProps3.xml><?xml version="1.0" encoding="utf-8"?>
<ds:datastoreItem xmlns:ds="http://schemas.openxmlformats.org/officeDocument/2006/customXml" ds:itemID="{32BE042E-4FF9-4CA9-B320-53CA5BE24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52713b-0caa-4ac0-ba75-048f00e2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2827</TotalTime>
  <Words>2317</Words>
  <Application>Microsoft Office PowerPoint</Application>
  <PresentationFormat>Widescreen</PresentationFormat>
  <Paragraphs>84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ＭＳ Ｐゴシック</vt:lpstr>
      <vt:lpstr>Arial</vt:lpstr>
      <vt:lpstr>Calibri</vt:lpstr>
      <vt:lpstr>Cambria Math</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Freeman, Victor E. (GSFC-610.0)[ASRC FEDERAL SYSTEM SOLUTIONS]</cp:lastModifiedBy>
  <cp:revision>250</cp:revision>
  <cp:lastPrinted>2014-05-29T18:51:42Z</cp:lastPrinted>
  <dcterms:created xsi:type="dcterms:W3CDTF">2010-01-26T17:34:07Z</dcterms:created>
  <dcterms:modified xsi:type="dcterms:W3CDTF">2020-02-24T19:52:01Z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