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68" r:id="rId2"/>
    <p:sldId id="269" r:id="rId3"/>
    <p:sldId id="270" r:id="rId4"/>
    <p:sldId id="271" r:id="rId5"/>
    <p:sldId id="272" r:id="rId6"/>
    <p:sldId id="273" r:id="rId7"/>
    <p:sldId id="266" r:id="rId8"/>
    <p:sldId id="267" r:id="rId9"/>
  </p:sldIdLst>
  <p:sldSz cx="9144000" cy="6858000" type="screen4x3"/>
  <p:notesSz cx="6934200" cy="9232900"/>
  <p:defaultTextStyle>
    <a:defPPr>
      <a:defRPr lang="en-US"/>
    </a:defPPr>
    <a:lvl1pPr algn="l" rtl="0" fontAlgn="base">
      <a:spcBef>
        <a:spcPct val="0"/>
      </a:spcBef>
      <a:spcAft>
        <a:spcPct val="0"/>
      </a:spcAft>
      <a:defRPr sz="1000" kern="1200">
        <a:solidFill>
          <a:schemeClr val="tx1"/>
        </a:solidFill>
        <a:latin typeface="Times New Roman" pitchFamily="1" charset="0"/>
        <a:ea typeface="+mn-ea"/>
        <a:cs typeface="+mn-cs"/>
      </a:defRPr>
    </a:lvl1pPr>
    <a:lvl2pPr marL="457200" algn="l" rtl="0" fontAlgn="base">
      <a:spcBef>
        <a:spcPct val="0"/>
      </a:spcBef>
      <a:spcAft>
        <a:spcPct val="0"/>
      </a:spcAft>
      <a:defRPr sz="1000" kern="1200">
        <a:solidFill>
          <a:schemeClr val="tx1"/>
        </a:solidFill>
        <a:latin typeface="Times New Roman" pitchFamily="1" charset="0"/>
        <a:ea typeface="+mn-ea"/>
        <a:cs typeface="+mn-cs"/>
      </a:defRPr>
    </a:lvl2pPr>
    <a:lvl3pPr marL="914400" algn="l" rtl="0" fontAlgn="base">
      <a:spcBef>
        <a:spcPct val="0"/>
      </a:spcBef>
      <a:spcAft>
        <a:spcPct val="0"/>
      </a:spcAft>
      <a:defRPr sz="1000" kern="1200">
        <a:solidFill>
          <a:schemeClr val="tx1"/>
        </a:solidFill>
        <a:latin typeface="Times New Roman" pitchFamily="1" charset="0"/>
        <a:ea typeface="+mn-ea"/>
        <a:cs typeface="+mn-cs"/>
      </a:defRPr>
    </a:lvl3pPr>
    <a:lvl4pPr marL="1371600" algn="l" rtl="0" fontAlgn="base">
      <a:spcBef>
        <a:spcPct val="0"/>
      </a:spcBef>
      <a:spcAft>
        <a:spcPct val="0"/>
      </a:spcAft>
      <a:defRPr sz="1000" kern="1200">
        <a:solidFill>
          <a:schemeClr val="tx1"/>
        </a:solidFill>
        <a:latin typeface="Times New Roman" pitchFamily="1" charset="0"/>
        <a:ea typeface="+mn-ea"/>
        <a:cs typeface="+mn-cs"/>
      </a:defRPr>
    </a:lvl4pPr>
    <a:lvl5pPr marL="1828800" algn="l" rtl="0" fontAlgn="base">
      <a:spcBef>
        <a:spcPct val="0"/>
      </a:spcBef>
      <a:spcAft>
        <a:spcPct val="0"/>
      </a:spcAft>
      <a:defRPr sz="1000" kern="1200">
        <a:solidFill>
          <a:schemeClr val="tx1"/>
        </a:solidFill>
        <a:latin typeface="Times New Roman" pitchFamily="1" charset="0"/>
        <a:ea typeface="+mn-ea"/>
        <a:cs typeface="+mn-cs"/>
      </a:defRPr>
    </a:lvl5pPr>
    <a:lvl6pPr marL="2286000" algn="l" defTabSz="914400" rtl="0" eaLnBrk="1" latinLnBrk="0" hangingPunct="1">
      <a:defRPr sz="1000" kern="1200">
        <a:solidFill>
          <a:schemeClr val="tx1"/>
        </a:solidFill>
        <a:latin typeface="Times New Roman" pitchFamily="1" charset="0"/>
        <a:ea typeface="+mn-ea"/>
        <a:cs typeface="+mn-cs"/>
      </a:defRPr>
    </a:lvl6pPr>
    <a:lvl7pPr marL="2743200" algn="l" defTabSz="914400" rtl="0" eaLnBrk="1" latinLnBrk="0" hangingPunct="1">
      <a:defRPr sz="1000" kern="1200">
        <a:solidFill>
          <a:schemeClr val="tx1"/>
        </a:solidFill>
        <a:latin typeface="Times New Roman" pitchFamily="1" charset="0"/>
        <a:ea typeface="+mn-ea"/>
        <a:cs typeface="+mn-cs"/>
      </a:defRPr>
    </a:lvl7pPr>
    <a:lvl8pPr marL="3200400" algn="l" defTabSz="914400" rtl="0" eaLnBrk="1" latinLnBrk="0" hangingPunct="1">
      <a:defRPr sz="1000" kern="1200">
        <a:solidFill>
          <a:schemeClr val="tx1"/>
        </a:solidFill>
        <a:latin typeface="Times New Roman" pitchFamily="1" charset="0"/>
        <a:ea typeface="+mn-ea"/>
        <a:cs typeface="+mn-cs"/>
      </a:defRPr>
    </a:lvl8pPr>
    <a:lvl9pPr marL="3657600" algn="l" defTabSz="914400" rtl="0" eaLnBrk="1" latinLnBrk="0" hangingPunct="1">
      <a:defRPr sz="1000" kern="1200">
        <a:solidFill>
          <a:schemeClr val="tx1"/>
        </a:solidFill>
        <a:latin typeface="Times New Roman"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29"/>
    <p:restoredTop sz="94660"/>
  </p:normalViewPr>
  <p:slideViewPr>
    <p:cSldViewPr>
      <p:cViewPr varScale="1">
        <p:scale>
          <a:sx n="86" d="100"/>
          <a:sy n="86" d="100"/>
        </p:scale>
        <p:origin x="139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6" d="100"/>
          <a:sy n="76" d="100"/>
        </p:scale>
        <p:origin x="-2952" y="-91"/>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95C23377-0A9B-49F4-9382-8B70AE29EE64}" type="datetimeFigureOut">
              <a:rPr lang="en-US" smtClean="0"/>
              <a:t>3/25/2020</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1440" tIns="45720" rIns="91440" bIns="45720" rtlCol="0" anchor="b"/>
          <a:lstStyle>
            <a:lvl1pPr algn="r">
              <a:defRPr sz="1200"/>
            </a:lvl1pPr>
          </a:lstStyle>
          <a:p>
            <a:fld id="{CA9ECAB7-3D4E-4C5C-B770-CCF60F999414}" type="slidenum">
              <a:rPr lang="en-US" smtClean="0"/>
              <a:t>‹#›</a:t>
            </a:fld>
            <a:endParaRPr lang="en-US"/>
          </a:p>
        </p:txBody>
      </p:sp>
    </p:spTree>
    <p:extLst>
      <p:ext uri="{BB962C8B-B14F-4D97-AF65-F5344CB8AC3E}">
        <p14:creationId xmlns:p14="http://schemas.microsoft.com/office/powerpoint/2010/main" val="405844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2382" tIns="46191" rIns="92382" bIns="46191" rtlCol="0"/>
          <a:lstStyle>
            <a:lvl1pPr algn="l">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2382" tIns="46191" rIns="92382" bIns="46191" rtlCol="0"/>
          <a:lstStyle>
            <a:lvl1pPr algn="r">
              <a:defRPr sz="1200">
                <a:latin typeface="Times New Roman" pitchFamily="18" charset="0"/>
              </a:defRPr>
            </a:lvl1pPr>
          </a:lstStyle>
          <a:p>
            <a:pPr>
              <a:defRPr/>
            </a:pPr>
            <a:fld id="{477463BB-08ED-4BF1-A9AA-9A8B6845ED87}" type="datetimeFigureOut">
              <a:rPr lang="en-US"/>
              <a:pPr>
                <a:defRPr/>
              </a:pPr>
              <a:t>3/25/2020</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2382" tIns="46191" rIns="92382" bIns="4619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69350"/>
            <a:ext cx="3005138" cy="461963"/>
          </a:xfrm>
          <a:prstGeom prst="rect">
            <a:avLst/>
          </a:prstGeom>
        </p:spPr>
        <p:txBody>
          <a:bodyPr vert="horz" lIns="92382" tIns="46191" rIns="92382" bIns="46191" rtlCol="0" anchor="b"/>
          <a:lstStyle>
            <a:lvl1pPr algn="l">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2382" tIns="46191" rIns="92382" bIns="46191" rtlCol="0" anchor="b"/>
          <a:lstStyle>
            <a:lvl1pPr algn="r">
              <a:defRPr sz="1200">
                <a:latin typeface="Times New Roman" pitchFamily="18" charset="0"/>
              </a:defRPr>
            </a:lvl1pPr>
          </a:lstStyle>
          <a:p>
            <a:pPr>
              <a:defRPr/>
            </a:pPr>
            <a:fld id="{B94BA2B8-389A-429E-A388-66752A990756}" type="slidenum">
              <a:rPr lang="en-US"/>
              <a:pPr>
                <a:defRPr/>
              </a:pPr>
              <a:t>‹#›</a:t>
            </a:fld>
            <a:endParaRPr lang="en-US"/>
          </a:p>
        </p:txBody>
      </p:sp>
    </p:spTree>
    <p:extLst>
      <p:ext uri="{BB962C8B-B14F-4D97-AF65-F5344CB8AC3E}">
        <p14:creationId xmlns:p14="http://schemas.microsoft.com/office/powerpoint/2010/main" val="3085178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75278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2</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93550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65250" y="922338"/>
            <a:ext cx="4214813" cy="3160712"/>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9212" y="4389742"/>
            <a:ext cx="4833249" cy="3506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287596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34669" y="8757289"/>
            <a:ext cx="3010642" cy="461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360" tIns="46180" rIns="92360" bIns="46180"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4</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2360" tIns="46180" rIns="92360" bIns="46180"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174916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79538" y="930275"/>
            <a:ext cx="4249737" cy="3186113"/>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68894" y="4426021"/>
            <a:ext cx="4877429" cy="3535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2467046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70635" y="8829663"/>
            <a:ext cx="3038162" cy="46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4" tIns="46577" rIns="93154" bIns="46577"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6</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54" tIns="46577" rIns="93154" bIns="46577"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56320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noTextEdit="1"/>
          </p:cNvSpPr>
          <p:nvPr>
            <p:ph type="sldImg"/>
          </p:nvPr>
        </p:nvSpPr>
        <p:spPr bwMode="auto">
          <a:xfrm>
            <a:off x="1355725" y="923925"/>
            <a:ext cx="4221163" cy="3165475"/>
          </a:xfrm>
          <a:solidFill>
            <a:srgbClr val="FFFFFF"/>
          </a:solidFill>
          <a:ln>
            <a:solidFill>
              <a:srgbClr val="000000"/>
            </a:solidFill>
            <a:miter lim="800000"/>
            <a:headEnd/>
            <a:tailEnd/>
          </a:ln>
        </p:spPr>
      </p:sp>
      <p:sp>
        <p:nvSpPr>
          <p:cNvPr id="5123" name="Rectangle 2"/>
          <p:cNvSpPr>
            <a:spLocks noGrp="1" noChangeArrowheads="1"/>
          </p:cNvSpPr>
          <p:nvPr>
            <p:ph type="body" idx="1"/>
          </p:nvPr>
        </p:nvSpPr>
        <p:spPr bwMode="auto">
          <a:xfrm>
            <a:off x="1057275" y="4395788"/>
            <a:ext cx="4824413" cy="351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81417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31"/>
          <p:cNvSpPr txBox="1">
            <a:spLocks noGrp="1" noChangeArrowheads="1"/>
          </p:cNvSpPr>
          <p:nvPr/>
        </p:nvSpPr>
        <p:spPr bwMode="auto">
          <a:xfrm>
            <a:off x="3927475" y="8769350"/>
            <a:ext cx="3005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73" tIns="46187" rIns="92373" bIns="46187" anchor="b"/>
          <a:lstStyle>
            <a:lvl1pPr eaLnBrk="0" hangingPunct="0">
              <a:defRPr sz="1000">
                <a:solidFill>
                  <a:schemeClr val="tx1"/>
                </a:solidFill>
                <a:latin typeface="Times New Roman" pitchFamily="1" charset="0"/>
              </a:defRPr>
            </a:lvl1pPr>
            <a:lvl2pPr marL="742950" indent="-285750" eaLnBrk="0" hangingPunct="0">
              <a:defRPr sz="1000">
                <a:solidFill>
                  <a:schemeClr val="tx1"/>
                </a:solidFill>
                <a:latin typeface="Times New Roman" pitchFamily="1" charset="0"/>
              </a:defRPr>
            </a:lvl2pPr>
            <a:lvl3pPr marL="1143000" indent="-228600" eaLnBrk="0" hangingPunct="0">
              <a:defRPr sz="1000">
                <a:solidFill>
                  <a:schemeClr val="tx1"/>
                </a:solidFill>
                <a:latin typeface="Times New Roman" pitchFamily="1" charset="0"/>
              </a:defRPr>
            </a:lvl3pPr>
            <a:lvl4pPr marL="1600200" indent="-228600" eaLnBrk="0" hangingPunct="0">
              <a:defRPr sz="1000">
                <a:solidFill>
                  <a:schemeClr val="tx1"/>
                </a:solidFill>
                <a:latin typeface="Times New Roman" pitchFamily="1" charset="0"/>
              </a:defRPr>
            </a:lvl4pPr>
            <a:lvl5pPr marL="2057400" indent="-228600" eaLnBrk="0" hangingPunct="0">
              <a:defRPr sz="1000">
                <a:solidFill>
                  <a:schemeClr val="tx1"/>
                </a:solidFill>
                <a:latin typeface="Times New Roman" pitchFamily="1" charset="0"/>
              </a:defRPr>
            </a:lvl5pPr>
            <a:lvl6pPr marL="2514600" indent="-228600" eaLnBrk="0" fontAlgn="base" hangingPunct="0">
              <a:spcBef>
                <a:spcPct val="0"/>
              </a:spcBef>
              <a:spcAft>
                <a:spcPct val="0"/>
              </a:spcAft>
              <a:defRPr sz="1000">
                <a:solidFill>
                  <a:schemeClr val="tx1"/>
                </a:solidFill>
                <a:latin typeface="Times New Roman" pitchFamily="1" charset="0"/>
              </a:defRPr>
            </a:lvl6pPr>
            <a:lvl7pPr marL="2971800" indent="-228600" eaLnBrk="0" fontAlgn="base" hangingPunct="0">
              <a:spcBef>
                <a:spcPct val="0"/>
              </a:spcBef>
              <a:spcAft>
                <a:spcPct val="0"/>
              </a:spcAft>
              <a:defRPr sz="1000">
                <a:solidFill>
                  <a:schemeClr val="tx1"/>
                </a:solidFill>
                <a:latin typeface="Times New Roman" pitchFamily="1" charset="0"/>
              </a:defRPr>
            </a:lvl7pPr>
            <a:lvl8pPr marL="3429000" indent="-228600" eaLnBrk="0" fontAlgn="base" hangingPunct="0">
              <a:spcBef>
                <a:spcPct val="0"/>
              </a:spcBef>
              <a:spcAft>
                <a:spcPct val="0"/>
              </a:spcAft>
              <a:defRPr sz="1000">
                <a:solidFill>
                  <a:schemeClr val="tx1"/>
                </a:solidFill>
                <a:latin typeface="Times New Roman" pitchFamily="1" charset="0"/>
              </a:defRPr>
            </a:lvl8pPr>
            <a:lvl9pPr marL="3886200" indent="-228600" eaLnBrk="0" fontAlgn="base" hangingPunct="0">
              <a:spcBef>
                <a:spcPct val="0"/>
              </a:spcBef>
              <a:spcAft>
                <a:spcPct val="0"/>
              </a:spcAft>
              <a:defRPr sz="1000">
                <a:solidFill>
                  <a:schemeClr val="tx1"/>
                </a:solidFill>
                <a:latin typeface="Times New Roman" pitchFamily="1" charset="0"/>
              </a:defRPr>
            </a:lvl9pPr>
          </a:lstStyle>
          <a:p>
            <a:pPr algn="r" eaLnBrk="1" hangingPunct="1"/>
            <a:fld id="{123EEF46-C8A3-47B6-96EF-B6F3F39F361A}" type="slidenum">
              <a:rPr lang="en-US" sz="1200"/>
              <a:pPr algn="r" eaLnBrk="1" hangingPunct="1"/>
              <a:t>8</a:t>
            </a:fld>
            <a:endParaRPr lang="en-US" sz="1200"/>
          </a:p>
        </p:txBody>
      </p:sp>
      <p:sp>
        <p:nvSpPr>
          <p:cNvPr id="6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73" tIns="46187" rIns="92373" bIns="46187" numCol="1" anchor="t" anchorCtr="0" compatLnSpc="1">
            <a:prstTxWarp prst="textNoShape">
              <a:avLst/>
            </a:prstTxWarp>
          </a:bodyPr>
          <a:lstStyle/>
          <a:p>
            <a:endParaRPr lang="en-US">
              <a:ea typeface="ＭＳ Ｐゴシック" pitchFamily="1" charset="-128"/>
            </a:endParaRPr>
          </a:p>
        </p:txBody>
      </p:sp>
    </p:spTree>
    <p:extLst>
      <p:ext uri="{BB962C8B-B14F-4D97-AF65-F5344CB8AC3E}">
        <p14:creationId xmlns:p14="http://schemas.microsoft.com/office/powerpoint/2010/main" val="3657653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62CA11-4756-4819-B86C-7A8EDD497FFC}" type="slidenum">
              <a:rPr lang="en-US"/>
              <a:pPr>
                <a:defRPr/>
              </a:pPr>
              <a:t>‹#›</a:t>
            </a:fld>
            <a:endParaRPr lang="en-US"/>
          </a:p>
        </p:txBody>
      </p:sp>
    </p:spTree>
    <p:extLst>
      <p:ext uri="{BB962C8B-B14F-4D97-AF65-F5344CB8AC3E}">
        <p14:creationId xmlns:p14="http://schemas.microsoft.com/office/powerpoint/2010/main" val="4167883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FACC0-696F-4C76-9A47-642D878AB791}" type="slidenum">
              <a:rPr lang="en-US"/>
              <a:pPr>
                <a:defRPr/>
              </a:pPr>
              <a:t>‹#›</a:t>
            </a:fld>
            <a:endParaRPr lang="en-US"/>
          </a:p>
        </p:txBody>
      </p:sp>
    </p:spTree>
    <p:extLst>
      <p:ext uri="{BB962C8B-B14F-4D97-AF65-F5344CB8AC3E}">
        <p14:creationId xmlns:p14="http://schemas.microsoft.com/office/powerpoint/2010/main" val="256000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6DA97-5106-4B6C-B412-F28DF757AF18}" type="slidenum">
              <a:rPr lang="en-US"/>
              <a:pPr>
                <a:defRPr/>
              </a:pPr>
              <a:t>‹#›</a:t>
            </a:fld>
            <a:endParaRPr lang="en-US"/>
          </a:p>
        </p:txBody>
      </p:sp>
    </p:spTree>
    <p:extLst>
      <p:ext uri="{BB962C8B-B14F-4D97-AF65-F5344CB8AC3E}">
        <p14:creationId xmlns:p14="http://schemas.microsoft.com/office/powerpoint/2010/main" val="71839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E4AB71-C2D2-42A2-A61C-632462D70D2F}" type="slidenum">
              <a:rPr lang="en-US"/>
              <a:pPr>
                <a:defRPr/>
              </a:pPr>
              <a:t>‹#›</a:t>
            </a:fld>
            <a:endParaRPr lang="en-US"/>
          </a:p>
        </p:txBody>
      </p:sp>
    </p:spTree>
    <p:extLst>
      <p:ext uri="{BB962C8B-B14F-4D97-AF65-F5344CB8AC3E}">
        <p14:creationId xmlns:p14="http://schemas.microsoft.com/office/powerpoint/2010/main" val="396333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21BC3-A42D-43FF-A873-BECDFB16673D}" type="slidenum">
              <a:rPr lang="en-US"/>
              <a:pPr>
                <a:defRPr/>
              </a:pPr>
              <a:t>‹#›</a:t>
            </a:fld>
            <a:endParaRPr lang="en-US"/>
          </a:p>
        </p:txBody>
      </p:sp>
    </p:spTree>
    <p:extLst>
      <p:ext uri="{BB962C8B-B14F-4D97-AF65-F5344CB8AC3E}">
        <p14:creationId xmlns:p14="http://schemas.microsoft.com/office/powerpoint/2010/main" val="156979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FEA76-18ED-47ED-BCE3-D213594E3577}" type="slidenum">
              <a:rPr lang="en-US"/>
              <a:pPr>
                <a:defRPr/>
              </a:pPr>
              <a:t>‹#›</a:t>
            </a:fld>
            <a:endParaRPr lang="en-US"/>
          </a:p>
        </p:txBody>
      </p:sp>
    </p:spTree>
    <p:extLst>
      <p:ext uri="{BB962C8B-B14F-4D97-AF65-F5344CB8AC3E}">
        <p14:creationId xmlns:p14="http://schemas.microsoft.com/office/powerpoint/2010/main" val="941424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97C0FD-DA82-4239-ACA4-5AB768A7D787}" type="slidenum">
              <a:rPr lang="en-US"/>
              <a:pPr>
                <a:defRPr/>
              </a:pPr>
              <a:t>‹#›</a:t>
            </a:fld>
            <a:endParaRPr lang="en-US"/>
          </a:p>
        </p:txBody>
      </p:sp>
    </p:spTree>
    <p:extLst>
      <p:ext uri="{BB962C8B-B14F-4D97-AF65-F5344CB8AC3E}">
        <p14:creationId xmlns:p14="http://schemas.microsoft.com/office/powerpoint/2010/main" val="54091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8B016D8-E15C-4DA6-B6B4-EB0BA9C9FB8C}" type="slidenum">
              <a:rPr lang="en-US"/>
              <a:pPr>
                <a:defRPr/>
              </a:pPr>
              <a:t>‹#›</a:t>
            </a:fld>
            <a:endParaRPr lang="en-US"/>
          </a:p>
        </p:txBody>
      </p:sp>
    </p:spTree>
    <p:extLst>
      <p:ext uri="{BB962C8B-B14F-4D97-AF65-F5344CB8AC3E}">
        <p14:creationId xmlns:p14="http://schemas.microsoft.com/office/powerpoint/2010/main" val="425160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7DD133-F0DC-43EB-803D-210DC4CADDA7}" type="slidenum">
              <a:rPr lang="en-US"/>
              <a:pPr>
                <a:defRPr/>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Tree>
    <p:extLst>
      <p:ext uri="{BB962C8B-B14F-4D97-AF65-F5344CB8AC3E}">
        <p14:creationId xmlns:p14="http://schemas.microsoft.com/office/powerpoint/2010/main" val="544331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77B8EE-4694-4511-BCB3-EBB0004C543B}" type="slidenum">
              <a:rPr lang="en-US"/>
              <a:pPr>
                <a:defRPr/>
              </a:pPr>
              <a:t>‹#›</a:t>
            </a:fld>
            <a:endParaRPr lang="en-US"/>
          </a:p>
        </p:txBody>
      </p:sp>
    </p:spTree>
    <p:extLst>
      <p:ext uri="{BB962C8B-B14F-4D97-AF65-F5344CB8AC3E}">
        <p14:creationId xmlns:p14="http://schemas.microsoft.com/office/powerpoint/2010/main" val="355222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D2ABE-0CB1-40EE-BE21-9A840B62C99D}" type="slidenum">
              <a:rPr lang="en-US"/>
              <a:pPr>
                <a:defRPr/>
              </a:pPr>
              <a:t>‹#›</a:t>
            </a:fld>
            <a:endParaRPr lang="en-US"/>
          </a:p>
        </p:txBody>
      </p:sp>
    </p:spTree>
    <p:extLst>
      <p:ext uri="{BB962C8B-B14F-4D97-AF65-F5344CB8AC3E}">
        <p14:creationId xmlns:p14="http://schemas.microsoft.com/office/powerpoint/2010/main" val="334408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93AF61E-0389-4B49-9E19-C182BE35BF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doi.org/10.1029/2019JD031287" TargetMode="External"/><Relationship Id="rId7" Type="http://schemas.openxmlformats.org/officeDocument/2006/relationships/hyperlink" Target="https://pmm.nasa.gov/data-access/downloads/trm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disc.gsfc.nasa.gov/datasets?project=MERRA-2" TargetMode="External"/><Relationship Id="rId5" Type="http://schemas.openxmlformats.org/officeDocument/2006/relationships/hyperlink" Target="https://eosweb.larc.nasa.gov/project/ceres/syn1deg-3hour_ed4a" TargetMode="External"/><Relationship Id="rId4" Type="http://schemas.openxmlformats.org/officeDocument/2006/relationships/hyperlink" Target="https://ladsweb.modaps.eosdis.nas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1330581" y="211207"/>
            <a:ext cx="6482838" cy="1160974"/>
          </a:xfrm>
          <a:prstGeom prst="rect">
            <a:avLst/>
          </a:prstGeom>
          <a:noFill/>
          <a:ln w="9525">
            <a:noFill/>
            <a:miter lim="800000"/>
            <a:headEnd/>
            <a:tailEnd/>
          </a:ln>
        </p:spPr>
        <p:txBody>
          <a:bodyPr wrap="square" lIns="82945" tIns="41473" rIns="82945" bIns="41473" anchor="ctr">
            <a:spAutoFit/>
          </a:bodyPr>
          <a:lstStyle/>
          <a:p>
            <a:pPr algn="ctr">
              <a:spcAft>
                <a:spcPts val="1200"/>
              </a:spcAft>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Estimation of the Wind Vector over Ocean in the Presence of Rain Using a Dual-Frequency Airborne </a:t>
            </a:r>
            <a:r>
              <a:rPr lang="en-GB" sz="1600" b="1" dirty="0" err="1">
                <a:solidFill>
                  <a:srgbClr val="000000"/>
                </a:solidFill>
                <a:latin typeface="+mj-lt"/>
              </a:rPr>
              <a:t>Scatterometer</a:t>
            </a:r>
            <a:endParaRPr lang="en-GB" sz="1600" b="1" dirty="0">
              <a:solidFill>
                <a:srgbClr val="000000"/>
              </a:solidFill>
              <a:latin typeface="+mj-lt"/>
            </a:endParaRP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chemeClr val="tx2">
                    <a:lumMod val="50000"/>
                    <a:lumOff val="50000"/>
                  </a:schemeClr>
                </a:solidFill>
                <a:latin typeface="+mj-lt"/>
              </a:rPr>
              <a:t>Robert Meneghini*, Liang Liao</a:t>
            </a:r>
            <a:r>
              <a:rPr lang="en-GB" sz="1400" b="1" baseline="30000" dirty="0">
                <a:solidFill>
                  <a:schemeClr val="tx2">
                    <a:lumMod val="50000"/>
                    <a:lumOff val="50000"/>
                  </a:schemeClr>
                </a:solidFill>
                <a:latin typeface="+mj-lt"/>
              </a:rPr>
              <a:t>+</a:t>
            </a:r>
            <a:r>
              <a:rPr lang="en-GB" sz="1400" b="1" dirty="0">
                <a:solidFill>
                  <a:schemeClr val="tx2">
                    <a:lumMod val="50000"/>
                    <a:lumOff val="50000"/>
                  </a:schemeClr>
                </a:solidFill>
                <a:latin typeface="+mj-lt"/>
              </a:rPr>
              <a:t>, Gerald M. Heymsfield*</a:t>
            </a:r>
          </a:p>
          <a:p>
            <a:pPr algn="ctr">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400" b="1" dirty="0">
                <a:solidFill>
                  <a:schemeClr val="tx2">
                    <a:lumMod val="50000"/>
                    <a:lumOff val="50000"/>
                  </a:schemeClr>
                </a:solidFill>
                <a:latin typeface="+mj-lt"/>
              </a:rPr>
              <a:t>(*Code 612, NASA/GSFC, </a:t>
            </a:r>
            <a:r>
              <a:rPr lang="en-GB" sz="1400" b="1" baseline="30000" dirty="0">
                <a:solidFill>
                  <a:schemeClr val="tx2">
                    <a:lumMod val="50000"/>
                    <a:lumOff val="50000"/>
                  </a:schemeClr>
                </a:solidFill>
                <a:latin typeface="+mj-lt"/>
              </a:rPr>
              <a:t>+</a:t>
            </a:r>
            <a:r>
              <a:rPr lang="en-GB" sz="1400" b="1" dirty="0">
                <a:solidFill>
                  <a:schemeClr val="tx2">
                    <a:lumMod val="50000"/>
                    <a:lumOff val="50000"/>
                  </a:schemeClr>
                </a:solidFill>
                <a:latin typeface="+mj-lt"/>
              </a:rPr>
              <a:t>Morgan State University, GESTAR)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0" y="4678740"/>
            <a:ext cx="9144000" cy="1569660"/>
          </a:xfrm>
          <a:prstGeom prst="rect">
            <a:avLst/>
          </a:prstGeom>
          <a:solidFill>
            <a:srgbClr val="5091CF"/>
          </a:solidFill>
          <a:ln w="19050">
            <a:solidFill>
              <a:srgbClr val="5091CF"/>
            </a:solidFill>
          </a:ln>
        </p:spPr>
        <p:txBody>
          <a:bodyPr wrap="square" lIns="548640" rIns="548640" rtlCol="0">
            <a:spAutoFit/>
          </a:bodyPr>
          <a:lstStyle/>
          <a:p>
            <a:pPr algn="ctr"/>
            <a:r>
              <a:rPr lang="en-US" sz="1600" dirty="0">
                <a:solidFill>
                  <a:schemeClr val="bg1"/>
                </a:solidFill>
                <a:latin typeface="+mn-lt"/>
              </a:rPr>
              <a:t>The normalized radar cross section (NRCS or </a:t>
            </a:r>
            <a:r>
              <a:rPr lang="el-GR" sz="1600" dirty="0">
                <a:solidFill>
                  <a:schemeClr val="bg1"/>
                </a:solidFill>
                <a:latin typeface="+mn-lt"/>
              </a:rPr>
              <a:t>σ</a:t>
            </a:r>
            <a:r>
              <a:rPr lang="en-US" sz="1600" baseline="30000" dirty="0">
                <a:solidFill>
                  <a:schemeClr val="bg1"/>
                </a:solidFill>
                <a:latin typeface="+mn-lt"/>
              </a:rPr>
              <a:t>0</a:t>
            </a:r>
            <a:r>
              <a:rPr lang="en-US" sz="1600" dirty="0">
                <a:solidFill>
                  <a:schemeClr val="bg1"/>
                </a:solidFill>
                <a:latin typeface="+mn-lt"/>
              </a:rPr>
              <a:t>) from the ocean surface is strongly related to roughness that is driven by wind stress. The Ku (14 GHz) and Ka (35 GHz) radar bands, which are commonly used for estimating ocean surface winds, have a relatively constant differential response to wind speed and direction, but undergo substantial differential attenuation when rain is present. The different, and separable, responses to wind and rain allow for estimation of surface winds in raining conditions.</a:t>
            </a:r>
          </a:p>
        </p:txBody>
      </p:sp>
      <p:pic>
        <p:nvPicPr>
          <p:cNvPr id="11" name="Picture 10">
            <a:extLst>
              <a:ext uri="{FF2B5EF4-FFF2-40B4-BE49-F238E27FC236}">
                <a16:creationId xmlns:a16="http://schemas.microsoft.com/office/drawing/2014/main" xmlns="" id="{121A21F8-CD6B-4143-B52D-EC7626F7E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13" name="Picture 12">
            <a:extLst>
              <a:ext uri="{FF2B5EF4-FFF2-40B4-BE49-F238E27FC236}">
                <a16:creationId xmlns:a16="http://schemas.microsoft.com/office/drawing/2014/main" xmlns="" id="{113B4BB3-0675-C845-A986-A0806C5ED0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50336"/>
            <a:ext cx="1371600" cy="609152"/>
          </a:xfrm>
          <a:prstGeom prst="rect">
            <a:avLst/>
          </a:prstGeom>
        </p:spPr>
      </p:pic>
      <p:pic>
        <p:nvPicPr>
          <p:cNvPr id="8" name="Picture 7">
            <a:extLst>
              <a:ext uri="{FF2B5EF4-FFF2-40B4-BE49-F238E27FC236}">
                <a16:creationId xmlns:a16="http://schemas.microsoft.com/office/drawing/2014/main" xmlns="" id="{FDC9D8C7-4B30-D84F-90F4-A27915950878}"/>
              </a:ext>
            </a:extLst>
          </p:cNvPr>
          <p:cNvPicPr>
            <a:picLocks noChangeAspect="1"/>
          </p:cNvPicPr>
          <p:nvPr/>
        </p:nvPicPr>
        <p:blipFill rotWithShape="1">
          <a:blip r:embed="rId6"/>
          <a:srcRect t="15606"/>
          <a:stretch/>
        </p:blipFill>
        <p:spPr>
          <a:xfrm>
            <a:off x="2035069" y="1464886"/>
            <a:ext cx="5073861" cy="3074908"/>
          </a:xfrm>
          <a:prstGeom prst="rect">
            <a:avLst/>
          </a:prstGeom>
        </p:spPr>
      </p:pic>
    </p:spTree>
    <p:extLst>
      <p:ext uri="{BB962C8B-B14F-4D97-AF65-F5344CB8AC3E}">
        <p14:creationId xmlns:p14="http://schemas.microsoft.com/office/powerpoint/2010/main" val="144173486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093976"/>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Robert Meneghini, NASA/GSFC, Code 612</a:t>
            </a:r>
            <a:br>
              <a:rPr lang="en-US" dirty="0">
                <a:latin typeface="+mn-lt"/>
              </a:rPr>
            </a:br>
            <a:r>
              <a:rPr lang="en-US" dirty="0">
                <a:latin typeface="+mn-lt"/>
              </a:rPr>
              <a:t>                        E-mail: robert.meneghini-1@nasa.gov</a:t>
            </a:r>
            <a:br>
              <a:rPr lang="en-US" dirty="0">
                <a:latin typeface="+mn-lt"/>
              </a:rPr>
            </a:br>
            <a:r>
              <a:rPr lang="en-US" dirty="0">
                <a:latin typeface="+mn-lt"/>
              </a:rPr>
              <a:t>                        Phone: 301-614-5652</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fontAlgn="t">
              <a:defRPr/>
            </a:pPr>
            <a:r>
              <a:rPr lang="en-US" sz="1100" b="1" dirty="0">
                <a:latin typeface="+mn-lt"/>
              </a:rPr>
              <a:t>References:</a:t>
            </a:r>
          </a:p>
          <a:p>
            <a:pPr fontAlgn="t">
              <a:defRPr/>
            </a:pPr>
            <a:r>
              <a:rPr lang="en-US" sz="1100" dirty="0">
                <a:latin typeface="+mn-lt"/>
              </a:rPr>
              <a:t>R. Meneghini, L. Liao and G. M. Heymsfield, 2019: Attenuation Correction over Ocean for the HIWRAP Dual-Frequency Airborne </a:t>
            </a:r>
            <a:r>
              <a:rPr lang="en-US" sz="1100" dirty="0" err="1">
                <a:latin typeface="+mn-lt"/>
              </a:rPr>
              <a:t>Scatterometer</a:t>
            </a:r>
            <a:r>
              <a:rPr lang="en-US" sz="1100" dirty="0">
                <a:latin typeface="+mn-lt"/>
              </a:rPr>
              <a:t>. </a:t>
            </a:r>
            <a:r>
              <a:rPr lang="en-US" sz="1100" i="1" dirty="0">
                <a:latin typeface="+mn-lt"/>
              </a:rPr>
              <a:t>J. Atmos. Oceanic Technol</a:t>
            </a:r>
            <a:r>
              <a:rPr lang="en-US" sz="1100" dirty="0">
                <a:latin typeface="+mn-lt"/>
              </a:rPr>
              <a:t>., </a:t>
            </a:r>
            <a:r>
              <a:rPr lang="en-US" sz="1100" b="1" dirty="0">
                <a:latin typeface="+mn-lt"/>
              </a:rPr>
              <a:t>36</a:t>
            </a:r>
            <a:r>
              <a:rPr lang="en-US" sz="1100" dirty="0">
                <a:latin typeface="+mn-lt"/>
              </a:rPr>
              <a:t>, 2015-2030.</a:t>
            </a:r>
          </a:p>
          <a:p>
            <a:pPr fontAlgn="t">
              <a:defRPr/>
            </a:pPr>
            <a:endParaRPr lang="en-US" sz="1100" dirty="0">
              <a:latin typeface="+mn-lt"/>
            </a:endParaRPr>
          </a:p>
          <a:p>
            <a:r>
              <a:rPr lang="en-US" sz="1100" dirty="0">
                <a:latin typeface="+mn-lt"/>
              </a:rPr>
              <a:t>Li, L., and Coauthors, 2016: The NASA High-Altitude Imaging Wind and Rain Airborne Profiler. </a:t>
            </a:r>
            <a:r>
              <a:rPr lang="en-US" sz="1100" i="1" dirty="0">
                <a:latin typeface="+mn-lt"/>
              </a:rPr>
              <a:t>IEEE Trans. </a:t>
            </a:r>
            <a:r>
              <a:rPr lang="en-US" sz="1100" i="1" dirty="0" err="1">
                <a:latin typeface="+mn-lt"/>
              </a:rPr>
              <a:t>Geosci</a:t>
            </a:r>
            <a:r>
              <a:rPr lang="en-US" sz="1100" i="1" dirty="0">
                <a:latin typeface="+mn-lt"/>
              </a:rPr>
              <a:t>. Remote </a:t>
            </a:r>
            <a:r>
              <a:rPr lang="fr-FR" sz="1100" i="1" dirty="0">
                <a:latin typeface="+mn-lt"/>
              </a:rPr>
              <a:t>Sens</a:t>
            </a:r>
            <a:r>
              <a:rPr lang="fr-FR" sz="1100" dirty="0">
                <a:latin typeface="+mn-lt"/>
              </a:rPr>
              <a:t>., </a:t>
            </a:r>
            <a:r>
              <a:rPr lang="fr-FR" sz="1100" b="1" dirty="0">
                <a:latin typeface="+mn-lt"/>
              </a:rPr>
              <a:t>54</a:t>
            </a:r>
            <a:r>
              <a:rPr lang="fr-FR" sz="1100" dirty="0">
                <a:latin typeface="+mn-lt"/>
              </a:rPr>
              <a:t>, 298–310, https://doi.org/10.1109/TGRS.2015.2456501.</a:t>
            </a:r>
            <a:endParaRPr lang="en-US" sz="1100" dirty="0">
              <a:latin typeface="+mn-lt"/>
            </a:endParaRPr>
          </a:p>
          <a:p>
            <a:pPr fontAlgn="t">
              <a:defRPr/>
            </a:pPr>
            <a:endParaRPr lang="en-US" sz="1100" dirty="0">
              <a:latin typeface="+mn-lt"/>
            </a:endParaRPr>
          </a:p>
          <a:p>
            <a:r>
              <a:rPr lang="en-US" sz="1100" b="1" dirty="0">
                <a:latin typeface="+mn-lt"/>
              </a:rPr>
              <a:t>Data Sources:  </a:t>
            </a:r>
            <a:r>
              <a:rPr lang="en-US" sz="1100" dirty="0">
                <a:latin typeface="+mn-lt"/>
              </a:rPr>
              <a:t>The data used in the study were obtained from measurements by the NASA HIWRAP (High-Altitude Imaging Wind and Rain Airborne Profiler) instrument which was developed by the Goddard Space Flight Center under NASA’s Instrument Incubator Program.  NOAA supported HIWRAP flights during the 2015-2017 SHOUT (Sensing Hazard with Operational Unmanned Technology) field campaign.</a:t>
            </a:r>
          </a:p>
          <a:p>
            <a:endParaRPr lang="en-US" sz="1100" dirty="0">
              <a:latin typeface="+mn-lt"/>
            </a:endParaRPr>
          </a:p>
          <a:p>
            <a:pPr fontAlgn="t">
              <a:defRPr/>
            </a:pPr>
            <a:r>
              <a:rPr lang="en-US" sz="1100" b="1" dirty="0">
                <a:latin typeface="+mn-lt"/>
              </a:rPr>
              <a:t>Technical Description of Figures:</a:t>
            </a:r>
          </a:p>
          <a:p>
            <a:pPr fontAlgn="t">
              <a:defRPr/>
            </a:pPr>
            <a:r>
              <a:rPr lang="en-US" sz="1100" b="1" i="1" dirty="0">
                <a:latin typeface="+mn-lt"/>
              </a:rPr>
              <a:t>Left Graphic: </a:t>
            </a:r>
            <a:r>
              <a:rPr lang="en-US" sz="1100" dirty="0">
                <a:latin typeface="+mn-lt"/>
              </a:rPr>
              <a:t>The normalized radar cross sections (NRCS or </a:t>
            </a:r>
            <a:r>
              <a:rPr lang="en-US" sz="1100" dirty="0">
                <a:latin typeface="+mn-lt"/>
                <a:sym typeface="Symbol" panose="05050102010706020507" pitchFamily="18" charset="2"/>
              </a:rPr>
              <a:t></a:t>
            </a:r>
            <a:r>
              <a:rPr lang="en-US" sz="1100" baseline="30000" dirty="0">
                <a:latin typeface="+mn-lt"/>
                <a:sym typeface="Symbol" panose="05050102010706020507" pitchFamily="18" charset="2"/>
              </a:rPr>
              <a:t>0</a:t>
            </a:r>
            <a:r>
              <a:rPr lang="en-US" sz="1100" dirty="0">
                <a:latin typeface="+mn-lt"/>
                <a:sym typeface="Symbol" panose="05050102010706020507" pitchFamily="18" charset="2"/>
              </a:rPr>
              <a:t>) </a:t>
            </a:r>
            <a:r>
              <a:rPr lang="en-US" sz="1100" dirty="0">
                <a:latin typeface="+mn-lt"/>
              </a:rPr>
              <a:t>at Ka-band (35.6 GHz) versus Ku-band (13.9 GHz) are shown for cases in the absence of rain. </a:t>
            </a:r>
          </a:p>
          <a:p>
            <a:pPr fontAlgn="t">
              <a:defRPr/>
            </a:pPr>
            <a:endParaRPr lang="en-US" sz="1100" dirty="0">
              <a:latin typeface="+mn-lt"/>
            </a:endParaRPr>
          </a:p>
          <a:p>
            <a:pPr fontAlgn="t">
              <a:defRPr/>
            </a:pPr>
            <a:r>
              <a:rPr lang="en-US" sz="1100" b="1" i="1" dirty="0">
                <a:latin typeface="+mn-lt"/>
              </a:rPr>
              <a:t>Right Graphic:</a:t>
            </a:r>
            <a:r>
              <a:rPr lang="en-US" sz="1100" dirty="0">
                <a:solidFill>
                  <a:srgbClr val="000000"/>
                </a:solidFill>
                <a:latin typeface="Arial"/>
              </a:rPr>
              <a:t> The normalized radar cross sections (NRCS or </a:t>
            </a:r>
            <a:r>
              <a:rPr lang="en-US" sz="1100" dirty="0">
                <a:solidFill>
                  <a:srgbClr val="000000"/>
                </a:solidFill>
                <a:latin typeface="Arial"/>
                <a:sym typeface="Symbol" panose="05050102010706020507" pitchFamily="18" charset="2"/>
              </a:rPr>
              <a:t></a:t>
            </a:r>
            <a:r>
              <a:rPr lang="en-US" sz="1100" baseline="30000" dirty="0">
                <a:solidFill>
                  <a:srgbClr val="000000"/>
                </a:solidFill>
                <a:latin typeface="Arial"/>
                <a:sym typeface="Symbol" panose="05050102010706020507" pitchFamily="18" charset="2"/>
              </a:rPr>
              <a:t>0</a:t>
            </a:r>
            <a:r>
              <a:rPr lang="en-US" sz="1100" dirty="0">
                <a:solidFill>
                  <a:srgbClr val="000000"/>
                </a:solidFill>
                <a:latin typeface="Arial"/>
                <a:sym typeface="Symbol" panose="05050102010706020507" pitchFamily="18" charset="2"/>
              </a:rPr>
              <a:t>) </a:t>
            </a:r>
            <a:r>
              <a:rPr lang="en-US" sz="1100" dirty="0">
                <a:solidFill>
                  <a:srgbClr val="000000"/>
                </a:solidFill>
                <a:latin typeface="Arial"/>
              </a:rPr>
              <a:t>at Ka-band (35.6 GHz) versus Ku-band (13.9 GHz) are shown for cases in the presence of rain. The effect of rain on the measured NRCS is to move the data along a line of slope from the nominal rain-free line.  The slope is determined by the ratio of the Ka-band to the Ku-band path attenuations while the distance along this line is proportional to the magnitude of the path attenuations at Ku- and Ka-band.</a:t>
            </a:r>
            <a:endParaRPr lang="en-US" sz="1100" b="1" dirty="0">
              <a:latin typeface="+mn-lt"/>
            </a:endParaRPr>
          </a:p>
          <a:p>
            <a:pPr fontAlgn="t">
              <a:defRPr/>
            </a:pPr>
            <a:endParaRPr lang="en-US" sz="1100" dirty="0">
              <a:latin typeface="+mn-lt"/>
            </a:endParaRPr>
          </a:p>
          <a:p>
            <a:pPr fontAlgn="t">
              <a:defRPr/>
            </a:pPr>
            <a:r>
              <a:rPr lang="en-US" sz="1100" b="1" dirty="0">
                <a:latin typeface="+mn-lt"/>
              </a:rPr>
              <a:t>Scientific significance, societal relevance, and relationships to future missions: </a:t>
            </a:r>
            <a:r>
              <a:rPr lang="en-US" sz="1100" dirty="0">
                <a:latin typeface="+mn-lt"/>
              </a:rPr>
              <a:t>Accurate estimates of near-surface ocean vector winds are critical to understanding air-sea interactions that help drive the global circulation of the oceans and atmosphere.  One of the disadvantages of traditional </a:t>
            </a:r>
            <a:r>
              <a:rPr lang="en-US" sz="1100" dirty="0" err="1">
                <a:latin typeface="+mn-lt"/>
              </a:rPr>
              <a:t>scatterometer</a:t>
            </a:r>
            <a:r>
              <a:rPr lang="en-US" sz="1100" dirty="0">
                <a:latin typeface="+mn-lt"/>
              </a:rPr>
              <a:t> measurements, which use radar backscattering from the surface to infer wind speed and direction, is the influence of precipitation. This introduces errors into the near-surface wind estimates through a modification of the scattered radar signal. This study proposes and analyzes a method that mitigates this source of error, exploiting the differential attenuation at two radar bands that have a consistent response to surface roughness. Such advances to near-surface ocean wind estimates will expand knowledge about global circulation and improve the ability to sense winds in extreme conditions such as tropical cyclones. Additionally, the knowledge gained from this study will impact current and future NASA missions, such as the Global Precipitation Measurement (GPM) mission as well as measurement concepts listed in the 2017 Decadal Survey including the Designated Clouds, Convection, and Precipitation (currently under study) or Explorer-class Ocean Surface Winds </a:t>
            </a:r>
            <a:r>
              <a:rPr lang="en-US" sz="1100">
                <a:latin typeface="+mn-lt"/>
              </a:rPr>
              <a:t>and Currents.</a:t>
            </a:r>
            <a:endParaRPr lang="en-US" sz="1100" dirty="0">
              <a:latin typeface="+mn-lt"/>
            </a:endParaRPr>
          </a:p>
          <a:p>
            <a:pPr fontAlgn="t">
              <a:defRPr/>
            </a:pPr>
            <a:endParaRPr lang="en-US" b="1" dirty="0">
              <a:latin typeface="+mn-lt"/>
            </a:endParaRPr>
          </a:p>
          <a:p>
            <a:pPr fontAlgn="t">
              <a:defRPr/>
            </a:pPr>
            <a:endParaRPr lang="en-US" b="1"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pic>
        <p:nvPicPr>
          <p:cNvPr id="3" name="Picture 2">
            <a:extLst>
              <a:ext uri="{FF2B5EF4-FFF2-40B4-BE49-F238E27FC236}">
                <a16:creationId xmlns:a16="http://schemas.microsoft.com/office/drawing/2014/main" xmlns="" id="{16787F75-BE89-AF4B-925A-B071285BA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50336"/>
            <a:ext cx="1371600" cy="609152"/>
          </a:xfrm>
          <a:prstGeom prst="rect">
            <a:avLst/>
          </a:prstGeom>
        </p:spPr>
      </p:pic>
    </p:spTree>
    <p:extLst>
      <p:ext uri="{BB962C8B-B14F-4D97-AF65-F5344CB8AC3E}">
        <p14:creationId xmlns:p14="http://schemas.microsoft.com/office/powerpoint/2010/main" val="59727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0" y="0"/>
            <a:ext cx="9144000" cy="685652"/>
          </a:xfrm>
          <a:prstGeom prst="rect">
            <a:avLst/>
          </a:prstGeom>
          <a:noFill/>
          <a:ln w="9525">
            <a:noFill/>
            <a:miter lim="800000"/>
            <a:headEnd/>
            <a:tailEnd/>
          </a:ln>
        </p:spPr>
        <p:txBody>
          <a:bodyPr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Searching for signals of aerosol-cloud interactions with large-scale datasets</a:t>
            </a:r>
            <a:r>
              <a:rPr lang="en-GB" sz="1200" b="1" dirty="0">
                <a:solidFill>
                  <a:srgbClr val="000000"/>
                </a:solidFill>
                <a:latin typeface="+mj-lt"/>
              </a:rPr>
              <a:t/>
            </a:r>
            <a:br>
              <a:rPr lang="en-GB" sz="1200" b="1" dirty="0">
                <a:solidFill>
                  <a:srgbClr val="000000"/>
                </a:solidFill>
                <a:latin typeface="+mj-lt"/>
              </a:rPr>
            </a:br>
            <a:r>
              <a:rPr lang="en-GB" sz="1400" b="1" dirty="0">
                <a:solidFill>
                  <a:srgbClr val="000000"/>
                </a:solidFill>
                <a:latin typeface="+mj-lt"/>
              </a:rPr>
              <a:t>Lazaros </a:t>
            </a:r>
            <a:r>
              <a:rPr lang="en-GB" sz="1400" b="1" dirty="0" err="1">
                <a:solidFill>
                  <a:srgbClr val="000000"/>
                </a:solidFill>
                <a:latin typeface="+mj-lt"/>
              </a:rPr>
              <a:t>Oreopoulos</a:t>
            </a:r>
            <a:r>
              <a:rPr lang="en-GB" sz="1400" b="1" dirty="0">
                <a:solidFill>
                  <a:srgbClr val="000000"/>
                </a:solidFill>
                <a:latin typeface="+mj-lt"/>
              </a:rPr>
              <a:t>, </a:t>
            </a:r>
            <a:r>
              <a:rPr lang="en-GB" sz="1400" b="1" dirty="0" err="1">
                <a:solidFill>
                  <a:srgbClr val="000000"/>
                </a:solidFill>
                <a:latin typeface="+mj-lt"/>
              </a:rPr>
              <a:t>Nayeong</a:t>
            </a:r>
            <a:r>
              <a:rPr lang="en-GB" sz="1400" b="1" dirty="0">
                <a:solidFill>
                  <a:srgbClr val="000000"/>
                </a:solidFill>
                <a:latin typeface="+mj-lt"/>
              </a:rPr>
              <a:t> Cho, </a:t>
            </a:r>
            <a:r>
              <a:rPr lang="en-GB" sz="1400" b="1" dirty="0" err="1">
                <a:solidFill>
                  <a:srgbClr val="000000"/>
                </a:solidFill>
                <a:latin typeface="+mj-lt"/>
              </a:rPr>
              <a:t>Dongmin</a:t>
            </a:r>
            <a:r>
              <a:rPr lang="en-GB" sz="1400" b="1" dirty="0">
                <a:solidFill>
                  <a:srgbClr val="000000"/>
                </a:solidFill>
                <a:latin typeface="+mj-lt"/>
              </a:rPr>
              <a:t> Lee, Code 613, NASA/GSFC</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417085" y="4456043"/>
            <a:ext cx="8554772" cy="1569660"/>
          </a:xfrm>
          <a:prstGeom prst="rect">
            <a:avLst/>
          </a:prstGeom>
          <a:solidFill>
            <a:schemeClr val="bg1">
              <a:lumMod val="75000"/>
            </a:schemeClr>
          </a:solidFill>
          <a:ln w="19050">
            <a:solidFill>
              <a:schemeClr val="tx1"/>
            </a:solidFill>
          </a:ln>
        </p:spPr>
        <p:txBody>
          <a:bodyPr wrap="square" rtlCol="0">
            <a:spAutoFit/>
          </a:bodyPr>
          <a:lstStyle/>
          <a:p>
            <a:r>
              <a:rPr lang="en-US" sz="1600" b="1" dirty="0">
                <a:latin typeface="+mn-lt"/>
              </a:rPr>
              <a:t>We employed a satellite-based 12-year global dataset to examine whether cloud properties and cloud radiative effects differ under distinct aerosol loadings (AODs) in ways that are consistent with the classic aerosol-cloud interaction paradigms. The figures above are two evidence exhibits of aerosol effects on MODIS-inferred liquid cloud regimes, showing areas where either one or both available aerosol datasets indicate the existence of 1</a:t>
            </a:r>
            <a:r>
              <a:rPr lang="en-US" sz="1600" b="1" baseline="30000" dirty="0">
                <a:latin typeface="+mn-lt"/>
              </a:rPr>
              <a:t>st</a:t>
            </a:r>
            <a:r>
              <a:rPr lang="en-US" sz="1600" b="1" dirty="0">
                <a:latin typeface="+mn-lt"/>
              </a:rPr>
              <a:t> (“Twomey”) and 2</a:t>
            </a:r>
            <a:r>
              <a:rPr lang="en-US" sz="1600" b="1" baseline="30000" dirty="0">
                <a:latin typeface="+mn-lt"/>
              </a:rPr>
              <a:t>nd</a:t>
            </a:r>
            <a:r>
              <a:rPr lang="en-US" sz="1600" b="1" dirty="0">
                <a:latin typeface="+mn-lt"/>
              </a:rPr>
              <a:t> (“Albrecht”) aerosol indirect effect.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9" name="Picture 8">
            <a:extLst>
              <a:ext uri="{FF2B5EF4-FFF2-40B4-BE49-F238E27FC236}">
                <a16:creationId xmlns:a16="http://schemas.microsoft.com/office/drawing/2014/main" xmlns="" id="{D2D9FA0E-00DC-6143-B3B5-97E05AE37B60}"/>
              </a:ext>
            </a:extLst>
          </p:cNvPr>
          <p:cNvPicPr>
            <a:picLocks noChangeAspect="1"/>
          </p:cNvPicPr>
          <p:nvPr/>
        </p:nvPicPr>
        <p:blipFill>
          <a:blip r:embed="rId5"/>
          <a:stretch>
            <a:fillRect/>
          </a:stretch>
        </p:blipFill>
        <p:spPr>
          <a:xfrm>
            <a:off x="445074" y="1322601"/>
            <a:ext cx="4113833" cy="2743200"/>
          </a:xfrm>
          <a:prstGeom prst="rect">
            <a:avLst/>
          </a:prstGeom>
        </p:spPr>
      </p:pic>
      <p:pic>
        <p:nvPicPr>
          <p:cNvPr id="10" name="Picture 9">
            <a:extLst>
              <a:ext uri="{FF2B5EF4-FFF2-40B4-BE49-F238E27FC236}">
                <a16:creationId xmlns:a16="http://schemas.microsoft.com/office/drawing/2014/main" xmlns="" id="{F1F2A2D5-5424-0349-9781-0027DE33201E}"/>
              </a:ext>
            </a:extLst>
          </p:cNvPr>
          <p:cNvPicPr>
            <a:picLocks noChangeAspect="1"/>
          </p:cNvPicPr>
          <p:nvPr/>
        </p:nvPicPr>
        <p:blipFill>
          <a:blip r:embed="rId6"/>
          <a:stretch>
            <a:fillRect/>
          </a:stretch>
        </p:blipFill>
        <p:spPr>
          <a:xfrm>
            <a:off x="4586107" y="1324222"/>
            <a:ext cx="4113833" cy="2743200"/>
          </a:xfrm>
          <a:prstGeom prst="rect">
            <a:avLst/>
          </a:prstGeom>
        </p:spPr>
      </p:pic>
      <p:sp>
        <p:nvSpPr>
          <p:cNvPr id="11" name="TextBox 10">
            <a:extLst>
              <a:ext uri="{FF2B5EF4-FFF2-40B4-BE49-F238E27FC236}">
                <a16:creationId xmlns:a16="http://schemas.microsoft.com/office/drawing/2014/main" xmlns="" id="{133F0351-A868-9B46-917A-700403131471}"/>
              </a:ext>
            </a:extLst>
          </p:cNvPr>
          <p:cNvSpPr txBox="1"/>
          <p:nvPr/>
        </p:nvSpPr>
        <p:spPr>
          <a:xfrm>
            <a:off x="1066800" y="966529"/>
            <a:ext cx="2735714"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1</a:t>
            </a:r>
            <a:r>
              <a:rPr lang="en-US" sz="2400" b="1" baseline="30000" dirty="0">
                <a:solidFill>
                  <a:srgbClr val="0070C0"/>
                </a:solidFill>
                <a:latin typeface="Arial" panose="020B0604020202020204" pitchFamily="34" charset="0"/>
                <a:cs typeface="Arial" panose="020B0604020202020204" pitchFamily="34" charset="0"/>
              </a:rPr>
              <a:t>st</a:t>
            </a:r>
            <a:r>
              <a:rPr lang="en-US" sz="2400" b="1" dirty="0">
                <a:solidFill>
                  <a:srgbClr val="0070C0"/>
                </a:solidFill>
                <a:latin typeface="Arial" panose="020B0604020202020204" pitchFamily="34" charset="0"/>
                <a:cs typeface="Arial" panose="020B0604020202020204" pitchFamily="34" charset="0"/>
              </a:rPr>
              <a:t> indirect effect</a:t>
            </a:r>
          </a:p>
        </p:txBody>
      </p:sp>
      <p:sp>
        <p:nvSpPr>
          <p:cNvPr id="12" name="TextBox 11">
            <a:extLst>
              <a:ext uri="{FF2B5EF4-FFF2-40B4-BE49-F238E27FC236}">
                <a16:creationId xmlns:a16="http://schemas.microsoft.com/office/drawing/2014/main" xmlns="" id="{FE70D02C-8890-2E4B-B5C9-08CEDF3AB4B1}"/>
              </a:ext>
            </a:extLst>
          </p:cNvPr>
          <p:cNvSpPr txBox="1"/>
          <p:nvPr/>
        </p:nvSpPr>
        <p:spPr>
          <a:xfrm>
            <a:off x="5341488" y="972117"/>
            <a:ext cx="3166140"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2nd indirect effect</a:t>
            </a:r>
          </a:p>
        </p:txBody>
      </p:sp>
      <p:pic>
        <p:nvPicPr>
          <p:cNvPr id="13" name="Picture 12">
            <a:extLst>
              <a:ext uri="{FF2B5EF4-FFF2-40B4-BE49-F238E27FC236}">
                <a16:creationId xmlns:a16="http://schemas.microsoft.com/office/drawing/2014/main" xmlns="" id="{0144B389-101F-4F47-9C7F-83F7E4855077}"/>
              </a:ext>
            </a:extLst>
          </p:cNvPr>
          <p:cNvPicPr>
            <a:picLocks noChangeAspect="1"/>
          </p:cNvPicPr>
          <p:nvPr/>
        </p:nvPicPr>
        <p:blipFill>
          <a:blip r:embed="rId7"/>
          <a:stretch>
            <a:fillRect/>
          </a:stretch>
        </p:blipFill>
        <p:spPr>
          <a:xfrm>
            <a:off x="3564544" y="3573528"/>
            <a:ext cx="2836160" cy="810331"/>
          </a:xfrm>
          <a:prstGeom prst="rect">
            <a:avLst/>
          </a:prstGeom>
        </p:spPr>
      </p:pic>
    </p:spTree>
    <p:extLst>
      <p:ext uri="{BB962C8B-B14F-4D97-AF65-F5344CB8AC3E}">
        <p14:creationId xmlns:p14="http://schemas.microsoft.com/office/powerpoint/2010/main" val="20839526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017032"/>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Lazaros </a:t>
            </a:r>
            <a:r>
              <a:rPr lang="en-US" dirty="0" err="1">
                <a:latin typeface="+mn-lt"/>
              </a:rPr>
              <a:t>Oreopoulos</a:t>
            </a:r>
            <a:r>
              <a:rPr lang="en-US" dirty="0">
                <a:latin typeface="+mn-lt"/>
              </a:rPr>
              <a:t>, NASA/GSFC, Code 613</a:t>
            </a:r>
            <a:br>
              <a:rPr lang="en-US" dirty="0">
                <a:latin typeface="+mn-lt"/>
              </a:rPr>
            </a:br>
            <a:r>
              <a:rPr lang="en-US" dirty="0">
                <a:latin typeface="+mn-lt"/>
              </a:rPr>
              <a:t>                        E-mail: </a:t>
            </a:r>
            <a:r>
              <a:rPr lang="en-US" dirty="0" err="1">
                <a:latin typeface="+mn-lt"/>
              </a:rPr>
              <a:t>Lazaros.Oreopoulos@nasa.gov</a:t>
            </a:r>
            <a:r>
              <a:rPr lang="en-US" dirty="0">
                <a:latin typeface="+mn-lt"/>
              </a:rPr>
              <a:t/>
            </a:r>
            <a:br>
              <a:rPr lang="en-US" dirty="0">
                <a:latin typeface="+mn-lt"/>
              </a:rPr>
            </a:br>
            <a:r>
              <a:rPr lang="en-US" dirty="0">
                <a:latin typeface="+mn-lt"/>
              </a:rPr>
              <a:t>                        Phone: 301-614-6128</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fontAlgn="t">
              <a:defRPr/>
            </a:pPr>
            <a:r>
              <a:rPr lang="en-US" b="1" dirty="0">
                <a:latin typeface="+mn-lt"/>
              </a:rPr>
              <a:t>References:</a:t>
            </a:r>
          </a:p>
          <a:p>
            <a:pPr fontAlgn="t">
              <a:spcAft>
                <a:spcPts val="600"/>
              </a:spcAft>
              <a:defRPr/>
            </a:pPr>
            <a:r>
              <a:rPr lang="en-US" dirty="0">
                <a:latin typeface="+mn-lt"/>
              </a:rPr>
              <a:t>Albrecht, B. A. (1989), Aerosols, Cloud Microphysics, and Fractional Cloudiness, </a:t>
            </a:r>
            <a:r>
              <a:rPr lang="en-US" i="1" dirty="0">
                <a:latin typeface="+mn-lt"/>
              </a:rPr>
              <a:t>Science</a:t>
            </a:r>
            <a:r>
              <a:rPr lang="en-US" dirty="0">
                <a:latin typeface="+mn-lt"/>
              </a:rPr>
              <a:t>, </a:t>
            </a:r>
            <a:r>
              <a:rPr lang="en-US" b="1" dirty="0">
                <a:latin typeface="+mn-lt"/>
              </a:rPr>
              <a:t>245(</a:t>
            </a:r>
            <a:r>
              <a:rPr lang="en-US" dirty="0">
                <a:latin typeface="+mn-lt"/>
              </a:rPr>
              <a:t>4923</a:t>
            </a:r>
            <a:r>
              <a:rPr lang="en-US" b="1" dirty="0">
                <a:latin typeface="+mn-lt"/>
              </a:rPr>
              <a:t>)</a:t>
            </a:r>
            <a:r>
              <a:rPr lang="en-US" dirty="0">
                <a:latin typeface="+mn-lt"/>
              </a:rPr>
              <a:t>, 1227–1230.</a:t>
            </a:r>
          </a:p>
          <a:p>
            <a:pPr fontAlgn="t">
              <a:spcAft>
                <a:spcPts val="600"/>
              </a:spcAft>
              <a:defRPr/>
            </a:pPr>
            <a:r>
              <a:rPr lang="en-US" dirty="0" err="1">
                <a:latin typeface="+mn-lt"/>
              </a:rPr>
              <a:t>Oreopoulos</a:t>
            </a:r>
            <a:r>
              <a:rPr lang="en-US" dirty="0">
                <a:latin typeface="+mn-lt"/>
              </a:rPr>
              <a:t>, L., Cho, </a:t>
            </a:r>
            <a:r>
              <a:rPr lang="en-US" dirty="0" err="1">
                <a:latin typeface="+mn-lt"/>
              </a:rPr>
              <a:t>N.,and</a:t>
            </a:r>
            <a:r>
              <a:rPr lang="en-US" dirty="0">
                <a:latin typeface="+mn-lt"/>
              </a:rPr>
              <a:t> Lee, D. ( 2020). A global survey of apparent aerosol‐cloud interaction signals. </a:t>
            </a:r>
            <a:r>
              <a:rPr lang="en-US" i="1" dirty="0">
                <a:latin typeface="+mn-lt"/>
              </a:rPr>
              <a:t>Journal of Geophysical Research: Atmospheres</a:t>
            </a:r>
            <a:r>
              <a:rPr lang="en-US" dirty="0">
                <a:latin typeface="+mn-lt"/>
              </a:rPr>
              <a:t>, </a:t>
            </a:r>
            <a:r>
              <a:rPr lang="en-US" b="1" dirty="0">
                <a:latin typeface="+mn-lt"/>
              </a:rPr>
              <a:t>125</a:t>
            </a:r>
            <a:r>
              <a:rPr lang="en-US" dirty="0">
                <a:latin typeface="+mn-lt"/>
              </a:rPr>
              <a:t>, e2019JD031287. </a:t>
            </a:r>
            <a:r>
              <a:rPr lang="en-US" dirty="0">
                <a:latin typeface="+mn-lt"/>
                <a:hlinkClick r:id="rId3"/>
              </a:rPr>
              <a:t>https://doi.org/10.1029/2019JD031287</a:t>
            </a:r>
            <a:r>
              <a:rPr lang="en-US" dirty="0">
                <a:latin typeface="+mn-lt"/>
              </a:rPr>
              <a:t>.</a:t>
            </a:r>
          </a:p>
          <a:p>
            <a:pPr fontAlgn="t">
              <a:spcAft>
                <a:spcPts val="600"/>
              </a:spcAft>
              <a:defRPr/>
            </a:pPr>
            <a:r>
              <a:rPr lang="en-US" dirty="0">
                <a:latin typeface="+mn-lt"/>
              </a:rPr>
              <a:t>Twomey, S. (1977), Influence of pollution on shortwave albedo of clouds, Journal of Atmospheric Sciences, </a:t>
            </a:r>
            <a:r>
              <a:rPr lang="en-US" b="1" dirty="0">
                <a:latin typeface="+mn-lt"/>
              </a:rPr>
              <a:t>34</a:t>
            </a:r>
            <a:r>
              <a:rPr lang="en-US" dirty="0">
                <a:latin typeface="+mn-lt"/>
              </a:rPr>
              <a:t>(7), 1149–1152.</a:t>
            </a:r>
          </a:p>
          <a:p>
            <a:pPr fontAlgn="t">
              <a:defRPr/>
            </a:pPr>
            <a:endParaRPr lang="en-US" dirty="0">
              <a:latin typeface="+mn-lt"/>
            </a:endParaRPr>
          </a:p>
          <a:p>
            <a:pPr fontAlgn="t">
              <a:defRPr/>
            </a:pPr>
            <a:r>
              <a:rPr lang="en-US" b="1" dirty="0">
                <a:latin typeface="+mn-lt"/>
              </a:rPr>
              <a:t>Data Sources:  </a:t>
            </a:r>
            <a:r>
              <a:rPr lang="en-US" dirty="0">
                <a:latin typeface="+mn-lt"/>
              </a:rPr>
              <a:t>MODIS aerosol and cloud data used in this study are available at </a:t>
            </a:r>
            <a:r>
              <a:rPr lang="en-US" dirty="0">
                <a:latin typeface="+mn-lt"/>
                <a:hlinkClick r:id="rId4"/>
              </a:rPr>
              <a:t>https://ladsweb.modaps.eosdis.nasa.gov</a:t>
            </a:r>
            <a:r>
              <a:rPr lang="en-US" dirty="0">
                <a:latin typeface="+mn-lt"/>
              </a:rPr>
              <a:t>; CERES fluxes at </a:t>
            </a:r>
            <a:r>
              <a:rPr lang="en-US" dirty="0">
                <a:latin typeface="+mn-lt"/>
                <a:hlinkClick r:id="rId5"/>
              </a:rPr>
              <a:t>https://eosweb.larc.nasa.gov/project/ceres/syn1deg-3hour_ed4a</a:t>
            </a:r>
            <a:r>
              <a:rPr lang="en-US" dirty="0">
                <a:latin typeface="+mn-lt"/>
              </a:rPr>
              <a:t>;  and MERRA‐2 aerosol and meteorological variable reanalysis at </a:t>
            </a:r>
            <a:r>
              <a:rPr lang="en-US" dirty="0">
                <a:latin typeface="+mn-lt"/>
                <a:hlinkClick r:id="rId6"/>
              </a:rPr>
              <a:t>https://disc.gsfc.nasa.gov/datasets?project=MERRA-2</a:t>
            </a:r>
            <a:r>
              <a:rPr lang="en-US" dirty="0">
                <a:latin typeface="+mn-lt"/>
              </a:rPr>
              <a:t> ; TMPA precipitation data at </a:t>
            </a:r>
            <a:r>
              <a:rPr lang="en-US" dirty="0">
                <a:latin typeface="+mn-lt"/>
                <a:hlinkClick r:id="rId7"/>
              </a:rPr>
              <a:t>https://pmm.nasa.gov/data-access/downloads/trmm</a:t>
            </a:r>
            <a:r>
              <a:rPr lang="en-US" dirty="0">
                <a:latin typeface="+mn-lt"/>
              </a:rPr>
              <a:t>. L. </a:t>
            </a:r>
            <a:r>
              <a:rPr lang="en-US" dirty="0" err="1">
                <a:latin typeface="+mn-lt"/>
              </a:rPr>
              <a:t>Oreopoulos</a:t>
            </a:r>
            <a:r>
              <a:rPr lang="en-US" dirty="0">
                <a:latin typeface="+mn-lt"/>
              </a:rPr>
              <a:t> acknowledges funding support from NASA's </a:t>
            </a:r>
            <a:r>
              <a:rPr lang="en-US" dirty="0" err="1">
                <a:latin typeface="+mn-lt"/>
              </a:rPr>
              <a:t>MEaSURES</a:t>
            </a:r>
            <a:r>
              <a:rPr lang="en-US" dirty="0">
                <a:latin typeface="+mn-lt"/>
              </a:rPr>
              <a:t> and PMM programs. D. Lee acknowledges funding support from NASA's NIP program.</a:t>
            </a:r>
            <a:endParaRPr lang="en-US" b="1" dirty="0">
              <a:latin typeface="+mn-lt"/>
            </a:endParaRPr>
          </a:p>
          <a:p>
            <a:pPr fontAlgn="t">
              <a:defRPr/>
            </a:pPr>
            <a:endParaRPr lang="en-US" dirty="0">
              <a:latin typeface="+mn-lt"/>
            </a:endParaRPr>
          </a:p>
          <a:p>
            <a:pPr fontAlgn="t">
              <a:defRPr/>
            </a:pPr>
            <a:r>
              <a:rPr lang="en-US" b="1" dirty="0">
                <a:latin typeface="+mn-lt"/>
              </a:rPr>
              <a:t>Technical Description of Figures:</a:t>
            </a:r>
          </a:p>
          <a:p>
            <a:pPr fontAlgn="t">
              <a:defRPr/>
            </a:pPr>
            <a:r>
              <a:rPr lang="en-US" b="1" i="1" dirty="0">
                <a:latin typeface="+mn-lt"/>
              </a:rPr>
              <a:t>Graphic: </a:t>
            </a:r>
            <a:r>
              <a:rPr lang="en-US" dirty="0">
                <a:latin typeface="+mn-lt"/>
              </a:rPr>
              <a:t>Maps showing where first and second indirect effects may be occurring for clouds identified by MODIS as belonging to liquid regimes. We use as criterion the sign of sensitivity, defined as the logarithmic derivative for each one-degree grid cell of a cloud property or a cloud radiative quantity with respect to aerosol optical depth (AOD). For the first indirect effect we require these sensitivity signs to occur simultaneously: negative for cloud effective radius (from MODIS), positive for cloud optical depth (from MODIS), positive for the shortwave cloud radiative effect (from CERES). For the second indirect effect we require these sensitivity signs to occur simultaneously: positive for cloud fraction (from MODIS), positive for cloud optical depth (from MODIS), positive for the both the shortwave and longwave cloud radiative effects (from CERES). Different colors are used for grid cells where the criteria are met solely for MODIS and MERRA‐2 AODs and for grid cells where agreement between the two AOD data sets exists. These results are obtained from 12 years (December 2002 to November 2014) of daily one-degree gridded data, so this is a “large data volume” global study.</a:t>
            </a:r>
          </a:p>
          <a:p>
            <a:pPr fontAlgn="t">
              <a:defRPr/>
            </a:pPr>
            <a:endParaRPr lang="en-US" dirty="0">
              <a:latin typeface="+mn-lt"/>
            </a:endParaRPr>
          </a:p>
          <a:p>
            <a:pPr fontAlgn="t">
              <a:defRPr/>
            </a:pPr>
            <a:r>
              <a:rPr lang="en-US" b="1" dirty="0">
                <a:latin typeface="+mn-lt"/>
              </a:rPr>
              <a:t>Scientific significance, societal relevance, and relationships to future missions: </a:t>
            </a:r>
            <a:r>
              <a:rPr lang="en-US" dirty="0">
                <a:latin typeface="+mn-lt"/>
              </a:rPr>
              <a:t>Detecting climate-relevant aerosol-cloud interactions from space is a very challenging endeavor particularly when only ”snapshot” observations are available for large parts of the planet (i.e., from polar orbiting satellites) and when confounding meteorological influences are also present. Our study has attempted, quite successfully, detection of aerosol-cloud interaction signals under such imperfect observations and limitations by counteracting with: (1) Large data volume and focus on only the most prevalent aerosol-cloud interactions; (2) Classifying clouds into regimes thereby constraining to some extent meteorological variability; (3) Using both a satellite and a re-analysis aerosol dataset. Ideally, a more diverse information content should be exploited, sacrificing perhaps universal spatiotemporal coverage. Such information content should possibly comprise information on the type and vertical location of aerosol, microphysical cloud properties such as profiles of droplet number concentrations, the short-term temporal evolution of cloud and aerosol fields, and the state of the atmosphere.  We should strive for such measurements in future missions most notably that (those) targeting the Aerosol, Cloud, Convection and Precipitation (A-CCP) observables recommended by the  2017 Earth Science Decadal Survey.</a:t>
            </a:r>
          </a:p>
          <a:p>
            <a:pPr fontAlgn="t">
              <a:defRPr/>
            </a:pPr>
            <a:endParaRPr lang="en-US" b="1" dirty="0">
              <a:latin typeface="+mn-lt"/>
            </a:endParaRPr>
          </a:p>
          <a:p>
            <a:pPr fontAlgn="t">
              <a:defRPr/>
            </a:pPr>
            <a:endParaRPr lang="en-US" b="1" dirty="0">
              <a:latin typeface="+mn-lt"/>
            </a:endParaRPr>
          </a:p>
        </p:txBody>
      </p:sp>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spTree>
    <p:extLst>
      <p:ext uri="{BB962C8B-B14F-4D97-AF65-F5344CB8AC3E}">
        <p14:creationId xmlns:p14="http://schemas.microsoft.com/office/powerpoint/2010/main" val="252741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0" y="-19651"/>
            <a:ext cx="9144000" cy="724957"/>
          </a:xfrm>
          <a:prstGeom prst="rect">
            <a:avLst/>
          </a:prstGeom>
          <a:noFill/>
          <a:ln w="9525">
            <a:noFill/>
            <a:miter lim="800000"/>
            <a:headEnd/>
            <a:tailEnd/>
          </a:ln>
        </p:spPr>
        <p:txBody>
          <a:bodyPr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New Sensor for Stratospheric Aerosol Measurements - MASTAR</a:t>
            </a:r>
            <a:r>
              <a:rPr lang="en-GB" sz="1200" b="1" dirty="0">
                <a:solidFill>
                  <a:srgbClr val="000000"/>
                </a:solidFill>
                <a:latin typeface="+mj-lt"/>
              </a:rPr>
              <a:t/>
            </a:r>
            <a:br>
              <a:rPr lang="en-GB" sz="1200" b="1" dirty="0">
                <a:solidFill>
                  <a:srgbClr val="000000"/>
                </a:solidFill>
                <a:latin typeface="+mj-lt"/>
              </a:rPr>
            </a:br>
            <a:r>
              <a:rPr lang="en-GB" sz="1400" b="1" dirty="0">
                <a:solidFill>
                  <a:srgbClr val="000000"/>
                </a:solidFill>
                <a:latin typeface="+mj-lt"/>
              </a:rPr>
              <a:t>Matthew DeLand (SSAI/614), Matthew Kowalewski (USRA/614), Peter </a:t>
            </a:r>
            <a:r>
              <a:rPr lang="en-GB" sz="1400" b="1" dirty="0" err="1">
                <a:solidFill>
                  <a:srgbClr val="000000"/>
                </a:solidFill>
                <a:latin typeface="+mj-lt"/>
              </a:rPr>
              <a:t>Colarco</a:t>
            </a:r>
            <a:r>
              <a:rPr lang="en-GB" sz="1400" b="1" dirty="0">
                <a:solidFill>
                  <a:srgbClr val="000000"/>
                </a:solidFill>
                <a:latin typeface="+mj-lt"/>
              </a:rPr>
              <a:t> (614)</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6" name="TextBox 5"/>
          <p:cNvSpPr txBox="1"/>
          <p:nvPr/>
        </p:nvSpPr>
        <p:spPr>
          <a:xfrm>
            <a:off x="4724400" y="2057400"/>
            <a:ext cx="4114275" cy="4031873"/>
          </a:xfrm>
          <a:prstGeom prst="rect">
            <a:avLst/>
          </a:prstGeom>
          <a:solidFill>
            <a:schemeClr val="bg1">
              <a:lumMod val="75000"/>
            </a:schemeClr>
          </a:solidFill>
          <a:ln w="19050">
            <a:solidFill>
              <a:schemeClr val="tx1"/>
            </a:solidFill>
          </a:ln>
        </p:spPr>
        <p:txBody>
          <a:bodyPr wrap="square" rtlCol="0">
            <a:spAutoFit/>
          </a:bodyPr>
          <a:lstStyle/>
          <a:p>
            <a:pPr marL="285750" indent="-285750">
              <a:buFont typeface="Arial" panose="020B0604020202020204" pitchFamily="34" charset="0"/>
              <a:buChar char="•"/>
            </a:pPr>
            <a:r>
              <a:rPr lang="en-US" sz="1600" b="1" dirty="0">
                <a:latin typeface="+mn-lt"/>
              </a:rPr>
              <a:t>MASTAR – Multi-Angle Stratospheric Aerosol Radiometer</a:t>
            </a:r>
          </a:p>
          <a:p>
            <a:pPr marL="285750" indent="-285750">
              <a:buFont typeface="Arial" panose="020B0604020202020204" pitchFamily="34" charset="0"/>
              <a:buChar char="•"/>
            </a:pPr>
            <a:r>
              <a:rPr lang="en-US" sz="1600" b="1" dirty="0">
                <a:latin typeface="+mn-lt"/>
              </a:rPr>
              <a:t>Develop compact version of operational OMPS Limb Profiler to improve stratospheric aerosol measurements</a:t>
            </a:r>
          </a:p>
          <a:p>
            <a:pPr marL="285750" indent="-285750">
              <a:buFont typeface="Arial" panose="020B0604020202020204" pitchFamily="34" charset="0"/>
              <a:buChar char="•"/>
            </a:pPr>
            <a:r>
              <a:rPr lang="en-US" sz="1600" b="1" dirty="0">
                <a:latin typeface="+mn-lt"/>
              </a:rPr>
              <a:t>Multiple simultaneous viewing directions improve aerosol characterization and spatial sampling for better climate model accuracy</a:t>
            </a:r>
          </a:p>
          <a:p>
            <a:pPr marL="285750" indent="-285750">
              <a:buFont typeface="Arial" panose="020B0604020202020204" pitchFamily="34" charset="0"/>
              <a:buChar char="•"/>
            </a:pPr>
            <a:r>
              <a:rPr lang="en-US" sz="1600" b="1" dirty="0">
                <a:latin typeface="+mn-lt"/>
              </a:rPr>
              <a:t>Simplified optical design enables 3U-Cubesat form factor</a:t>
            </a:r>
          </a:p>
          <a:p>
            <a:pPr marL="285750" indent="-285750">
              <a:buFont typeface="Arial" panose="020B0604020202020204" pitchFamily="34" charset="0"/>
              <a:buChar char="•"/>
            </a:pPr>
            <a:r>
              <a:rPr lang="en-US" sz="1600" b="1" dirty="0">
                <a:latin typeface="+mn-lt"/>
              </a:rPr>
              <a:t>Funding support from IRAD, Code 610, IIP, ESTO has advanced design from “tabletop” model to NASA high-altitude balloon test flight (Fall 2020)</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 y="6415945"/>
            <a:ext cx="1036320" cy="44205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7376" y="76200"/>
            <a:ext cx="814131" cy="63362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17376" y="863954"/>
            <a:ext cx="817595" cy="603658"/>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8960" y="847865"/>
            <a:ext cx="3690252" cy="5536541"/>
          </a:xfrm>
          <a:prstGeom prst="rect">
            <a:avLst/>
          </a:prstGeom>
        </p:spPr>
      </p:pic>
    </p:spTree>
    <p:extLst>
      <p:ext uri="{BB962C8B-B14F-4D97-AF65-F5344CB8AC3E}">
        <p14:creationId xmlns:p14="http://schemas.microsoft.com/office/powerpoint/2010/main" val="98181998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23825"/>
            <a:ext cx="8839200" cy="6370975"/>
          </a:xfrm>
          <a:prstGeom prst="rect">
            <a:avLst/>
          </a:prstGeom>
          <a:noFill/>
          <a:ln w="9525">
            <a:noFill/>
            <a:miter lim="800000"/>
            <a:headEnd/>
            <a:tailEnd/>
          </a:ln>
        </p:spPr>
        <p:txBody>
          <a:bodyPr>
            <a:spAutoFit/>
          </a:bodyPr>
          <a:lstStyle/>
          <a:p>
            <a:pPr fontAlgn="t">
              <a:defRPr/>
            </a:pPr>
            <a:r>
              <a:rPr lang="en-US" b="1" dirty="0">
                <a:latin typeface="Times New Roman" pitchFamily="18" charset="0"/>
              </a:rPr>
              <a:t>                          </a:t>
            </a:r>
            <a:r>
              <a:rPr lang="en-US" dirty="0">
                <a:latin typeface="+mn-lt"/>
              </a:rPr>
              <a:t>Name:  Matthew DeLand, SSAI and NASA/GSFC Code 614</a:t>
            </a:r>
            <a:br>
              <a:rPr lang="en-US" dirty="0">
                <a:latin typeface="+mn-lt"/>
              </a:rPr>
            </a:br>
            <a:r>
              <a:rPr lang="en-US" dirty="0">
                <a:latin typeface="+mn-lt"/>
              </a:rPr>
              <a:t>                        E-mail:  matthew.deland@ssaihq.com</a:t>
            </a:r>
            <a:br>
              <a:rPr lang="en-US" dirty="0">
                <a:latin typeface="+mn-lt"/>
              </a:rPr>
            </a:br>
            <a:r>
              <a:rPr lang="en-US" dirty="0">
                <a:latin typeface="+mn-lt"/>
              </a:rPr>
              <a:t>                        Phone: 301-867-2164</a:t>
            </a:r>
            <a:r>
              <a:rPr lang="en-US" dirty="0">
                <a:latin typeface="Times New Roman" pitchFamily="18" charset="0"/>
              </a:rPr>
              <a:t/>
            </a:r>
            <a:br>
              <a:rPr lang="en-US" dirty="0">
                <a:latin typeface="Times New Roman" pitchFamily="18" charset="0"/>
              </a:rPr>
            </a:br>
            <a:endParaRPr lang="en-US" dirty="0">
              <a:latin typeface="Times New Roman" pitchFamily="18" charset="0"/>
            </a:endParaRPr>
          </a:p>
          <a:p>
            <a:pPr fontAlgn="t">
              <a:defRPr/>
            </a:pPr>
            <a:r>
              <a:rPr lang="en-US" b="1" dirty="0">
                <a:latin typeface="+mn-lt"/>
              </a:rPr>
              <a:t>References:</a:t>
            </a:r>
          </a:p>
          <a:p>
            <a:pPr marL="233363" indent="-233363" fontAlgn="t">
              <a:defRPr/>
            </a:pPr>
            <a:r>
              <a:rPr lang="en-US" dirty="0">
                <a:solidFill>
                  <a:srgbClr val="000000"/>
                </a:solidFill>
                <a:latin typeface="+mn-lt"/>
              </a:rPr>
              <a:t>Kowalewski, M. G., DeLand, M. T., </a:t>
            </a:r>
            <a:r>
              <a:rPr lang="en-US" dirty="0" err="1">
                <a:solidFill>
                  <a:srgbClr val="000000"/>
                </a:solidFill>
                <a:latin typeface="+mn-lt"/>
              </a:rPr>
              <a:t>Colarco</a:t>
            </a:r>
            <a:r>
              <a:rPr lang="en-US" dirty="0">
                <a:solidFill>
                  <a:srgbClr val="000000"/>
                </a:solidFill>
                <a:latin typeface="+mn-lt"/>
              </a:rPr>
              <a:t>, P. R., Ramos-</a:t>
            </a:r>
            <a:r>
              <a:rPr lang="en-US" dirty="0" err="1">
                <a:solidFill>
                  <a:srgbClr val="000000"/>
                </a:solidFill>
                <a:latin typeface="+mn-lt"/>
              </a:rPr>
              <a:t>Izquierdo</a:t>
            </a:r>
            <a:r>
              <a:rPr lang="en-US" dirty="0">
                <a:solidFill>
                  <a:srgbClr val="000000"/>
                </a:solidFill>
                <a:latin typeface="+mn-lt"/>
              </a:rPr>
              <a:t>, L., Mamakos, W., and </a:t>
            </a:r>
            <a:r>
              <a:rPr lang="en-US" dirty="0" err="1">
                <a:solidFill>
                  <a:srgbClr val="000000"/>
                </a:solidFill>
                <a:latin typeface="+mn-lt"/>
              </a:rPr>
              <a:t>DiGregorio</a:t>
            </a:r>
            <a:r>
              <a:rPr lang="en-US" dirty="0">
                <a:solidFill>
                  <a:srgbClr val="000000"/>
                </a:solidFill>
                <a:latin typeface="+mn-lt"/>
              </a:rPr>
              <a:t>, A. J. (2020).  Evolution of the Multi-Angle Stratospheric Radiometer.  Presented at the American Meteorological Society 100</a:t>
            </a:r>
            <a:r>
              <a:rPr lang="en-US" baseline="30000" dirty="0">
                <a:solidFill>
                  <a:srgbClr val="000000"/>
                </a:solidFill>
                <a:latin typeface="+mn-lt"/>
              </a:rPr>
              <a:t>th</a:t>
            </a:r>
            <a:r>
              <a:rPr lang="en-US" dirty="0">
                <a:solidFill>
                  <a:srgbClr val="000000"/>
                </a:solidFill>
                <a:latin typeface="+mn-lt"/>
              </a:rPr>
              <a:t> Annual Meeting, Boston, MA, 13-17 January 2020.</a:t>
            </a:r>
          </a:p>
          <a:p>
            <a:pPr marL="233363" indent="-233363" fontAlgn="t">
              <a:defRPr/>
            </a:pPr>
            <a:r>
              <a:rPr lang="en-US" dirty="0">
                <a:solidFill>
                  <a:srgbClr val="000000"/>
                </a:solidFill>
                <a:latin typeface="+mn-lt"/>
              </a:rPr>
              <a:t>DeLand, M., </a:t>
            </a:r>
            <a:r>
              <a:rPr lang="en-US" dirty="0" err="1">
                <a:solidFill>
                  <a:srgbClr val="000000"/>
                </a:solidFill>
                <a:latin typeface="+mn-lt"/>
              </a:rPr>
              <a:t>Colarco</a:t>
            </a:r>
            <a:r>
              <a:rPr lang="en-US" dirty="0">
                <a:solidFill>
                  <a:srgbClr val="000000"/>
                </a:solidFill>
                <a:latin typeface="+mn-lt"/>
              </a:rPr>
              <a:t>, P., Kowalewski, M., Ramos-</a:t>
            </a:r>
            <a:r>
              <a:rPr lang="en-US" dirty="0" err="1">
                <a:solidFill>
                  <a:srgbClr val="000000"/>
                </a:solidFill>
                <a:latin typeface="+mn-lt"/>
              </a:rPr>
              <a:t>Izquierdo</a:t>
            </a:r>
            <a:r>
              <a:rPr lang="en-US" dirty="0">
                <a:solidFill>
                  <a:srgbClr val="000000"/>
                </a:solidFill>
                <a:latin typeface="+mn-lt"/>
              </a:rPr>
              <a:t>, L., and </a:t>
            </a:r>
            <a:r>
              <a:rPr lang="en-US" dirty="0" err="1">
                <a:solidFill>
                  <a:srgbClr val="000000"/>
                </a:solidFill>
                <a:latin typeface="+mn-lt"/>
              </a:rPr>
              <a:t>Gorkavyi</a:t>
            </a:r>
            <a:r>
              <a:rPr lang="en-US" dirty="0">
                <a:solidFill>
                  <a:srgbClr val="000000"/>
                </a:solidFill>
                <a:latin typeface="+mn-lt"/>
              </a:rPr>
              <a:t>, N. (2019).  MASTAR: Limb scattering measurements of stratospheric aerosols.  Presented at the 10</a:t>
            </a:r>
            <a:r>
              <a:rPr lang="en-US" baseline="30000" dirty="0">
                <a:solidFill>
                  <a:srgbClr val="000000"/>
                </a:solidFill>
                <a:latin typeface="+mn-lt"/>
              </a:rPr>
              <a:t>th</a:t>
            </a:r>
            <a:r>
              <a:rPr lang="en-US" dirty="0">
                <a:solidFill>
                  <a:srgbClr val="000000"/>
                </a:solidFill>
                <a:latin typeface="+mn-lt"/>
              </a:rPr>
              <a:t> Atmospheric Limb Workshop, Greifswald, Germany, 4-7 June 2019.</a:t>
            </a:r>
          </a:p>
          <a:p>
            <a:pPr fontAlgn="t">
              <a:defRPr/>
            </a:pPr>
            <a:r>
              <a:rPr lang="en-US" dirty="0">
                <a:solidFill>
                  <a:srgbClr val="000000"/>
                </a:solidFill>
                <a:latin typeface="+mn-lt"/>
              </a:rPr>
              <a:t>Acknowledgements:  Nick </a:t>
            </a:r>
            <a:r>
              <a:rPr lang="en-US" dirty="0" err="1">
                <a:solidFill>
                  <a:srgbClr val="000000"/>
                </a:solidFill>
                <a:latin typeface="+mn-lt"/>
              </a:rPr>
              <a:t>Gorkavyi</a:t>
            </a:r>
            <a:r>
              <a:rPr lang="en-US" dirty="0">
                <a:solidFill>
                  <a:srgbClr val="000000"/>
                </a:solidFill>
                <a:latin typeface="+mn-lt"/>
              </a:rPr>
              <a:t> (SSAI/614) created the initial concept for this instrument.  Luis Ramos-</a:t>
            </a:r>
            <a:r>
              <a:rPr lang="en-US" dirty="0" err="1">
                <a:solidFill>
                  <a:srgbClr val="000000"/>
                </a:solidFill>
                <a:latin typeface="+mn-lt"/>
              </a:rPr>
              <a:t>Izquierdo</a:t>
            </a:r>
            <a:r>
              <a:rPr lang="en-US" dirty="0">
                <a:solidFill>
                  <a:srgbClr val="000000"/>
                </a:solidFill>
                <a:latin typeface="+mn-lt"/>
              </a:rPr>
              <a:t> (551) has led the optical design of MASTAR, and William Mamakos (Design Interface) has led the mechanical design and fabrication of MASTAR.</a:t>
            </a:r>
          </a:p>
          <a:p>
            <a:pPr fontAlgn="t">
              <a:defRPr/>
            </a:pPr>
            <a:endParaRPr lang="en-US" dirty="0">
              <a:latin typeface="+mn-lt"/>
            </a:endParaRPr>
          </a:p>
          <a:p>
            <a:pPr fontAlgn="t">
              <a:defRPr/>
            </a:pPr>
            <a:r>
              <a:rPr lang="en-US" b="1" dirty="0">
                <a:latin typeface="+mn-lt"/>
              </a:rPr>
              <a:t>Data Sources</a:t>
            </a:r>
            <a:r>
              <a:rPr lang="en-US" dirty="0">
                <a:latin typeface="+mn-lt"/>
              </a:rPr>
              <a:t>:</a:t>
            </a:r>
          </a:p>
          <a:p>
            <a:pPr marL="171450" indent="-171450" fontAlgn="t">
              <a:buFontTx/>
              <a:buChar char="-"/>
              <a:defRPr/>
            </a:pPr>
            <a:r>
              <a:rPr lang="en-US" dirty="0">
                <a:latin typeface="+mn-lt"/>
              </a:rPr>
              <a:t>Laboratory measurements (stray light, bandpass, radiometric calibration). Rooftop measurements at NASA GSFC with clear sky conditions to demonstrate overall performance.</a:t>
            </a:r>
          </a:p>
          <a:p>
            <a:pPr marL="171450" indent="-171450" fontAlgn="t">
              <a:buFontTx/>
              <a:buChar char="-"/>
              <a:defRPr/>
            </a:pPr>
            <a:r>
              <a:rPr lang="en-US" dirty="0">
                <a:latin typeface="+mn-lt"/>
              </a:rPr>
              <a:t>Ongoing measurements from Suomi NPP OMPS LP instrument (operated by NASA) will provide “truth” data set for test flight of MASTAR on research balloon.</a:t>
            </a:r>
          </a:p>
          <a:p>
            <a:pPr fontAlgn="t">
              <a:defRPr/>
            </a:pPr>
            <a:endParaRPr lang="en-US" dirty="0">
              <a:latin typeface="+mn-lt"/>
            </a:endParaRPr>
          </a:p>
          <a:p>
            <a:pPr fontAlgn="t">
              <a:defRPr/>
            </a:pPr>
            <a:r>
              <a:rPr lang="en-US" b="1" dirty="0">
                <a:latin typeface="+mn-lt"/>
              </a:rPr>
              <a:t>Technical Description of Figures:</a:t>
            </a:r>
          </a:p>
          <a:p>
            <a:pPr fontAlgn="t">
              <a:defRPr/>
            </a:pPr>
            <a:r>
              <a:rPr lang="en-US" b="1" i="1" dirty="0">
                <a:latin typeface="+mn-lt"/>
              </a:rPr>
              <a:t>Graphic 1: </a:t>
            </a:r>
            <a:r>
              <a:rPr lang="en-US" dirty="0">
                <a:latin typeface="+mn-lt"/>
              </a:rPr>
              <a:t> The MASTAR instrument uses 8 apertures, each separated by 45° in azimuth, to view the atmospheric limb and collect radiance profiles.  The nominal altitude coverage of each viewing slit on-orbit is 0-60 km.  Six apertures use a pair of bandpass filters (centered at 675 nm and 850 nm) to collect scattered radiance data, from which aerosol extinction profiles are retrieved.  Two apertures (aligned orthogonally to each other) measure radiance profiles at 350 nm for use in altitude registration determination.  Light from all apertures hits a central octagonal prism and is directed downward to a CCD detector for data capture and analysis.</a:t>
            </a:r>
          </a:p>
          <a:p>
            <a:pPr fontAlgn="t">
              <a:defRPr/>
            </a:pPr>
            <a:endParaRPr lang="en-US" dirty="0">
              <a:latin typeface="+mn-lt"/>
            </a:endParaRPr>
          </a:p>
          <a:p>
            <a:pPr fontAlgn="t">
              <a:defRPr/>
            </a:pPr>
            <a:r>
              <a:rPr lang="en-US" b="1" dirty="0">
                <a:latin typeface="+mn-lt"/>
              </a:rPr>
              <a:t>Scientific significance, societal relevance, and relationships to future missions: </a:t>
            </a:r>
            <a:r>
              <a:rPr lang="en-US" dirty="0">
                <a:latin typeface="+mn-lt"/>
              </a:rPr>
              <a:t> Aerosol climate effects arise from both tropospheric and stratospheric aerosols.  While previous assessments of aerosol-climate effects have focused on the impact of anthropogenic aerosols in the troposphere (e.g. </a:t>
            </a:r>
            <a:r>
              <a:rPr lang="en-US" i="1" dirty="0">
                <a:latin typeface="+mn-lt"/>
              </a:rPr>
              <a:t>IPCC</a:t>
            </a:r>
            <a:r>
              <a:rPr lang="en-US" dirty="0">
                <a:latin typeface="+mn-lt"/>
              </a:rPr>
              <a:t> [2013]), the stratospheric component of aerosol profiles is also important. This component can have multiple sources (</a:t>
            </a:r>
            <a:r>
              <a:rPr lang="en-US" i="1" dirty="0">
                <a:latin typeface="+mn-lt"/>
              </a:rPr>
              <a:t>e.g</a:t>
            </a:r>
            <a:r>
              <a:rPr lang="en-US" dirty="0">
                <a:latin typeface="+mn-lt"/>
              </a:rPr>
              <a:t>. smaller volcanic eruptions, anthropogenic pollution, large wildfires), and leads to a global cooling that offsets some of the warming expected from increases in greenhouse gases.  Including stratospheric aerosol effects in climate models is thus a priority for the Earth science community to improve climate model accuracy. Possible geoengineering projects that involve stratospheric aerosol injection would also require thorough monitoring for validation. Existing climate models can produce significantly different results even when given the same prescribed aerosol perturbation.  Improving these model characterizations hinges on better observational data to constrain processes and their representation.  Vertically resolved measurements of aerosol extinction with extensive spatial sampling are needed to supply the appropriate initial distribution of aerosol loading, composition, and size distribution for model calculations. The recently released Decadal Survey for Earth Science identifies aerosol measurements (including vertical profiles) as a priority observable that is “essential to the overall program” for quantification of their impact on climate forcing [</a:t>
            </a:r>
            <a:r>
              <a:rPr lang="en-US" i="1" dirty="0">
                <a:latin typeface="+mn-lt"/>
              </a:rPr>
              <a:t>Nat. Acad.</a:t>
            </a:r>
            <a:r>
              <a:rPr lang="en-US" dirty="0">
                <a:latin typeface="+mn-lt"/>
              </a:rPr>
              <a:t>, 2018].  The current OMPS Limb Profiler instrument has limited sensitivity to aerosols in the Southern Hemisphere because of its viewing geometry.  The MASTAR instrument makes measurements in both forward and backward directions along the orbit track to provide a consistent sensitivity to aerosol abundance at all latitudes.  Simultaneous cross-track measurements will supply valuable additional information about inhomogeneous events such as volcano eruption plumes.  These measurements could also support near-real time requirements such as routing of air traffic to avoid the hazards posed by such plumes.</a:t>
            </a:r>
          </a:p>
          <a:p>
            <a:pPr fontAlgn="t">
              <a:defRPr/>
            </a:pPr>
            <a:endParaRPr lang="en-US" b="1" dirty="0">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
            <a:ext cx="834169" cy="709821"/>
          </a:xfrm>
          <a:prstGeom prst="rect">
            <a:avLst/>
          </a:prstGeom>
        </p:spPr>
      </p:pic>
      <p:sp>
        <p:nvSpPr>
          <p:cNvPr id="9"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spTree>
    <p:extLst>
      <p:ext uri="{BB962C8B-B14F-4D97-AF65-F5344CB8AC3E}">
        <p14:creationId xmlns:p14="http://schemas.microsoft.com/office/powerpoint/2010/main" val="178288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0" y="76348"/>
            <a:ext cx="9144000" cy="685652"/>
          </a:xfrm>
          <a:prstGeom prst="rect">
            <a:avLst/>
          </a:prstGeom>
          <a:noFill/>
          <a:ln w="9525">
            <a:noFill/>
            <a:miter lim="800000"/>
            <a:headEnd/>
            <a:tailEnd/>
          </a:ln>
        </p:spPr>
        <p:txBody>
          <a:bodyPr lIns="82945" tIns="41473" rIns="82945" bIns="41473" anchor="ctr">
            <a:spAutoFit/>
          </a:bodyPr>
          <a:lstStyle/>
          <a:p>
            <a:pPr algn="ctr">
              <a:lnSpc>
                <a:spcPts val="2513"/>
              </a:lnSpc>
              <a:buClr>
                <a:srgbClr val="000000"/>
              </a:buClr>
              <a:buSzPct val="45000"/>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defRPr/>
            </a:pPr>
            <a:r>
              <a:rPr lang="en-GB" sz="1600" b="1" dirty="0">
                <a:solidFill>
                  <a:srgbClr val="000000"/>
                </a:solidFill>
                <a:latin typeface="+mj-lt"/>
              </a:rPr>
              <a:t>Radar Retrievals of Extreme Rainfall During Hurricane Harvey</a:t>
            </a:r>
            <a:r>
              <a:rPr lang="en-GB" sz="1200" b="1" dirty="0">
                <a:solidFill>
                  <a:srgbClr val="000000"/>
                </a:solidFill>
                <a:latin typeface="+mj-lt"/>
              </a:rPr>
              <a:t/>
            </a:r>
            <a:br>
              <a:rPr lang="en-GB" sz="1200" b="1" dirty="0">
                <a:solidFill>
                  <a:srgbClr val="000000"/>
                </a:solidFill>
                <a:latin typeface="+mj-lt"/>
              </a:rPr>
            </a:br>
            <a:r>
              <a:rPr lang="en-GB" sz="1400" b="1" dirty="0">
                <a:solidFill>
                  <a:srgbClr val="000000"/>
                </a:solidFill>
                <a:latin typeface="+mj-lt"/>
              </a:rPr>
              <a:t>David B. Wolff, Code 610.W, NASA GSFC Wallops Flight Facility</a:t>
            </a:r>
          </a:p>
        </p:txBody>
      </p:sp>
      <p:sp>
        <p:nvSpPr>
          <p:cNvPr id="2051" name="Text Box 3"/>
          <p:cNvSpPr txBox="1">
            <a:spLocks noChangeArrowheads="1"/>
          </p:cNvSpPr>
          <p:nvPr/>
        </p:nvSpPr>
        <p:spPr bwMode="auto">
          <a:xfrm>
            <a:off x="228600" y="1228180"/>
            <a:ext cx="3352800" cy="5172620"/>
          </a:xfrm>
          <a:prstGeom prst="rect">
            <a:avLst/>
          </a:prstGeom>
          <a:solidFill>
            <a:schemeClr val="accent1"/>
          </a:solidFill>
          <a:ln w="9525">
            <a:noFill/>
            <a:miter lim="800000"/>
            <a:headEnd/>
            <a:tailEnd/>
          </a:ln>
        </p:spPr>
        <p:txBody>
          <a:bodyPr lIns="81639" tIns="42452" rIns="81639" bIns="42452">
            <a:spAutoFit/>
          </a:bodyPr>
          <a:lstStyle/>
          <a:p>
            <a:pPr algn="just"/>
            <a:r>
              <a:rPr lang="en-US" sz="1200" dirty="0">
                <a:latin typeface="+mn-lt"/>
              </a:rPr>
              <a:t>Hurricane rainfall is very difficult to retrieve using conventional radar estimates due to the unique collection of a large number of small and medium drop sizes, and the near saturated vertical profile of water and ice within the storm. Hurricane Harvey made landfall west of Houston, TX, on August 25, 2017, and stalled over south central Texas for several days. Parts of the Houston area received more than 1 m of rainfall over a five-day period.</a:t>
            </a:r>
          </a:p>
          <a:p>
            <a:pPr algn="just"/>
            <a:endParaRPr lang="en-US" sz="1200" b="1" dirty="0">
              <a:latin typeface="+mn-lt"/>
            </a:endParaRPr>
          </a:p>
          <a:p>
            <a:pPr algn="just"/>
            <a:r>
              <a:rPr lang="en-US" sz="1200" dirty="0">
                <a:latin typeface="+mn-lt"/>
              </a:rPr>
              <a:t>NASA Global Precipitation Measurement (GPM) assessed several common radar retrieval methods using WSR-88D radar data and Harris County Flood Warning System rain gauges during Hurricane Harvey. An attenuation-based method (Panel A) was developed and compared to three conventional retrievals that rely on measured radar variables as input (Panels B-D). The attenuation-based retrieval provided very low biases of about 5%, while the other methods resulted in underestimation of the areal rainfall by about 50%, and suffered from significant blockage of the radar beam.</a:t>
            </a:r>
          </a:p>
        </p:txBody>
      </p:sp>
      <p:grpSp>
        <p:nvGrpSpPr>
          <p:cNvPr id="7" name="Group 6">
            <a:extLst>
              <a:ext uri="{FF2B5EF4-FFF2-40B4-BE49-F238E27FC236}">
                <a16:creationId xmlns:a16="http://schemas.microsoft.com/office/drawing/2014/main" xmlns="" id="{45518EDD-A60B-B546-93C9-EAB78EF9F609}"/>
              </a:ext>
            </a:extLst>
          </p:cNvPr>
          <p:cNvGrpSpPr/>
          <p:nvPr/>
        </p:nvGrpSpPr>
        <p:grpSpPr>
          <a:xfrm>
            <a:off x="3581400" y="1118053"/>
            <a:ext cx="5410200" cy="5282747"/>
            <a:chOff x="7178790" y="1524578"/>
            <a:chExt cx="4533901" cy="4533901"/>
          </a:xfrm>
        </p:grpSpPr>
        <p:pic>
          <p:nvPicPr>
            <p:cNvPr id="9" name="Picture 8">
              <a:extLst>
                <a:ext uri="{FF2B5EF4-FFF2-40B4-BE49-F238E27FC236}">
                  <a16:creationId xmlns:a16="http://schemas.microsoft.com/office/drawing/2014/main" xmlns="" id="{DCB7B374-65E9-7940-8E95-184F6D1CBA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790" y="1524578"/>
              <a:ext cx="4533901" cy="4533901"/>
            </a:xfrm>
            <a:prstGeom prst="rect">
              <a:avLst/>
            </a:prstGeom>
          </p:spPr>
        </p:pic>
        <p:cxnSp>
          <p:nvCxnSpPr>
            <p:cNvPr id="10" name="Straight Arrow Connector 9">
              <a:extLst>
                <a:ext uri="{FF2B5EF4-FFF2-40B4-BE49-F238E27FC236}">
                  <a16:creationId xmlns:a16="http://schemas.microsoft.com/office/drawing/2014/main" xmlns="" id="{4BA47FFA-579D-134E-B772-2C7A1238B0C1}"/>
                </a:ext>
              </a:extLst>
            </p:cNvPr>
            <p:cNvCxnSpPr>
              <a:cxnSpLocks/>
            </p:cNvCxnSpPr>
            <p:nvPr/>
          </p:nvCxnSpPr>
          <p:spPr>
            <a:xfrm flipV="1">
              <a:off x="9509761" y="3043012"/>
              <a:ext cx="346047" cy="777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36679FF0-9F92-D24E-9080-3943B5D11B6F}"/>
                </a:ext>
              </a:extLst>
            </p:cNvPr>
            <p:cNvCxnSpPr>
              <a:cxnSpLocks/>
            </p:cNvCxnSpPr>
            <p:nvPr/>
          </p:nvCxnSpPr>
          <p:spPr>
            <a:xfrm>
              <a:off x="9509761" y="3825014"/>
              <a:ext cx="457560" cy="13922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FD1AFA9B-034B-F545-B40D-81B6133674A3}"/>
                </a:ext>
              </a:extLst>
            </p:cNvPr>
            <p:cNvCxnSpPr>
              <a:cxnSpLocks/>
            </p:cNvCxnSpPr>
            <p:nvPr/>
          </p:nvCxnSpPr>
          <p:spPr>
            <a:xfrm flipH="1">
              <a:off x="8029391" y="3820388"/>
              <a:ext cx="1480371" cy="12571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xmlns="" id="{A287C941-DF0B-5E44-A20F-0C7DCB513249}"/>
              </a:ext>
            </a:extLst>
          </p:cNvPr>
          <p:cNvSpPr txBox="1"/>
          <p:nvPr/>
        </p:nvSpPr>
        <p:spPr>
          <a:xfrm>
            <a:off x="6248400" y="3689488"/>
            <a:ext cx="1095543" cy="246221"/>
          </a:xfrm>
          <a:prstGeom prst="rect">
            <a:avLst/>
          </a:prstGeom>
          <a:noFill/>
        </p:spPr>
        <p:txBody>
          <a:bodyPr wrap="square" rtlCol="0">
            <a:spAutoFit/>
          </a:bodyPr>
          <a:lstStyle/>
          <a:p>
            <a:pPr algn="ctr"/>
            <a:r>
              <a:rPr lang="en-US" dirty="0"/>
              <a:t>Beam blockage</a:t>
            </a:r>
          </a:p>
        </p:txBody>
      </p:sp>
      <p:sp>
        <p:nvSpPr>
          <p:cNvPr id="3" name="TextBox 2">
            <a:extLst>
              <a:ext uri="{FF2B5EF4-FFF2-40B4-BE49-F238E27FC236}">
                <a16:creationId xmlns:a16="http://schemas.microsoft.com/office/drawing/2014/main" xmlns="" id="{DF539D3E-49FF-9E40-82E5-8A6A2301FB36}"/>
              </a:ext>
            </a:extLst>
          </p:cNvPr>
          <p:cNvSpPr txBox="1"/>
          <p:nvPr/>
        </p:nvSpPr>
        <p:spPr>
          <a:xfrm>
            <a:off x="4062506" y="1356901"/>
            <a:ext cx="304800" cy="338554"/>
          </a:xfrm>
          <a:prstGeom prst="rect">
            <a:avLst/>
          </a:prstGeom>
          <a:noFill/>
        </p:spPr>
        <p:txBody>
          <a:bodyPr wrap="square" rtlCol="0">
            <a:spAutoFit/>
          </a:bodyPr>
          <a:lstStyle/>
          <a:p>
            <a:r>
              <a:rPr lang="en-US" sz="1600" dirty="0"/>
              <a:t>A</a:t>
            </a:r>
          </a:p>
        </p:txBody>
      </p:sp>
      <p:sp>
        <p:nvSpPr>
          <p:cNvPr id="15" name="TextBox 14">
            <a:extLst>
              <a:ext uri="{FF2B5EF4-FFF2-40B4-BE49-F238E27FC236}">
                <a16:creationId xmlns:a16="http://schemas.microsoft.com/office/drawing/2014/main" xmlns="" id="{F7727181-4DC4-684F-851A-CBCC5E5118A7}"/>
              </a:ext>
            </a:extLst>
          </p:cNvPr>
          <p:cNvSpPr txBox="1"/>
          <p:nvPr/>
        </p:nvSpPr>
        <p:spPr>
          <a:xfrm>
            <a:off x="6775824" y="1356901"/>
            <a:ext cx="304800" cy="338554"/>
          </a:xfrm>
          <a:prstGeom prst="rect">
            <a:avLst/>
          </a:prstGeom>
          <a:noFill/>
        </p:spPr>
        <p:txBody>
          <a:bodyPr wrap="square" rtlCol="0">
            <a:spAutoFit/>
          </a:bodyPr>
          <a:lstStyle/>
          <a:p>
            <a:r>
              <a:rPr lang="en-US" sz="1600" dirty="0"/>
              <a:t>B</a:t>
            </a:r>
          </a:p>
        </p:txBody>
      </p:sp>
      <p:sp>
        <p:nvSpPr>
          <p:cNvPr id="16" name="TextBox 15">
            <a:extLst>
              <a:ext uri="{FF2B5EF4-FFF2-40B4-BE49-F238E27FC236}">
                <a16:creationId xmlns:a16="http://schemas.microsoft.com/office/drawing/2014/main" xmlns="" id="{BCD0E96A-41EA-DF4C-A0E4-596D6EBC40B2}"/>
              </a:ext>
            </a:extLst>
          </p:cNvPr>
          <p:cNvSpPr txBox="1"/>
          <p:nvPr/>
        </p:nvSpPr>
        <p:spPr>
          <a:xfrm>
            <a:off x="4062506" y="3971364"/>
            <a:ext cx="304800" cy="338554"/>
          </a:xfrm>
          <a:prstGeom prst="rect">
            <a:avLst/>
          </a:prstGeom>
          <a:noFill/>
        </p:spPr>
        <p:txBody>
          <a:bodyPr wrap="square" rtlCol="0">
            <a:spAutoFit/>
          </a:bodyPr>
          <a:lstStyle/>
          <a:p>
            <a:r>
              <a:rPr lang="en-US" sz="1600" dirty="0"/>
              <a:t>C</a:t>
            </a:r>
          </a:p>
        </p:txBody>
      </p:sp>
      <p:sp>
        <p:nvSpPr>
          <p:cNvPr id="17" name="TextBox 16">
            <a:extLst>
              <a:ext uri="{FF2B5EF4-FFF2-40B4-BE49-F238E27FC236}">
                <a16:creationId xmlns:a16="http://schemas.microsoft.com/office/drawing/2014/main" xmlns="" id="{114B2A4C-F126-DA46-8046-0CBD313F0B7A}"/>
              </a:ext>
            </a:extLst>
          </p:cNvPr>
          <p:cNvSpPr txBox="1"/>
          <p:nvPr/>
        </p:nvSpPr>
        <p:spPr>
          <a:xfrm>
            <a:off x="6775824" y="4025153"/>
            <a:ext cx="304800" cy="338554"/>
          </a:xfrm>
          <a:prstGeom prst="rect">
            <a:avLst/>
          </a:prstGeom>
          <a:noFill/>
        </p:spPr>
        <p:txBody>
          <a:bodyPr wrap="square" rtlCol="0">
            <a:spAutoFit/>
          </a:bodyPr>
          <a:lstStyle/>
          <a:p>
            <a:r>
              <a:rPr lang="en-US" sz="1600" dirty="0"/>
              <a:t>D</a:t>
            </a:r>
          </a:p>
        </p:txBody>
      </p:sp>
      <p:sp>
        <p:nvSpPr>
          <p:cNvPr id="4" name="TextBox 3">
            <a:extLst>
              <a:ext uri="{FF2B5EF4-FFF2-40B4-BE49-F238E27FC236}">
                <a16:creationId xmlns:a16="http://schemas.microsoft.com/office/drawing/2014/main" xmlns="" id="{42EAD17B-2803-0440-B21C-ED21E8EFDD7E}"/>
              </a:ext>
            </a:extLst>
          </p:cNvPr>
          <p:cNvSpPr txBox="1"/>
          <p:nvPr/>
        </p:nvSpPr>
        <p:spPr>
          <a:xfrm>
            <a:off x="4838700" y="6383179"/>
            <a:ext cx="2895600" cy="246221"/>
          </a:xfrm>
          <a:prstGeom prst="rect">
            <a:avLst/>
          </a:prstGeom>
          <a:noFill/>
        </p:spPr>
        <p:txBody>
          <a:bodyPr wrap="square" rtlCol="0">
            <a:spAutoFit/>
          </a:bodyPr>
          <a:lstStyle/>
          <a:p>
            <a:pPr algn="ctr"/>
            <a:r>
              <a:rPr lang="en-US" b="1" dirty="0"/>
              <a:t>All accumulations above are in mm</a:t>
            </a:r>
          </a:p>
        </p:txBody>
      </p:sp>
      <p:pic>
        <p:nvPicPr>
          <p:cNvPr id="18" name="Picture 17">
            <a:extLst>
              <a:ext uri="{FF2B5EF4-FFF2-40B4-BE49-F238E27FC236}">
                <a16:creationId xmlns:a16="http://schemas.microsoft.com/office/drawing/2014/main" xmlns="" id="{121A21F8-CD6B-4143-B52D-EC7626F7E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415945"/>
            <a:ext cx="1036320" cy="44205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52400" y="152400"/>
            <a:ext cx="8839200" cy="5786199"/>
          </a:xfrm>
          <a:prstGeom prst="rect">
            <a:avLst/>
          </a:prstGeom>
          <a:noFill/>
          <a:ln w="9525">
            <a:noFill/>
            <a:miter lim="800000"/>
            <a:headEnd/>
            <a:tailEnd/>
          </a:ln>
        </p:spPr>
        <p:txBody>
          <a:bodyPr>
            <a:spAutoFit/>
          </a:bodyPr>
          <a:lstStyle/>
          <a:p>
            <a:pPr fontAlgn="t">
              <a:defRPr/>
            </a:pPr>
            <a:r>
              <a:rPr lang="en-US" b="1" dirty="0">
                <a:latin typeface="+mn-lt"/>
              </a:rPr>
              <a:t>                        </a:t>
            </a:r>
            <a:r>
              <a:rPr lang="en-US" dirty="0">
                <a:latin typeface="+mn-lt"/>
              </a:rPr>
              <a:t>Name:  David B. Wolff, Code 610.W, NASA GSFC Wallops Flight Facility</a:t>
            </a:r>
            <a:br>
              <a:rPr lang="en-US" dirty="0">
                <a:latin typeface="+mn-lt"/>
              </a:rPr>
            </a:br>
            <a:r>
              <a:rPr lang="en-US" dirty="0">
                <a:latin typeface="+mn-lt"/>
              </a:rPr>
              <a:t>                        E-mail: David.B.Wolff@nasa.gov</a:t>
            </a:r>
            <a:br>
              <a:rPr lang="en-US" dirty="0">
                <a:latin typeface="+mn-lt"/>
              </a:rPr>
            </a:br>
            <a:r>
              <a:rPr lang="en-US" dirty="0">
                <a:latin typeface="+mn-lt"/>
              </a:rPr>
              <a:t>                        Phone: </a:t>
            </a:r>
            <a:r>
              <a:rPr lang="en-US" dirty="0" smtClean="0">
                <a:latin typeface="+mn-lt"/>
              </a:rPr>
              <a:t>757-824-1515</a:t>
            </a:r>
          </a:p>
          <a:p>
            <a:pPr fontAlgn="t">
              <a:defRPr/>
            </a:pPr>
            <a:endParaRPr lang="en-US" dirty="0">
              <a:latin typeface="+mn-lt"/>
            </a:endParaRPr>
          </a:p>
          <a:p>
            <a:pPr fontAlgn="t">
              <a:defRPr/>
            </a:pPr>
            <a:endParaRPr lang="en-US" dirty="0" smtClean="0">
              <a:latin typeface="+mn-lt"/>
            </a:endParaRPr>
          </a:p>
          <a:p>
            <a:pPr fontAlgn="t">
              <a:defRPr/>
            </a:pPr>
            <a:endParaRPr lang="en-US" dirty="0">
              <a:latin typeface="+mn-lt"/>
            </a:endParaRPr>
          </a:p>
          <a:p>
            <a:pPr fontAlgn="t">
              <a:defRPr/>
            </a:pPr>
            <a:r>
              <a:rPr lang="en-US" dirty="0">
                <a:latin typeface="+mn-lt"/>
              </a:rPr>
              <a:t/>
            </a:r>
            <a:br>
              <a:rPr lang="en-US" dirty="0">
                <a:latin typeface="+mn-lt"/>
              </a:rPr>
            </a:br>
            <a:r>
              <a:rPr lang="en-US" b="1" dirty="0">
                <a:latin typeface="+mn-lt"/>
              </a:rPr>
              <a:t>References:</a:t>
            </a:r>
          </a:p>
          <a:p>
            <a:r>
              <a:rPr lang="en-US" dirty="0">
                <a:latin typeface="+mn-lt"/>
              </a:rPr>
              <a:t>Wolff D. B. et al. 2019, Assessing Dual-Polarization Radar Estimates of Extreme Rainfall during Hurricane Harvey. Journal of Atmospheric and Oceanic Technology, 36, 2501-2520.</a:t>
            </a:r>
          </a:p>
          <a:p>
            <a:r>
              <a:rPr lang="en-US" dirty="0">
                <a:latin typeface="+mn-lt"/>
              </a:rPr>
              <a:t>Cifelli R. et al. 2011, A New Dual-Polarization Radar Rainfall Algorithm: Application in Colorado Precipitation Events. Journal of Atmospheric and Oceanic Technology, 28, 352-364.</a:t>
            </a:r>
          </a:p>
          <a:p>
            <a:r>
              <a:rPr lang="en-US" dirty="0" err="1">
                <a:latin typeface="+mn-lt"/>
              </a:rPr>
              <a:t>Bringi</a:t>
            </a:r>
            <a:r>
              <a:rPr lang="en-US" dirty="0">
                <a:latin typeface="+mn-lt"/>
              </a:rPr>
              <a:t> V. N. et al. 2004, Evaluation of a New Polarimetrically Based ZR Relation. Journal of Atmospheric and Oceanic Technology, 21, 612-623.</a:t>
            </a:r>
          </a:p>
          <a:p>
            <a:r>
              <a:rPr lang="en-US" dirty="0" err="1">
                <a:latin typeface="+mn-lt"/>
              </a:rPr>
              <a:t>Ryzhkov</a:t>
            </a:r>
            <a:r>
              <a:rPr lang="en-US" dirty="0">
                <a:latin typeface="+mn-lt"/>
              </a:rPr>
              <a:t> A. et al. 2014, Potential Utilization of Specific Attenuation for Rainfall Estimation, Mitigation of Partial Beam Blockage, and Radar Networking. Journal of Atmospheric and Oceanic Technology, 31, 599-619.</a:t>
            </a:r>
          </a:p>
          <a:p>
            <a:r>
              <a:rPr lang="en-US" dirty="0">
                <a:latin typeface="+mn-lt"/>
              </a:rPr>
              <a:t>Wang Y., and V. Chandrasekar, 2009: Algorithm for Estimation of the Specific Differential Phase. Journal of Atmospheric and Oceanic Technology, 26, 2565-2578.</a:t>
            </a:r>
          </a:p>
          <a:p>
            <a:pPr fontAlgn="t">
              <a:defRPr/>
            </a:pPr>
            <a:endParaRPr lang="en-US" b="1" dirty="0">
              <a:latin typeface="+mn-lt"/>
            </a:endParaRPr>
          </a:p>
          <a:p>
            <a:pPr fontAlgn="t">
              <a:defRPr/>
            </a:pPr>
            <a:r>
              <a:rPr lang="en-US" b="1" dirty="0">
                <a:latin typeface="+mn-lt"/>
              </a:rPr>
              <a:t>Data Sources:  </a:t>
            </a:r>
            <a:r>
              <a:rPr lang="en-US" dirty="0">
                <a:latin typeface="+mn-lt"/>
              </a:rPr>
              <a:t>The radar data used for this study was obtained from the NOAA/NWS WSR-88D radar in Houston, TX.  The 15-minute gauge data were obtained from the Harris County Flood Warning System. A total of 120 gauges within and near Harris County, TX were utilized for validation of the radar estimates. The data covered the period August 25-29, 2017.</a:t>
            </a:r>
            <a:endParaRPr lang="en-US" b="1" dirty="0">
              <a:latin typeface="+mn-lt"/>
            </a:endParaRPr>
          </a:p>
          <a:p>
            <a:pPr fontAlgn="t">
              <a:defRPr/>
            </a:pPr>
            <a:endParaRPr lang="en-US" dirty="0">
              <a:latin typeface="+mn-lt"/>
            </a:endParaRPr>
          </a:p>
          <a:p>
            <a:pPr fontAlgn="t">
              <a:defRPr/>
            </a:pPr>
            <a:r>
              <a:rPr lang="en-US" b="1" dirty="0">
                <a:latin typeface="+mn-lt"/>
              </a:rPr>
              <a:t>Technical Description of Figures:</a:t>
            </a:r>
          </a:p>
          <a:p>
            <a:pPr fontAlgn="t">
              <a:defRPr/>
            </a:pPr>
            <a:r>
              <a:rPr lang="en-US" b="1" i="1" dirty="0">
                <a:latin typeface="+mn-lt"/>
              </a:rPr>
              <a:t>Figure 1: </a:t>
            </a:r>
            <a:r>
              <a:rPr lang="en-US" dirty="0">
                <a:latin typeface="+mn-lt"/>
              </a:rPr>
              <a:t>Four different rain estimators were compared. Panel A shows the five day accumulation using an attenuation-based estimator (RA). This technique utilizes the differential phase along a ray segment to estimate the rain rate.  Because the differential phase is immune to beam blockage, it is able to provide rain estimates over the entire radar domain. Panels B-D show the “hybrid” polarimetric estimators of Cifelli et al. 2011 (RC), </a:t>
            </a:r>
            <a:r>
              <a:rPr lang="en-US" dirty="0" err="1">
                <a:latin typeface="+mn-lt"/>
              </a:rPr>
              <a:t>Bringi</a:t>
            </a:r>
            <a:r>
              <a:rPr lang="en-US" dirty="0">
                <a:latin typeface="+mn-lt"/>
              </a:rPr>
              <a:t> et al. 2007 (RP) and Wang et al. 2009 (RR), respectively. These hybrid methods rely on observations of  reflectivity and differential reflectivity, both of which are strongly affected by beam blockage and calibration errors. Hence, none of the hybrid method were able to mitigate the blockages.  The hybrid methods also significantly underestimated the total rainfall by up to 50%, while the attenuation-based method had a bias of only +5%. The rectangle is the area within the radar domain that the study generated the rain accumulations. The polygon within the rectangle is a rough outline of Harris County, TX.</a:t>
            </a:r>
          </a:p>
          <a:p>
            <a:pPr fontAlgn="t">
              <a:defRPr/>
            </a:pPr>
            <a:endParaRPr lang="en-US" b="1" dirty="0">
              <a:latin typeface="+mn-lt"/>
            </a:endParaRPr>
          </a:p>
          <a:p>
            <a:pPr fontAlgn="t">
              <a:defRPr/>
            </a:pPr>
            <a:r>
              <a:rPr lang="en-US" b="1" dirty="0"/>
              <a:t>Scientific significance, societal relevance, and relationships to future missions:</a:t>
            </a:r>
            <a:r>
              <a:rPr lang="en-US" b="1" dirty="0" smtClean="0">
                <a:latin typeface="+mn-lt"/>
              </a:rPr>
              <a:t> </a:t>
            </a:r>
            <a:r>
              <a:rPr lang="en-US" dirty="0">
                <a:latin typeface="+mn-lt"/>
              </a:rPr>
              <a:t>The ability to accurately estimate rain areal rainfall during Hurricanes is extremely important for flood warnings and rescue. Conventional methods that utilize only the measured radar data are not effective in hurricanes due to the rather unusual combination of a large number of small and medium drops. This finding is extremely valuable for future now-casting of hurricane rainfall events and flood warning/prediction, which can save </a:t>
            </a:r>
            <a:r>
              <a:rPr lang="en-US" dirty="0" smtClean="0">
                <a:latin typeface="+mn-lt"/>
              </a:rPr>
              <a:t>lives. Improved </a:t>
            </a:r>
            <a:r>
              <a:rPr lang="en-US" dirty="0">
                <a:latin typeface="+mn-lt"/>
              </a:rPr>
              <a:t>radar retrievals benefit local communities, but also provide validation for improved global estimates from NASA missions such as GPM.</a:t>
            </a:r>
            <a:endParaRPr lang="en-US" b="1" dirty="0">
              <a:latin typeface="+mn-lt"/>
            </a:endParaRPr>
          </a:p>
          <a:p>
            <a:pPr fontAlgn="t">
              <a:defRPr/>
            </a:pPr>
            <a:endParaRPr lang="en-US" dirty="0">
              <a:latin typeface="+mn-lt"/>
            </a:endParaRPr>
          </a:p>
        </p:txBody>
      </p:sp>
      <p:sp>
        <p:nvSpPr>
          <p:cNvPr id="3" name="Text Box 17"/>
          <p:cNvSpPr txBox="1">
            <a:spLocks noChangeArrowheads="1"/>
          </p:cNvSpPr>
          <p:nvPr/>
        </p:nvSpPr>
        <p:spPr bwMode="auto">
          <a:xfrm>
            <a:off x="0" y="6613525"/>
            <a:ext cx="2561920" cy="246221"/>
          </a:xfrm>
          <a:prstGeom prst="rect">
            <a:avLst/>
          </a:prstGeom>
          <a:noFill/>
          <a:ln w="9525">
            <a:noFill/>
            <a:miter lim="800000"/>
            <a:headEnd/>
            <a:tailEnd/>
          </a:ln>
        </p:spPr>
        <p:txBody>
          <a:bodyPr wrap="none">
            <a:spAutoFit/>
          </a:bodyPr>
          <a:lstStyle/>
          <a:p>
            <a:pPr>
              <a:defRPr/>
            </a:pPr>
            <a:r>
              <a:rPr lang="en-US" b="1" dirty="0">
                <a:latin typeface="+mj-lt"/>
              </a:rPr>
              <a:t>Earth Sciences Division - Atmospheres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575</Words>
  <Application>Microsoft Office PowerPoint</Application>
  <PresentationFormat>On-screen Show (4:3)</PresentationFormat>
  <Paragraphs>89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Calibri</vt:lpstr>
      <vt:lpstr>Symbol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jfoster</dc:creator>
  <cp:lastModifiedBy>Williams, Omega V. (GSFC-6100)</cp:lastModifiedBy>
  <cp:revision>119</cp:revision>
  <dcterms:created xsi:type="dcterms:W3CDTF">2010-01-26T17:34:07Z</dcterms:created>
  <dcterms:modified xsi:type="dcterms:W3CDTF">2020-03-25T15:46:31Z</dcterms:modified>
</cp:coreProperties>
</file>