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74" r:id="rId2"/>
    <p:sldId id="275" r:id="rId3"/>
    <p:sldId id="276" r:id="rId4"/>
    <p:sldId id="277" r:id="rId5"/>
    <p:sldId id="278" r:id="rId6"/>
    <p:sldId id="279" r:id="rId7"/>
    <p:sldId id="280" r:id="rId8"/>
    <p:sldId id="281" r:id="rId9"/>
  </p:sldIdLst>
  <p:sldSz cx="12192000" cy="6858000"/>
  <p:notesSz cx="6946900" cy="9220200"/>
  <p:defaultTextStyle>
    <a:defPPr>
      <a:defRPr lang="en-US"/>
    </a:defPPr>
    <a:lvl1pPr algn="l" rtl="0" fontAlgn="base">
      <a:spcBef>
        <a:spcPct val="0"/>
      </a:spcBef>
      <a:spcAft>
        <a:spcPct val="0"/>
      </a:spcAft>
      <a:defRPr sz="1000" kern="1200">
        <a:solidFill>
          <a:schemeClr val="tx1"/>
        </a:solidFill>
        <a:latin typeface="Times New Roman" pitchFamily="1" charset="0"/>
        <a:ea typeface="+mn-ea"/>
        <a:cs typeface="+mn-cs"/>
      </a:defRPr>
    </a:lvl1pPr>
    <a:lvl2pPr marL="457200" algn="l" rtl="0" fontAlgn="base">
      <a:spcBef>
        <a:spcPct val="0"/>
      </a:spcBef>
      <a:spcAft>
        <a:spcPct val="0"/>
      </a:spcAft>
      <a:defRPr sz="1000" kern="1200">
        <a:solidFill>
          <a:schemeClr val="tx1"/>
        </a:solidFill>
        <a:latin typeface="Times New Roman" pitchFamily="1" charset="0"/>
        <a:ea typeface="+mn-ea"/>
        <a:cs typeface="+mn-cs"/>
      </a:defRPr>
    </a:lvl2pPr>
    <a:lvl3pPr marL="914400" algn="l" rtl="0" fontAlgn="base">
      <a:spcBef>
        <a:spcPct val="0"/>
      </a:spcBef>
      <a:spcAft>
        <a:spcPct val="0"/>
      </a:spcAft>
      <a:defRPr sz="1000" kern="1200">
        <a:solidFill>
          <a:schemeClr val="tx1"/>
        </a:solidFill>
        <a:latin typeface="Times New Roman" pitchFamily="1" charset="0"/>
        <a:ea typeface="+mn-ea"/>
        <a:cs typeface="+mn-cs"/>
      </a:defRPr>
    </a:lvl3pPr>
    <a:lvl4pPr marL="1371600" algn="l" rtl="0" fontAlgn="base">
      <a:spcBef>
        <a:spcPct val="0"/>
      </a:spcBef>
      <a:spcAft>
        <a:spcPct val="0"/>
      </a:spcAft>
      <a:defRPr sz="1000" kern="1200">
        <a:solidFill>
          <a:schemeClr val="tx1"/>
        </a:solidFill>
        <a:latin typeface="Times New Roman" pitchFamily="1" charset="0"/>
        <a:ea typeface="+mn-ea"/>
        <a:cs typeface="+mn-cs"/>
      </a:defRPr>
    </a:lvl4pPr>
    <a:lvl5pPr marL="1828800" algn="l" rtl="0" fontAlgn="base">
      <a:spcBef>
        <a:spcPct val="0"/>
      </a:spcBef>
      <a:spcAft>
        <a:spcPct val="0"/>
      </a:spcAft>
      <a:defRPr sz="1000" kern="1200">
        <a:solidFill>
          <a:schemeClr val="tx1"/>
        </a:solidFill>
        <a:latin typeface="Times New Roman" pitchFamily="1" charset="0"/>
        <a:ea typeface="+mn-ea"/>
        <a:cs typeface="+mn-cs"/>
      </a:defRPr>
    </a:lvl5pPr>
    <a:lvl6pPr marL="2286000" algn="l" defTabSz="914400" rtl="0" eaLnBrk="1" latinLnBrk="0" hangingPunct="1">
      <a:defRPr sz="1000" kern="1200">
        <a:solidFill>
          <a:schemeClr val="tx1"/>
        </a:solidFill>
        <a:latin typeface="Times New Roman" pitchFamily="1" charset="0"/>
        <a:ea typeface="+mn-ea"/>
        <a:cs typeface="+mn-cs"/>
      </a:defRPr>
    </a:lvl6pPr>
    <a:lvl7pPr marL="2743200" algn="l" defTabSz="914400" rtl="0" eaLnBrk="1" latinLnBrk="0" hangingPunct="1">
      <a:defRPr sz="1000" kern="1200">
        <a:solidFill>
          <a:schemeClr val="tx1"/>
        </a:solidFill>
        <a:latin typeface="Times New Roman" pitchFamily="1" charset="0"/>
        <a:ea typeface="+mn-ea"/>
        <a:cs typeface="+mn-cs"/>
      </a:defRPr>
    </a:lvl7pPr>
    <a:lvl8pPr marL="3200400" algn="l" defTabSz="914400" rtl="0" eaLnBrk="1" latinLnBrk="0" hangingPunct="1">
      <a:defRPr sz="1000" kern="1200">
        <a:solidFill>
          <a:schemeClr val="tx1"/>
        </a:solidFill>
        <a:latin typeface="Times New Roman" pitchFamily="1" charset="0"/>
        <a:ea typeface="+mn-ea"/>
        <a:cs typeface="+mn-cs"/>
      </a:defRPr>
    </a:lvl8pPr>
    <a:lvl9pPr marL="3657600" algn="l" defTabSz="914400" rtl="0" eaLnBrk="1" latinLnBrk="0" hangingPunct="1">
      <a:defRPr sz="1000" kern="1200">
        <a:solidFill>
          <a:schemeClr val="tx1"/>
        </a:solidFill>
        <a:latin typeface="Times New Roman" pitchFamily="1"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rschbaum, Dalia B. (GSFC-6170)" initials="KDB(" lastIdx="2" clrIdx="0">
    <p:extLst>
      <p:ext uri="{19B8F6BF-5375-455C-9EA6-DF929625EA0E}">
        <p15:presenceInfo xmlns:p15="http://schemas.microsoft.com/office/powerpoint/2012/main" userId="S::dkirschb@ndc.nasa.gov::ba958231-676d-4c0f-8609-e725851ab5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49"/>
    <p:restoredTop sz="94660"/>
  </p:normalViewPr>
  <p:slideViewPr>
    <p:cSldViewPr>
      <p:cViewPr varScale="1">
        <p:scale>
          <a:sx n="129" d="100"/>
          <a:sy n="129" d="100"/>
        </p:scale>
        <p:origin x="216" y="24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642" cy="461328"/>
          </a:xfrm>
          <a:prstGeom prst="rect">
            <a:avLst/>
          </a:prstGeom>
        </p:spPr>
        <p:txBody>
          <a:bodyPr vert="horz" lIns="92369" tIns="46184" rIns="92369" bIns="46184" rtlCol="0"/>
          <a:lstStyle>
            <a:lvl1pPr algn="l">
              <a:defRPr sz="1200">
                <a:latin typeface="Times New Roman" pitchFamily="18" charset="0"/>
              </a:defRPr>
            </a:lvl1pPr>
          </a:lstStyle>
          <a:p>
            <a:pPr>
              <a:defRPr/>
            </a:pPr>
            <a:endParaRPr lang="en-US"/>
          </a:p>
        </p:txBody>
      </p:sp>
      <p:sp>
        <p:nvSpPr>
          <p:cNvPr id="3" name="Date Placeholder 2"/>
          <p:cNvSpPr>
            <a:spLocks noGrp="1"/>
          </p:cNvSpPr>
          <p:nvPr>
            <p:ph type="dt" idx="1"/>
          </p:nvPr>
        </p:nvSpPr>
        <p:spPr>
          <a:xfrm>
            <a:off x="3934668" y="0"/>
            <a:ext cx="3010642" cy="461328"/>
          </a:xfrm>
          <a:prstGeom prst="rect">
            <a:avLst/>
          </a:prstGeom>
        </p:spPr>
        <p:txBody>
          <a:bodyPr vert="horz" lIns="92369" tIns="46184" rIns="92369" bIns="46184" rtlCol="0"/>
          <a:lstStyle>
            <a:lvl1pPr algn="r">
              <a:defRPr sz="1200">
                <a:latin typeface="Times New Roman" pitchFamily="18" charset="0"/>
              </a:defRPr>
            </a:lvl1pPr>
          </a:lstStyle>
          <a:p>
            <a:pPr>
              <a:defRPr/>
            </a:pPr>
            <a:fld id="{477463BB-08ED-4BF1-A9AA-9A8B6845ED87}" type="datetimeFigureOut">
              <a:rPr lang="en-US"/>
              <a:pPr>
                <a:defRPr/>
              </a:pPr>
              <a:t>6/2/20</a:t>
            </a:fld>
            <a:endParaRPr lang="en-US"/>
          </a:p>
        </p:txBody>
      </p:sp>
      <p:sp>
        <p:nvSpPr>
          <p:cNvPr id="4" name="Slide Image Placeholder 3"/>
          <p:cNvSpPr>
            <a:spLocks noGrp="1" noRot="1" noChangeAspect="1"/>
          </p:cNvSpPr>
          <p:nvPr>
            <p:ph type="sldImg" idx="2"/>
          </p:nvPr>
        </p:nvSpPr>
        <p:spPr>
          <a:xfrm>
            <a:off x="400050" y="690563"/>
            <a:ext cx="6146800" cy="3457575"/>
          </a:xfrm>
          <a:prstGeom prst="rect">
            <a:avLst/>
          </a:prstGeom>
          <a:noFill/>
          <a:ln w="12700">
            <a:solidFill>
              <a:prstClr val="black"/>
            </a:solidFill>
          </a:ln>
        </p:spPr>
        <p:txBody>
          <a:bodyPr vert="horz" lIns="92369" tIns="46184" rIns="92369" bIns="46184" rtlCol="0" anchor="ctr"/>
          <a:lstStyle/>
          <a:p>
            <a:pPr lvl="0"/>
            <a:endParaRPr lang="en-US" noProof="0"/>
          </a:p>
        </p:txBody>
      </p:sp>
      <p:sp>
        <p:nvSpPr>
          <p:cNvPr id="5" name="Notes Placeholder 4"/>
          <p:cNvSpPr>
            <a:spLocks noGrp="1"/>
          </p:cNvSpPr>
          <p:nvPr>
            <p:ph type="body" sz="quarter" idx="3"/>
          </p:nvPr>
        </p:nvSpPr>
        <p:spPr>
          <a:xfrm>
            <a:off x="695010" y="4380231"/>
            <a:ext cx="5556884" cy="4148772"/>
          </a:xfrm>
          <a:prstGeom prst="rect">
            <a:avLst/>
          </a:prstGeom>
        </p:spPr>
        <p:txBody>
          <a:bodyPr vert="horz" lIns="92369" tIns="46184" rIns="92369" bIns="4618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57289"/>
            <a:ext cx="3010642" cy="461328"/>
          </a:xfrm>
          <a:prstGeom prst="rect">
            <a:avLst/>
          </a:prstGeom>
        </p:spPr>
        <p:txBody>
          <a:bodyPr vert="horz" lIns="92369" tIns="46184" rIns="92369" bIns="46184" rtlCol="0" anchor="b"/>
          <a:lstStyle>
            <a:lvl1pPr algn="l">
              <a:defRPr sz="1200">
                <a:latin typeface="Times New Roman" pitchFamily="18" charset="0"/>
              </a:defRPr>
            </a:lvl1pPr>
          </a:lstStyle>
          <a:p>
            <a:pPr>
              <a:defRPr/>
            </a:pPr>
            <a:endParaRPr lang="en-US"/>
          </a:p>
        </p:txBody>
      </p:sp>
      <p:sp>
        <p:nvSpPr>
          <p:cNvPr id="7" name="Slide Number Placeholder 6"/>
          <p:cNvSpPr>
            <a:spLocks noGrp="1"/>
          </p:cNvSpPr>
          <p:nvPr>
            <p:ph type="sldNum" sz="quarter" idx="5"/>
          </p:nvPr>
        </p:nvSpPr>
        <p:spPr>
          <a:xfrm>
            <a:off x="3934668" y="8757289"/>
            <a:ext cx="3010642" cy="461328"/>
          </a:xfrm>
          <a:prstGeom prst="rect">
            <a:avLst/>
          </a:prstGeom>
        </p:spPr>
        <p:txBody>
          <a:bodyPr vert="horz" lIns="92369" tIns="46184" rIns="92369" bIns="46184" rtlCol="0" anchor="b"/>
          <a:lstStyle>
            <a:lvl1pPr algn="r">
              <a:defRPr sz="1200">
                <a:latin typeface="Times New Roman" pitchFamily="18" charset="0"/>
              </a:defRPr>
            </a:lvl1pPr>
          </a:lstStyle>
          <a:p>
            <a:pPr>
              <a:defRPr/>
            </a:pPr>
            <a:fld id="{B94BA2B8-389A-429E-A388-66752A990756}" type="slidenum">
              <a:rPr lang="en-US"/>
              <a:pPr>
                <a:defRPr/>
              </a:pPr>
              <a:t>‹#›</a:t>
            </a:fld>
            <a:endParaRPr lang="en-US"/>
          </a:p>
        </p:txBody>
      </p:sp>
    </p:spTree>
    <p:extLst>
      <p:ext uri="{BB962C8B-B14F-4D97-AF65-F5344CB8AC3E}">
        <p14:creationId xmlns:p14="http://schemas.microsoft.com/office/powerpoint/2010/main" val="30851787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663575" y="922338"/>
            <a:ext cx="561816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1307055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txBox="1">
            <a:spLocks noGrp="1" noChangeArrowheads="1"/>
          </p:cNvSpPr>
          <p:nvPr/>
        </p:nvSpPr>
        <p:spPr bwMode="auto">
          <a:xfrm>
            <a:off x="3934669" y="8757289"/>
            <a:ext cx="3010642" cy="461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360" tIns="46180" rIns="92360" bIns="46180" anchor="b"/>
          <a:lstStyle>
            <a:lvl1pPr eaLnBrk="0" hangingPunct="0">
              <a:defRPr sz="1000">
                <a:solidFill>
                  <a:schemeClr val="tx1"/>
                </a:solidFill>
                <a:latin typeface="Times New Roman" pitchFamily="1" charset="0"/>
              </a:defRPr>
            </a:lvl1pPr>
            <a:lvl2pPr marL="742950" indent="-285750" eaLnBrk="0" hangingPunct="0">
              <a:defRPr sz="1000">
                <a:solidFill>
                  <a:schemeClr val="tx1"/>
                </a:solidFill>
                <a:latin typeface="Times New Roman" pitchFamily="1" charset="0"/>
              </a:defRPr>
            </a:lvl2pPr>
            <a:lvl3pPr marL="1143000" indent="-228600" eaLnBrk="0" hangingPunct="0">
              <a:defRPr sz="1000">
                <a:solidFill>
                  <a:schemeClr val="tx1"/>
                </a:solidFill>
                <a:latin typeface="Times New Roman" pitchFamily="1" charset="0"/>
              </a:defRPr>
            </a:lvl3pPr>
            <a:lvl4pPr marL="1600200" indent="-228600" eaLnBrk="0" hangingPunct="0">
              <a:defRPr sz="1000">
                <a:solidFill>
                  <a:schemeClr val="tx1"/>
                </a:solidFill>
                <a:latin typeface="Times New Roman" pitchFamily="1" charset="0"/>
              </a:defRPr>
            </a:lvl4pPr>
            <a:lvl5pPr marL="2057400" indent="-228600" eaLnBrk="0" hangingPunct="0">
              <a:defRPr sz="1000">
                <a:solidFill>
                  <a:schemeClr val="tx1"/>
                </a:solidFill>
                <a:latin typeface="Times New Roman" pitchFamily="1" charset="0"/>
              </a:defRPr>
            </a:lvl5pPr>
            <a:lvl6pPr marL="2514600" indent="-228600" eaLnBrk="0" fontAlgn="base" hangingPunct="0">
              <a:spcBef>
                <a:spcPct val="0"/>
              </a:spcBef>
              <a:spcAft>
                <a:spcPct val="0"/>
              </a:spcAft>
              <a:defRPr sz="1000">
                <a:solidFill>
                  <a:schemeClr val="tx1"/>
                </a:solidFill>
                <a:latin typeface="Times New Roman" pitchFamily="1" charset="0"/>
              </a:defRPr>
            </a:lvl6pPr>
            <a:lvl7pPr marL="2971800" indent="-228600" eaLnBrk="0" fontAlgn="base" hangingPunct="0">
              <a:spcBef>
                <a:spcPct val="0"/>
              </a:spcBef>
              <a:spcAft>
                <a:spcPct val="0"/>
              </a:spcAft>
              <a:defRPr sz="1000">
                <a:solidFill>
                  <a:schemeClr val="tx1"/>
                </a:solidFill>
                <a:latin typeface="Times New Roman" pitchFamily="1" charset="0"/>
              </a:defRPr>
            </a:lvl7pPr>
            <a:lvl8pPr marL="3429000" indent="-228600" eaLnBrk="0" fontAlgn="base" hangingPunct="0">
              <a:spcBef>
                <a:spcPct val="0"/>
              </a:spcBef>
              <a:spcAft>
                <a:spcPct val="0"/>
              </a:spcAft>
              <a:defRPr sz="1000">
                <a:solidFill>
                  <a:schemeClr val="tx1"/>
                </a:solidFill>
                <a:latin typeface="Times New Roman" pitchFamily="1" charset="0"/>
              </a:defRPr>
            </a:lvl8pPr>
            <a:lvl9pPr marL="3886200" indent="-228600" eaLnBrk="0" fontAlgn="base" hangingPunct="0">
              <a:spcBef>
                <a:spcPct val="0"/>
              </a:spcBef>
              <a:spcAft>
                <a:spcPct val="0"/>
              </a:spcAft>
              <a:defRPr sz="1000">
                <a:solidFill>
                  <a:schemeClr val="tx1"/>
                </a:solidFill>
                <a:latin typeface="Times New Roman" pitchFamily="1" charset="0"/>
              </a:defRPr>
            </a:lvl9pPr>
          </a:lstStyle>
          <a:p>
            <a:pPr algn="r" eaLnBrk="1" hangingPunct="1"/>
            <a:fld id="{123EEF46-C8A3-47B6-96EF-B6F3F39F361A}" type="slidenum">
              <a:rPr lang="en-US" sz="1200"/>
              <a:pPr algn="r" eaLnBrk="1" hangingPunct="1"/>
              <a:t>2</a:t>
            </a:fld>
            <a:endParaRPr lang="en-US" sz="1200"/>
          </a:p>
        </p:txBody>
      </p:sp>
      <p:sp>
        <p:nvSpPr>
          <p:cNvPr id="6147" name="Rectangle 2"/>
          <p:cNvSpPr>
            <a:spLocks noGrp="1" noRot="1" noChangeAspect="1" noChangeArrowheads="1" noTextEdit="1"/>
          </p:cNvSpPr>
          <p:nvPr>
            <p:ph type="sldImg"/>
          </p:nvPr>
        </p:nvSpPr>
        <p:spPr bwMode="auto">
          <a:xfrm>
            <a:off x="400050" y="690563"/>
            <a:ext cx="6146800" cy="34575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360" tIns="46180" rIns="92360" bIns="46180" numCol="1" anchor="t"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1074823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663575" y="922338"/>
            <a:ext cx="561816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numCol="1" anchor="ctr" anchorCtr="0" compatLnSpc="1">
            <a:prstTxWarp prst="textNoShape">
              <a:avLst/>
            </a:prstTxWarp>
          </a:bodyPr>
          <a:lstStyle/>
          <a:p>
            <a:endParaRPr lang="en-US" dirty="0">
              <a:ea typeface="ＭＳ Ｐゴシック" pitchFamily="1" charset="-128"/>
            </a:endParaRPr>
          </a:p>
        </p:txBody>
      </p:sp>
    </p:spTree>
    <p:extLst>
      <p:ext uri="{BB962C8B-B14F-4D97-AF65-F5344CB8AC3E}">
        <p14:creationId xmlns:p14="http://schemas.microsoft.com/office/powerpoint/2010/main" val="3550107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txBox="1">
            <a:spLocks noGrp="1" noChangeArrowheads="1"/>
          </p:cNvSpPr>
          <p:nvPr/>
        </p:nvSpPr>
        <p:spPr bwMode="auto">
          <a:xfrm>
            <a:off x="3934669" y="8757289"/>
            <a:ext cx="3010642" cy="461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360" tIns="46180" rIns="92360" bIns="46180" anchor="b"/>
          <a:lstStyle>
            <a:lvl1pPr eaLnBrk="0" hangingPunct="0">
              <a:defRPr sz="1000">
                <a:solidFill>
                  <a:schemeClr val="tx1"/>
                </a:solidFill>
                <a:latin typeface="Times New Roman" pitchFamily="1" charset="0"/>
              </a:defRPr>
            </a:lvl1pPr>
            <a:lvl2pPr marL="742950" indent="-285750" eaLnBrk="0" hangingPunct="0">
              <a:defRPr sz="1000">
                <a:solidFill>
                  <a:schemeClr val="tx1"/>
                </a:solidFill>
                <a:latin typeface="Times New Roman" pitchFamily="1" charset="0"/>
              </a:defRPr>
            </a:lvl2pPr>
            <a:lvl3pPr marL="1143000" indent="-228600" eaLnBrk="0" hangingPunct="0">
              <a:defRPr sz="1000">
                <a:solidFill>
                  <a:schemeClr val="tx1"/>
                </a:solidFill>
                <a:latin typeface="Times New Roman" pitchFamily="1" charset="0"/>
              </a:defRPr>
            </a:lvl3pPr>
            <a:lvl4pPr marL="1600200" indent="-228600" eaLnBrk="0" hangingPunct="0">
              <a:defRPr sz="1000">
                <a:solidFill>
                  <a:schemeClr val="tx1"/>
                </a:solidFill>
                <a:latin typeface="Times New Roman" pitchFamily="1" charset="0"/>
              </a:defRPr>
            </a:lvl4pPr>
            <a:lvl5pPr marL="2057400" indent="-228600" eaLnBrk="0" hangingPunct="0">
              <a:defRPr sz="1000">
                <a:solidFill>
                  <a:schemeClr val="tx1"/>
                </a:solidFill>
                <a:latin typeface="Times New Roman" pitchFamily="1" charset="0"/>
              </a:defRPr>
            </a:lvl5pPr>
            <a:lvl6pPr marL="2514600" indent="-228600" eaLnBrk="0" fontAlgn="base" hangingPunct="0">
              <a:spcBef>
                <a:spcPct val="0"/>
              </a:spcBef>
              <a:spcAft>
                <a:spcPct val="0"/>
              </a:spcAft>
              <a:defRPr sz="1000">
                <a:solidFill>
                  <a:schemeClr val="tx1"/>
                </a:solidFill>
                <a:latin typeface="Times New Roman" pitchFamily="1" charset="0"/>
              </a:defRPr>
            </a:lvl6pPr>
            <a:lvl7pPr marL="2971800" indent="-228600" eaLnBrk="0" fontAlgn="base" hangingPunct="0">
              <a:spcBef>
                <a:spcPct val="0"/>
              </a:spcBef>
              <a:spcAft>
                <a:spcPct val="0"/>
              </a:spcAft>
              <a:defRPr sz="1000">
                <a:solidFill>
                  <a:schemeClr val="tx1"/>
                </a:solidFill>
                <a:latin typeface="Times New Roman" pitchFamily="1" charset="0"/>
              </a:defRPr>
            </a:lvl7pPr>
            <a:lvl8pPr marL="3429000" indent="-228600" eaLnBrk="0" fontAlgn="base" hangingPunct="0">
              <a:spcBef>
                <a:spcPct val="0"/>
              </a:spcBef>
              <a:spcAft>
                <a:spcPct val="0"/>
              </a:spcAft>
              <a:defRPr sz="1000">
                <a:solidFill>
                  <a:schemeClr val="tx1"/>
                </a:solidFill>
                <a:latin typeface="Times New Roman" pitchFamily="1" charset="0"/>
              </a:defRPr>
            </a:lvl8pPr>
            <a:lvl9pPr marL="3886200" indent="-228600" eaLnBrk="0" fontAlgn="base" hangingPunct="0">
              <a:spcBef>
                <a:spcPct val="0"/>
              </a:spcBef>
              <a:spcAft>
                <a:spcPct val="0"/>
              </a:spcAft>
              <a:defRPr sz="1000">
                <a:solidFill>
                  <a:schemeClr val="tx1"/>
                </a:solidFill>
                <a:latin typeface="Times New Roman" pitchFamily="1" charset="0"/>
              </a:defRPr>
            </a:lvl9pPr>
          </a:lstStyle>
          <a:p>
            <a:pPr algn="r" eaLnBrk="1" hangingPunct="1"/>
            <a:fld id="{123EEF46-C8A3-47B6-96EF-B6F3F39F361A}" type="slidenum">
              <a:rPr lang="en-US" sz="1200"/>
              <a:pPr algn="r" eaLnBrk="1" hangingPunct="1"/>
              <a:t>4</a:t>
            </a:fld>
            <a:endParaRPr lang="en-US" sz="1200"/>
          </a:p>
        </p:txBody>
      </p:sp>
      <p:sp>
        <p:nvSpPr>
          <p:cNvPr id="6147" name="Rectangle 2"/>
          <p:cNvSpPr>
            <a:spLocks noGrp="1" noRot="1" noChangeAspect="1" noChangeArrowheads="1" noTextEdit="1"/>
          </p:cNvSpPr>
          <p:nvPr>
            <p:ph type="sldImg"/>
          </p:nvPr>
        </p:nvSpPr>
        <p:spPr bwMode="auto">
          <a:xfrm>
            <a:off x="400050" y="690563"/>
            <a:ext cx="6146800" cy="34575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360" tIns="46180" rIns="92360" bIns="46180" numCol="1" anchor="t"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2570811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663575" y="922338"/>
            <a:ext cx="561816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dirty="0">
              <a:ea typeface="ＭＳ Ｐゴシック" pitchFamily="1" charset="-128"/>
            </a:endParaRPr>
          </a:p>
        </p:txBody>
      </p:sp>
    </p:spTree>
    <p:extLst>
      <p:ext uri="{BB962C8B-B14F-4D97-AF65-F5344CB8AC3E}">
        <p14:creationId xmlns:p14="http://schemas.microsoft.com/office/powerpoint/2010/main" val="911260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txBox="1">
            <a:spLocks noGrp="1" noChangeArrowheads="1"/>
          </p:cNvSpPr>
          <p:nvPr/>
        </p:nvSpPr>
        <p:spPr bwMode="auto">
          <a:xfrm>
            <a:off x="3934669" y="8757289"/>
            <a:ext cx="3010642" cy="461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360" tIns="46180" rIns="92360" bIns="46180" anchor="b"/>
          <a:lstStyle>
            <a:lvl1pPr eaLnBrk="0" hangingPunct="0">
              <a:defRPr sz="1000">
                <a:solidFill>
                  <a:schemeClr val="tx1"/>
                </a:solidFill>
                <a:latin typeface="Times New Roman" pitchFamily="1" charset="0"/>
              </a:defRPr>
            </a:lvl1pPr>
            <a:lvl2pPr marL="742950" indent="-285750" eaLnBrk="0" hangingPunct="0">
              <a:defRPr sz="1000">
                <a:solidFill>
                  <a:schemeClr val="tx1"/>
                </a:solidFill>
                <a:latin typeface="Times New Roman" pitchFamily="1" charset="0"/>
              </a:defRPr>
            </a:lvl2pPr>
            <a:lvl3pPr marL="1143000" indent="-228600" eaLnBrk="0" hangingPunct="0">
              <a:defRPr sz="1000">
                <a:solidFill>
                  <a:schemeClr val="tx1"/>
                </a:solidFill>
                <a:latin typeface="Times New Roman" pitchFamily="1" charset="0"/>
              </a:defRPr>
            </a:lvl3pPr>
            <a:lvl4pPr marL="1600200" indent="-228600" eaLnBrk="0" hangingPunct="0">
              <a:defRPr sz="1000">
                <a:solidFill>
                  <a:schemeClr val="tx1"/>
                </a:solidFill>
                <a:latin typeface="Times New Roman" pitchFamily="1" charset="0"/>
              </a:defRPr>
            </a:lvl4pPr>
            <a:lvl5pPr marL="2057400" indent="-228600" eaLnBrk="0" hangingPunct="0">
              <a:defRPr sz="1000">
                <a:solidFill>
                  <a:schemeClr val="tx1"/>
                </a:solidFill>
                <a:latin typeface="Times New Roman" pitchFamily="1" charset="0"/>
              </a:defRPr>
            </a:lvl5pPr>
            <a:lvl6pPr marL="2514600" indent="-228600" eaLnBrk="0" fontAlgn="base" hangingPunct="0">
              <a:spcBef>
                <a:spcPct val="0"/>
              </a:spcBef>
              <a:spcAft>
                <a:spcPct val="0"/>
              </a:spcAft>
              <a:defRPr sz="1000">
                <a:solidFill>
                  <a:schemeClr val="tx1"/>
                </a:solidFill>
                <a:latin typeface="Times New Roman" pitchFamily="1" charset="0"/>
              </a:defRPr>
            </a:lvl6pPr>
            <a:lvl7pPr marL="2971800" indent="-228600" eaLnBrk="0" fontAlgn="base" hangingPunct="0">
              <a:spcBef>
                <a:spcPct val="0"/>
              </a:spcBef>
              <a:spcAft>
                <a:spcPct val="0"/>
              </a:spcAft>
              <a:defRPr sz="1000">
                <a:solidFill>
                  <a:schemeClr val="tx1"/>
                </a:solidFill>
                <a:latin typeface="Times New Roman" pitchFamily="1" charset="0"/>
              </a:defRPr>
            </a:lvl7pPr>
            <a:lvl8pPr marL="3429000" indent="-228600" eaLnBrk="0" fontAlgn="base" hangingPunct="0">
              <a:spcBef>
                <a:spcPct val="0"/>
              </a:spcBef>
              <a:spcAft>
                <a:spcPct val="0"/>
              </a:spcAft>
              <a:defRPr sz="1000">
                <a:solidFill>
                  <a:schemeClr val="tx1"/>
                </a:solidFill>
                <a:latin typeface="Times New Roman" pitchFamily="1" charset="0"/>
              </a:defRPr>
            </a:lvl8pPr>
            <a:lvl9pPr marL="3886200" indent="-228600" eaLnBrk="0" fontAlgn="base" hangingPunct="0">
              <a:spcBef>
                <a:spcPct val="0"/>
              </a:spcBef>
              <a:spcAft>
                <a:spcPct val="0"/>
              </a:spcAft>
              <a:defRPr sz="1000">
                <a:solidFill>
                  <a:schemeClr val="tx1"/>
                </a:solidFill>
                <a:latin typeface="Times New Roman" pitchFamily="1" charset="0"/>
              </a:defRPr>
            </a:lvl9pPr>
          </a:lstStyle>
          <a:p>
            <a:pPr algn="r" eaLnBrk="1" hangingPunct="1"/>
            <a:fld id="{123EEF46-C8A3-47B6-96EF-B6F3F39F361A}" type="slidenum">
              <a:rPr lang="en-US" sz="1200"/>
              <a:pPr algn="r" eaLnBrk="1" hangingPunct="1"/>
              <a:t>6</a:t>
            </a:fld>
            <a:endParaRPr lang="en-US" sz="1200" dirty="0"/>
          </a:p>
        </p:txBody>
      </p:sp>
      <p:sp>
        <p:nvSpPr>
          <p:cNvPr id="6147" name="Rectangle 2"/>
          <p:cNvSpPr>
            <a:spLocks noGrp="1" noRot="1" noChangeAspect="1" noChangeArrowheads="1" noTextEdit="1"/>
          </p:cNvSpPr>
          <p:nvPr>
            <p:ph type="sldImg"/>
          </p:nvPr>
        </p:nvSpPr>
        <p:spPr bwMode="auto">
          <a:xfrm>
            <a:off x="400050" y="690563"/>
            <a:ext cx="6146800" cy="34575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360" tIns="46180" rIns="92360" bIns="46180" numCol="1" anchor="t" anchorCtr="0" compatLnSpc="1">
            <a:prstTxWarp prst="textNoShape">
              <a:avLst/>
            </a:prstTxWarp>
          </a:bodyPr>
          <a:lstStyle/>
          <a:p>
            <a:endParaRPr lang="en-US" dirty="0">
              <a:ea typeface="ＭＳ Ｐゴシック" pitchFamily="1" charset="-128"/>
            </a:endParaRPr>
          </a:p>
        </p:txBody>
      </p:sp>
    </p:spTree>
    <p:extLst>
      <p:ext uri="{BB962C8B-B14F-4D97-AF65-F5344CB8AC3E}">
        <p14:creationId xmlns:p14="http://schemas.microsoft.com/office/powerpoint/2010/main" val="1578046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663575" y="922338"/>
            <a:ext cx="561816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3020735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txBox="1">
            <a:spLocks noGrp="1" noChangeArrowheads="1"/>
          </p:cNvSpPr>
          <p:nvPr/>
        </p:nvSpPr>
        <p:spPr bwMode="auto">
          <a:xfrm>
            <a:off x="3934669" y="8757289"/>
            <a:ext cx="3010642" cy="461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360" tIns="46180" rIns="92360" bIns="46180" anchor="b"/>
          <a:lstStyle>
            <a:lvl1pPr eaLnBrk="0" hangingPunct="0">
              <a:defRPr sz="1000">
                <a:solidFill>
                  <a:schemeClr val="tx1"/>
                </a:solidFill>
                <a:latin typeface="Times New Roman" pitchFamily="1" charset="0"/>
              </a:defRPr>
            </a:lvl1pPr>
            <a:lvl2pPr marL="742950" indent="-285750" eaLnBrk="0" hangingPunct="0">
              <a:defRPr sz="1000">
                <a:solidFill>
                  <a:schemeClr val="tx1"/>
                </a:solidFill>
                <a:latin typeface="Times New Roman" pitchFamily="1" charset="0"/>
              </a:defRPr>
            </a:lvl2pPr>
            <a:lvl3pPr marL="1143000" indent="-228600" eaLnBrk="0" hangingPunct="0">
              <a:defRPr sz="1000">
                <a:solidFill>
                  <a:schemeClr val="tx1"/>
                </a:solidFill>
                <a:latin typeface="Times New Roman" pitchFamily="1" charset="0"/>
              </a:defRPr>
            </a:lvl3pPr>
            <a:lvl4pPr marL="1600200" indent="-228600" eaLnBrk="0" hangingPunct="0">
              <a:defRPr sz="1000">
                <a:solidFill>
                  <a:schemeClr val="tx1"/>
                </a:solidFill>
                <a:latin typeface="Times New Roman" pitchFamily="1" charset="0"/>
              </a:defRPr>
            </a:lvl4pPr>
            <a:lvl5pPr marL="2057400" indent="-228600" eaLnBrk="0" hangingPunct="0">
              <a:defRPr sz="1000">
                <a:solidFill>
                  <a:schemeClr val="tx1"/>
                </a:solidFill>
                <a:latin typeface="Times New Roman" pitchFamily="1" charset="0"/>
              </a:defRPr>
            </a:lvl5pPr>
            <a:lvl6pPr marL="2514600" indent="-228600" eaLnBrk="0" fontAlgn="base" hangingPunct="0">
              <a:spcBef>
                <a:spcPct val="0"/>
              </a:spcBef>
              <a:spcAft>
                <a:spcPct val="0"/>
              </a:spcAft>
              <a:defRPr sz="1000">
                <a:solidFill>
                  <a:schemeClr val="tx1"/>
                </a:solidFill>
                <a:latin typeface="Times New Roman" pitchFamily="1" charset="0"/>
              </a:defRPr>
            </a:lvl6pPr>
            <a:lvl7pPr marL="2971800" indent="-228600" eaLnBrk="0" fontAlgn="base" hangingPunct="0">
              <a:spcBef>
                <a:spcPct val="0"/>
              </a:spcBef>
              <a:spcAft>
                <a:spcPct val="0"/>
              </a:spcAft>
              <a:defRPr sz="1000">
                <a:solidFill>
                  <a:schemeClr val="tx1"/>
                </a:solidFill>
                <a:latin typeface="Times New Roman" pitchFamily="1" charset="0"/>
              </a:defRPr>
            </a:lvl7pPr>
            <a:lvl8pPr marL="3429000" indent="-228600" eaLnBrk="0" fontAlgn="base" hangingPunct="0">
              <a:spcBef>
                <a:spcPct val="0"/>
              </a:spcBef>
              <a:spcAft>
                <a:spcPct val="0"/>
              </a:spcAft>
              <a:defRPr sz="1000">
                <a:solidFill>
                  <a:schemeClr val="tx1"/>
                </a:solidFill>
                <a:latin typeface="Times New Roman" pitchFamily="1" charset="0"/>
              </a:defRPr>
            </a:lvl8pPr>
            <a:lvl9pPr marL="3886200" indent="-228600" eaLnBrk="0" fontAlgn="base" hangingPunct="0">
              <a:spcBef>
                <a:spcPct val="0"/>
              </a:spcBef>
              <a:spcAft>
                <a:spcPct val="0"/>
              </a:spcAft>
              <a:defRPr sz="1000">
                <a:solidFill>
                  <a:schemeClr val="tx1"/>
                </a:solidFill>
                <a:latin typeface="Times New Roman" pitchFamily="1" charset="0"/>
              </a:defRPr>
            </a:lvl9pPr>
          </a:lstStyle>
          <a:p>
            <a:pPr algn="r" eaLnBrk="1" hangingPunct="1"/>
            <a:fld id="{123EEF46-C8A3-47B6-96EF-B6F3F39F361A}" type="slidenum">
              <a:rPr lang="en-US" sz="1200"/>
              <a:pPr algn="r" eaLnBrk="1" hangingPunct="1"/>
              <a:t>8</a:t>
            </a:fld>
            <a:endParaRPr lang="en-US" sz="1200"/>
          </a:p>
        </p:txBody>
      </p:sp>
      <p:sp>
        <p:nvSpPr>
          <p:cNvPr id="6147" name="Rectangle 2"/>
          <p:cNvSpPr>
            <a:spLocks noGrp="1" noRot="1" noChangeAspect="1" noChangeArrowheads="1" noTextEdit="1"/>
          </p:cNvSpPr>
          <p:nvPr>
            <p:ph type="sldImg"/>
          </p:nvPr>
        </p:nvSpPr>
        <p:spPr bwMode="auto">
          <a:xfrm>
            <a:off x="400050" y="690563"/>
            <a:ext cx="6146800" cy="34575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360" tIns="46180" rIns="92360" bIns="46180" numCol="1" anchor="t"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2279361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62CA11-4756-4819-B86C-7A8EDD497FFC}" type="slidenum">
              <a:rPr lang="en-US"/>
              <a:pPr>
                <a:defRPr/>
              </a:pPr>
              <a:t>‹#›</a:t>
            </a:fld>
            <a:endParaRPr lang="en-US"/>
          </a:p>
        </p:txBody>
      </p:sp>
    </p:spTree>
    <p:extLst>
      <p:ext uri="{BB962C8B-B14F-4D97-AF65-F5344CB8AC3E}">
        <p14:creationId xmlns:p14="http://schemas.microsoft.com/office/powerpoint/2010/main" val="4167883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3FACC0-696F-4C76-9A47-642D878AB791}" type="slidenum">
              <a:rPr lang="en-US"/>
              <a:pPr>
                <a:defRPr/>
              </a:pPr>
              <a:t>‹#›</a:t>
            </a:fld>
            <a:endParaRPr lang="en-US"/>
          </a:p>
        </p:txBody>
      </p:sp>
    </p:spTree>
    <p:extLst>
      <p:ext uri="{BB962C8B-B14F-4D97-AF65-F5344CB8AC3E}">
        <p14:creationId xmlns:p14="http://schemas.microsoft.com/office/powerpoint/2010/main" val="2560000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96DA97-5106-4B6C-B412-F28DF757AF18}" type="slidenum">
              <a:rPr lang="en-US"/>
              <a:pPr>
                <a:defRPr/>
              </a:pPr>
              <a:t>‹#›</a:t>
            </a:fld>
            <a:endParaRPr lang="en-US"/>
          </a:p>
        </p:txBody>
      </p:sp>
    </p:spTree>
    <p:extLst>
      <p:ext uri="{BB962C8B-B14F-4D97-AF65-F5344CB8AC3E}">
        <p14:creationId xmlns:p14="http://schemas.microsoft.com/office/powerpoint/2010/main" val="718394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E4AB71-C2D2-42A2-A61C-632462D70D2F}" type="slidenum">
              <a:rPr lang="en-US"/>
              <a:pPr>
                <a:defRPr/>
              </a:pPr>
              <a:t>‹#›</a:t>
            </a:fld>
            <a:endParaRPr lang="en-US"/>
          </a:p>
        </p:txBody>
      </p:sp>
    </p:spTree>
    <p:extLst>
      <p:ext uri="{BB962C8B-B14F-4D97-AF65-F5344CB8AC3E}">
        <p14:creationId xmlns:p14="http://schemas.microsoft.com/office/powerpoint/2010/main" val="396333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E21BC3-A42D-43FF-A873-BECDFB16673D}" type="slidenum">
              <a:rPr lang="en-US"/>
              <a:pPr>
                <a:defRPr/>
              </a:pPr>
              <a:t>‹#›</a:t>
            </a:fld>
            <a:endParaRPr lang="en-US"/>
          </a:p>
        </p:txBody>
      </p:sp>
    </p:spTree>
    <p:extLst>
      <p:ext uri="{BB962C8B-B14F-4D97-AF65-F5344CB8AC3E}">
        <p14:creationId xmlns:p14="http://schemas.microsoft.com/office/powerpoint/2010/main" val="1569790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4FEA76-18ED-47ED-BCE3-D213594E3577}" type="slidenum">
              <a:rPr lang="en-US"/>
              <a:pPr>
                <a:defRPr/>
              </a:pPr>
              <a:t>‹#›</a:t>
            </a:fld>
            <a:endParaRPr lang="en-US"/>
          </a:p>
        </p:txBody>
      </p:sp>
    </p:spTree>
    <p:extLst>
      <p:ext uri="{BB962C8B-B14F-4D97-AF65-F5344CB8AC3E}">
        <p14:creationId xmlns:p14="http://schemas.microsoft.com/office/powerpoint/2010/main" val="941424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97C0FD-DA82-4239-ACA4-5AB768A7D787}" type="slidenum">
              <a:rPr lang="en-US"/>
              <a:pPr>
                <a:defRPr/>
              </a:pPr>
              <a:t>‹#›</a:t>
            </a:fld>
            <a:endParaRPr lang="en-US"/>
          </a:p>
        </p:txBody>
      </p:sp>
    </p:spTree>
    <p:extLst>
      <p:ext uri="{BB962C8B-B14F-4D97-AF65-F5344CB8AC3E}">
        <p14:creationId xmlns:p14="http://schemas.microsoft.com/office/powerpoint/2010/main" val="540914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B016D8-E15C-4DA6-B6B4-EB0BA9C9FB8C}" type="slidenum">
              <a:rPr lang="en-US"/>
              <a:pPr>
                <a:defRPr/>
              </a:pPr>
              <a:t>‹#›</a:t>
            </a:fld>
            <a:endParaRPr lang="en-US"/>
          </a:p>
        </p:txBody>
      </p:sp>
    </p:spTree>
    <p:extLst>
      <p:ext uri="{BB962C8B-B14F-4D97-AF65-F5344CB8AC3E}">
        <p14:creationId xmlns:p14="http://schemas.microsoft.com/office/powerpoint/2010/main" val="4251605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7DD133-F0DC-43EB-803D-210DC4CADDA7}" type="slidenum">
              <a:rPr lang="en-US"/>
              <a:pPr>
                <a:defRPr/>
              </a:pPr>
              <a:t>‹#›</a:t>
            </a:fld>
            <a:endParaRPr lang="en-US"/>
          </a:p>
        </p:txBody>
      </p:sp>
    </p:spTree>
    <p:extLst>
      <p:ext uri="{BB962C8B-B14F-4D97-AF65-F5344CB8AC3E}">
        <p14:creationId xmlns:p14="http://schemas.microsoft.com/office/powerpoint/2010/main" val="544331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77B8EE-4694-4511-BCB3-EBB0004C543B}" type="slidenum">
              <a:rPr lang="en-US"/>
              <a:pPr>
                <a:defRPr/>
              </a:pPr>
              <a:t>‹#›</a:t>
            </a:fld>
            <a:endParaRPr lang="en-US"/>
          </a:p>
        </p:txBody>
      </p:sp>
    </p:spTree>
    <p:extLst>
      <p:ext uri="{BB962C8B-B14F-4D97-AF65-F5344CB8AC3E}">
        <p14:creationId xmlns:p14="http://schemas.microsoft.com/office/powerpoint/2010/main" val="355222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9D2ABE-0CB1-40EE-BE21-9A840B62C99D}" type="slidenum">
              <a:rPr lang="en-US"/>
              <a:pPr>
                <a:defRPr/>
              </a:pPr>
              <a:t>‹#›</a:t>
            </a:fld>
            <a:endParaRPr lang="en-US"/>
          </a:p>
        </p:txBody>
      </p:sp>
    </p:spTree>
    <p:extLst>
      <p:ext uri="{BB962C8B-B14F-4D97-AF65-F5344CB8AC3E}">
        <p14:creationId xmlns:p14="http://schemas.microsoft.com/office/powerpoint/2010/main" val="3344082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593AF61E-0389-4B49-9E19-C182BE35BF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002/qj.3577"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11.tiff"/><Relationship Id="rId4" Type="http://schemas.openxmlformats.org/officeDocument/2006/relationships/image" Target="../media/image1.png"/><Relationship Id="rId9" Type="http://schemas.openxmlformats.org/officeDocument/2006/relationships/image" Target="../media/image10.tif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dx.doi.org/10.1073/pnas.1717312115" TargetMode="External"/><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climate.nasa.gov/vital-signs/sea-level/" TargetMode="External"/><Relationship Id="rId4" Type="http://schemas.openxmlformats.org/officeDocument/2006/relationships/hyperlink" Target="http://dx.doi.org/10.1016/j.asr.2017.07.04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4583057"/>
            <a:ext cx="11582400" cy="1323439"/>
          </a:xfrm>
          <a:prstGeom prst="rect">
            <a:avLst/>
          </a:prstGeom>
          <a:solidFill>
            <a:srgbClr val="CCFFCC"/>
          </a:solidFill>
          <a:ln w="19050">
            <a:solidFill>
              <a:schemeClr val="tx1"/>
            </a:solidFill>
          </a:ln>
        </p:spPr>
        <p:txBody>
          <a:bodyPr wrap="square" rtlCol="0">
            <a:spAutoFit/>
          </a:bodyPr>
          <a:lstStyle/>
          <a:p>
            <a:pPr algn="just">
              <a:spcBef>
                <a:spcPts val="0"/>
              </a:spcBef>
              <a:spcAft>
                <a:spcPts val="0"/>
              </a:spcAft>
            </a:pPr>
            <a:r>
              <a:rPr lang="en-US" sz="1600" dirty="0">
                <a:solidFill>
                  <a:srgbClr val="000000"/>
                </a:solidFill>
                <a:latin typeface="+mn-lt"/>
                <a:ea typeface="Calibri" panose="020F0502020204030204" pitchFamily="34" charset="0"/>
              </a:rPr>
              <a:t>When satellite soil moisture (SM) was assimilated within a land surface model, we found that the accuracy of the forecast decreased in unexpected ways. Even though we could confirm that the surface moisture analysis was improved (Figure 1), the accuracy of the forecasted evapotranspiration rate (ET) decreased (Figure 2). Our analysis revealed a bias in the link between soil moisture and ET, which is the most likely cause of this </a:t>
            </a:r>
            <a:r>
              <a:rPr lang="en-US" sz="1600">
                <a:solidFill>
                  <a:srgbClr val="000000"/>
                </a:solidFill>
                <a:latin typeface="+mn-lt"/>
                <a:ea typeface="Calibri" panose="020F0502020204030204" pitchFamily="34" charset="0"/>
              </a:rPr>
              <a:t>degradation. </a:t>
            </a:r>
            <a:r>
              <a:rPr lang="en-US" sz="1600" dirty="0">
                <a:solidFill>
                  <a:srgbClr val="000000"/>
                </a:solidFill>
                <a:latin typeface="+mn-lt"/>
                <a:ea typeface="Calibri" panose="020F0502020204030204" pitchFamily="34" charset="0"/>
              </a:rPr>
              <a:t>With this study we show that even in a high-quality assimilation framework, model errors can b</a:t>
            </a:r>
            <a:r>
              <a:rPr lang="en-US" sz="1600" dirty="0">
                <a:latin typeface="+mn-lt"/>
              </a:rPr>
              <a:t>e reinforced by data assimilation, rather than mitigated. </a:t>
            </a:r>
            <a:endParaRPr lang="en-US" sz="2800" dirty="0">
              <a:solidFill>
                <a:srgbClr val="000000"/>
              </a:solidFill>
              <a:latin typeface="+mn-lt"/>
              <a:ea typeface="Calibri" panose="020F0502020204030204" pitchFamily="34" charset="0"/>
            </a:endParaRPr>
          </a:p>
        </p:txBody>
      </p:sp>
      <p:pic>
        <p:nvPicPr>
          <p:cNvPr id="10" name="Picture 9" descr="goddardlogo_blu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208" y="6227117"/>
            <a:ext cx="1244600" cy="530900"/>
          </a:xfrm>
          <a:prstGeom prst="rect">
            <a:avLst/>
          </a:prstGeom>
        </p:spPr>
      </p:pic>
      <p:sp>
        <p:nvSpPr>
          <p:cNvPr id="9" name="Text Box 17"/>
          <p:cNvSpPr txBox="1">
            <a:spLocks noChangeArrowheads="1"/>
          </p:cNvSpPr>
          <p:nvPr/>
        </p:nvSpPr>
        <p:spPr bwMode="auto">
          <a:xfrm>
            <a:off x="7620000" y="6468321"/>
            <a:ext cx="4481348" cy="246221"/>
          </a:xfrm>
          <a:prstGeom prst="rect">
            <a:avLst/>
          </a:prstGeom>
          <a:noFill/>
          <a:ln w="9525">
            <a:noFill/>
            <a:miter lim="800000"/>
            <a:headEnd/>
            <a:tailEnd/>
          </a:ln>
        </p:spPr>
        <p:txBody>
          <a:bodyPr wrap="square">
            <a:spAutoFit/>
          </a:bodyPr>
          <a:lstStyle/>
          <a:p>
            <a:pPr>
              <a:defRPr/>
            </a:pPr>
            <a:r>
              <a:rPr lang="en-US" b="1" dirty="0">
                <a:latin typeface="+mj-lt"/>
              </a:rPr>
              <a:t>Earth Sciences Division – Hydrosphere, Biosphere, and Geophysics</a:t>
            </a:r>
          </a:p>
        </p:txBody>
      </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0216" y="99782"/>
            <a:ext cx="1074584" cy="914398"/>
          </a:xfrm>
          <a:prstGeom prst="rect">
            <a:avLst/>
          </a:prstGeom>
        </p:spPr>
      </p:pic>
      <p:sp>
        <p:nvSpPr>
          <p:cNvPr id="11" name="Text Box 1"/>
          <p:cNvSpPr txBox="1">
            <a:spLocks noChangeArrowheads="1"/>
          </p:cNvSpPr>
          <p:nvPr/>
        </p:nvSpPr>
        <p:spPr bwMode="auto">
          <a:xfrm>
            <a:off x="1609777" y="6510"/>
            <a:ext cx="8873836" cy="1278955"/>
          </a:xfrm>
          <a:prstGeom prst="rect">
            <a:avLst/>
          </a:prstGeom>
          <a:noFill/>
          <a:ln w="9525">
            <a:noFill/>
            <a:miter lim="800000"/>
            <a:headEnd/>
            <a:tailEnd/>
          </a:ln>
        </p:spPr>
        <p:txBody>
          <a:bodyPr wrap="square" lIns="82945" tIns="41473" rIns="82945" bIns="41473" anchor="ctr">
            <a:spAutoFit/>
          </a:bodyPr>
          <a:lstStyle/>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1600" b="1" dirty="0">
                <a:solidFill>
                  <a:srgbClr val="000000"/>
                </a:solidFill>
                <a:latin typeface="+mj-lt"/>
              </a:rPr>
              <a:t>Evapotranspiration maps help diagnose the cause </a:t>
            </a:r>
            <a:br>
              <a:rPr lang="en-US" sz="1600" b="1" dirty="0">
                <a:solidFill>
                  <a:srgbClr val="000000"/>
                </a:solidFill>
                <a:latin typeface="+mj-lt"/>
              </a:rPr>
            </a:br>
            <a:r>
              <a:rPr lang="en-US" sz="1600" b="1" dirty="0">
                <a:solidFill>
                  <a:srgbClr val="000000"/>
                </a:solidFill>
                <a:latin typeface="+mj-lt"/>
              </a:rPr>
              <a:t>of unexpected degradation of land hydrology forecasts</a:t>
            </a: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200" b="1" dirty="0">
                <a:solidFill>
                  <a:srgbClr val="000000"/>
                </a:solidFill>
                <a:latin typeface="+mn-lt"/>
              </a:rPr>
              <a:t>Thomas Holmes</a:t>
            </a:r>
            <a:r>
              <a:rPr lang="en-GB" sz="1200" b="1" baseline="30000" dirty="0">
                <a:solidFill>
                  <a:srgbClr val="000000"/>
                </a:solidFill>
                <a:latin typeface="+mn-lt"/>
              </a:rPr>
              <a:t>1</a:t>
            </a:r>
            <a:r>
              <a:rPr lang="en-GB" sz="1200" b="1" dirty="0">
                <a:solidFill>
                  <a:srgbClr val="000000"/>
                </a:solidFill>
                <a:latin typeface="+mn-lt"/>
              </a:rPr>
              <a:t>, </a:t>
            </a:r>
            <a:r>
              <a:rPr lang="en-GB" sz="1200" b="1" dirty="0">
                <a:solidFill>
                  <a:srgbClr val="000000"/>
                </a:solidFill>
                <a:latin typeface="Arial"/>
              </a:rPr>
              <a:t>Wade Crow</a:t>
            </a:r>
            <a:r>
              <a:rPr lang="en-GB" sz="1200" b="1" baseline="30000" dirty="0">
                <a:solidFill>
                  <a:srgbClr val="000000"/>
                </a:solidFill>
                <a:latin typeface="Arial"/>
              </a:rPr>
              <a:t>3</a:t>
            </a:r>
            <a:r>
              <a:rPr lang="en-GB" sz="1200" b="1" dirty="0">
                <a:solidFill>
                  <a:srgbClr val="000000"/>
                </a:solidFill>
                <a:latin typeface="Arial"/>
              </a:rPr>
              <a:t>, </a:t>
            </a:r>
            <a:r>
              <a:rPr lang="en-GB" sz="1200" b="1" dirty="0">
                <a:solidFill>
                  <a:srgbClr val="000000"/>
                </a:solidFill>
                <a:latin typeface="+mn-lt"/>
              </a:rPr>
              <a:t>Concha Arroyo</a:t>
            </a:r>
            <a:r>
              <a:rPr lang="en-GB" sz="1200" b="1" baseline="30000" dirty="0">
                <a:solidFill>
                  <a:srgbClr val="000000"/>
                </a:solidFill>
                <a:latin typeface="+mn-lt"/>
              </a:rPr>
              <a:t>3</a:t>
            </a:r>
            <a:r>
              <a:rPr lang="en-GB" sz="1200" b="1" dirty="0">
                <a:solidFill>
                  <a:srgbClr val="000000"/>
                </a:solidFill>
                <a:latin typeface="+mn-lt"/>
              </a:rPr>
              <a:t>, </a:t>
            </a:r>
            <a:r>
              <a:rPr lang="en-US" sz="1200" b="1" dirty="0">
                <a:latin typeface="+mn-lt"/>
                <a:ea typeface="Calibri" panose="020F0502020204030204" pitchFamily="34" charset="0"/>
              </a:rPr>
              <a:t>Joaquin Muñoz Sabater4</a:t>
            </a:r>
            <a:r>
              <a:rPr lang="en-US" sz="1200" b="1" baseline="30000" dirty="0">
                <a:latin typeface="+mn-lt"/>
                <a:ea typeface="Calibri" panose="020F0502020204030204" pitchFamily="34" charset="0"/>
              </a:rPr>
              <a:t>  , </a:t>
            </a:r>
            <a:r>
              <a:rPr lang="en-GB" sz="1200" b="1" dirty="0">
                <a:solidFill>
                  <a:srgbClr val="000000"/>
                </a:solidFill>
                <a:latin typeface="+mn-lt"/>
              </a:rPr>
              <a:t>Chris Hain</a:t>
            </a:r>
            <a:r>
              <a:rPr lang="en-GB" sz="1200" b="1" baseline="30000" dirty="0">
                <a:solidFill>
                  <a:srgbClr val="000000"/>
                </a:solidFill>
                <a:latin typeface="+mn-lt"/>
              </a:rPr>
              <a:t>2</a:t>
            </a:r>
            <a:r>
              <a:rPr lang="en-GB" sz="1200" b="1" dirty="0">
                <a:solidFill>
                  <a:srgbClr val="000000"/>
                </a:solidFill>
                <a:latin typeface="+mn-lt"/>
              </a:rPr>
              <a:t>, </a:t>
            </a:r>
            <a:br>
              <a:rPr lang="en-GB" sz="1200" b="1" dirty="0">
                <a:solidFill>
                  <a:srgbClr val="000000"/>
                </a:solidFill>
                <a:latin typeface="+mn-lt"/>
              </a:rPr>
            </a:br>
            <a:r>
              <a:rPr lang="en-GB" sz="1200" b="1" dirty="0">
                <a:solidFill>
                  <a:srgbClr val="000000"/>
                </a:solidFill>
                <a:latin typeface="+mn-lt"/>
              </a:rPr>
              <a:t>Fangni Lei</a:t>
            </a:r>
            <a:r>
              <a:rPr lang="en-GB" sz="1200" b="1" baseline="30000" dirty="0">
                <a:solidFill>
                  <a:srgbClr val="000000"/>
                </a:solidFill>
                <a:latin typeface="+mn-lt"/>
              </a:rPr>
              <a:t>3</a:t>
            </a:r>
            <a:r>
              <a:rPr lang="en-GB" sz="1200" b="1" dirty="0">
                <a:solidFill>
                  <a:srgbClr val="000000"/>
                </a:solidFill>
                <a:latin typeface="+mn-lt"/>
              </a:rPr>
              <a:t>, </a:t>
            </a:r>
            <a:r>
              <a:rPr lang="en-US" sz="1200" b="1" dirty="0">
                <a:latin typeface="+mn-lt"/>
              </a:rPr>
              <a:t>Jianzhi Dong</a:t>
            </a:r>
            <a:r>
              <a:rPr lang="en-US" sz="1200" b="1" baseline="30000" dirty="0">
                <a:latin typeface="+mn-lt"/>
              </a:rPr>
              <a:t>1</a:t>
            </a:r>
            <a:r>
              <a:rPr lang="en-US" sz="1200" b="1" dirty="0">
                <a:latin typeface="+mn-lt"/>
              </a:rPr>
              <a:t>, Joseph G. Alfieri</a:t>
            </a:r>
            <a:r>
              <a:rPr lang="en-US" sz="1200" b="1" baseline="30000" dirty="0">
                <a:latin typeface="+mn-lt"/>
              </a:rPr>
              <a:t>1</a:t>
            </a:r>
            <a:r>
              <a:rPr lang="en-US" sz="1200" b="1" dirty="0">
                <a:latin typeface="+mn-lt"/>
              </a:rPr>
              <a:t> </a:t>
            </a:r>
            <a:r>
              <a:rPr lang="en-GB" sz="1200" b="1" dirty="0">
                <a:solidFill>
                  <a:srgbClr val="000000"/>
                </a:solidFill>
                <a:latin typeface="+mn-lt"/>
              </a:rPr>
              <a:t>and Martha Anderson</a:t>
            </a:r>
            <a:r>
              <a:rPr lang="en-GB" sz="1200" b="1" baseline="30000" dirty="0">
                <a:solidFill>
                  <a:srgbClr val="000000"/>
                </a:solidFill>
                <a:latin typeface="+mn-lt"/>
              </a:rPr>
              <a:t>3</a:t>
            </a:r>
            <a:endParaRPr lang="en-GB" sz="1200" b="1" dirty="0">
              <a:solidFill>
                <a:srgbClr val="000000"/>
              </a:solidFill>
              <a:latin typeface="+mn-lt"/>
            </a:endParaRP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200" b="1" baseline="30000" dirty="0">
                <a:solidFill>
                  <a:srgbClr val="000000"/>
                </a:solidFill>
                <a:latin typeface="+mn-lt"/>
              </a:rPr>
              <a:t>1</a:t>
            </a:r>
            <a:r>
              <a:rPr lang="en-GB" sz="1200" b="1" dirty="0">
                <a:solidFill>
                  <a:srgbClr val="000000"/>
                </a:solidFill>
                <a:latin typeface="+mn-lt"/>
              </a:rPr>
              <a:t>Hydrological Sciences Lab, NASA GSFC, </a:t>
            </a:r>
            <a:r>
              <a:rPr lang="en-GB" sz="1200" b="1" baseline="30000" dirty="0">
                <a:solidFill>
                  <a:srgbClr val="000000"/>
                </a:solidFill>
                <a:latin typeface="+mn-lt"/>
              </a:rPr>
              <a:t>2</a:t>
            </a:r>
            <a:r>
              <a:rPr lang="en-GB" sz="1200" b="1" dirty="0">
                <a:solidFill>
                  <a:srgbClr val="000000"/>
                </a:solidFill>
                <a:latin typeface="+mn-lt"/>
              </a:rPr>
              <a:t>NASA MSFC, </a:t>
            </a:r>
            <a:r>
              <a:rPr lang="en-GB" sz="1200" b="1" baseline="30000" dirty="0">
                <a:solidFill>
                  <a:srgbClr val="000000"/>
                </a:solidFill>
                <a:latin typeface="+mn-lt"/>
              </a:rPr>
              <a:t>3</a:t>
            </a:r>
            <a:r>
              <a:rPr lang="en-GB" sz="1200" b="1" dirty="0">
                <a:solidFill>
                  <a:srgbClr val="000000"/>
                </a:solidFill>
                <a:latin typeface="+mn-lt"/>
              </a:rPr>
              <a:t>USDA ARS, </a:t>
            </a:r>
            <a:r>
              <a:rPr lang="en-GB" sz="1200" b="1" baseline="30000" dirty="0">
                <a:solidFill>
                  <a:srgbClr val="000000"/>
                </a:solidFill>
                <a:latin typeface="Arial"/>
              </a:rPr>
              <a:t>4</a:t>
            </a:r>
            <a:r>
              <a:rPr lang="en-GB" sz="1200" b="1" dirty="0">
                <a:solidFill>
                  <a:srgbClr val="000000"/>
                </a:solidFill>
                <a:latin typeface="Arial"/>
              </a:rPr>
              <a:t>ECMWF</a:t>
            </a:r>
            <a:r>
              <a:rPr lang="en-GB" sz="1200" b="1" dirty="0">
                <a:solidFill>
                  <a:srgbClr val="000000"/>
                </a:solidFill>
                <a:latin typeface="+mn-lt"/>
              </a:rPr>
              <a:t> </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6600" y="152400"/>
            <a:ext cx="823748" cy="584798"/>
          </a:xfrm>
          <a:prstGeom prst="rect">
            <a:avLst/>
          </a:prstGeom>
        </p:spPr>
      </p:pic>
      <p:sp>
        <p:nvSpPr>
          <p:cNvPr id="32" name="TextBox 31"/>
          <p:cNvSpPr txBox="1"/>
          <p:nvPr/>
        </p:nvSpPr>
        <p:spPr>
          <a:xfrm>
            <a:off x="609600" y="3697487"/>
            <a:ext cx="5562600" cy="646331"/>
          </a:xfrm>
          <a:prstGeom prst="rect">
            <a:avLst/>
          </a:prstGeom>
          <a:noFill/>
        </p:spPr>
        <p:txBody>
          <a:bodyPr wrap="square" rtlCol="0">
            <a:spAutoFit/>
          </a:bodyPr>
          <a:lstStyle/>
          <a:p>
            <a:pPr lvl="0" algn="ctr"/>
            <a:r>
              <a:rPr lang="en-US" sz="1200" b="1" dirty="0">
                <a:solidFill>
                  <a:srgbClr val="002060"/>
                </a:solidFill>
                <a:latin typeface="+mn-lt"/>
                <a:ea typeface="Cambria" panose="02040503050406030204" pitchFamily="18" charset="0"/>
              </a:rPr>
              <a:t>Figure 1: The assimilation of soil moisture information (EXPR) generally improves the correlation (R) of modeled SM with in situ data compared too the free running model (OL).</a:t>
            </a:r>
          </a:p>
        </p:txBody>
      </p:sp>
      <p:grpSp>
        <p:nvGrpSpPr>
          <p:cNvPr id="7" name="Group 6"/>
          <p:cNvGrpSpPr/>
          <p:nvPr/>
        </p:nvGrpSpPr>
        <p:grpSpPr>
          <a:xfrm>
            <a:off x="7010400" y="1315359"/>
            <a:ext cx="3325722" cy="2353823"/>
            <a:chOff x="6492319" y="1474632"/>
            <a:chExt cx="2347184" cy="1723310"/>
          </a:xfrm>
        </p:grpSpPr>
        <p:pic>
          <p:nvPicPr>
            <p:cNvPr id="35" name="Picture 34"/>
            <p:cNvPicPr/>
            <p:nvPr/>
          </p:nvPicPr>
          <p:blipFill rotWithShape="1">
            <a:blip r:embed="rId6" cstate="print">
              <a:extLst>
                <a:ext uri="{28A0092B-C50C-407E-A947-70E740481C1C}">
                  <a14:useLocalDpi xmlns:a14="http://schemas.microsoft.com/office/drawing/2010/main" val="0"/>
                </a:ext>
              </a:extLst>
            </a:blip>
            <a:srcRect l="326" t="-1361" r="49674" b="51361"/>
            <a:stretch/>
          </p:blipFill>
          <p:spPr bwMode="auto">
            <a:xfrm>
              <a:off x="6492319" y="1474632"/>
              <a:ext cx="2347184" cy="1723310"/>
            </a:xfrm>
            <a:prstGeom prst="rect">
              <a:avLst/>
            </a:prstGeom>
            <a:noFill/>
            <a:ln>
              <a:noFill/>
            </a:ln>
          </p:spPr>
        </p:pic>
        <p:sp>
          <p:nvSpPr>
            <p:cNvPr id="5" name="TextBox 4"/>
            <p:cNvSpPr txBox="1"/>
            <p:nvPr/>
          </p:nvSpPr>
          <p:spPr>
            <a:xfrm>
              <a:off x="6548037" y="1494077"/>
              <a:ext cx="304800" cy="180266"/>
            </a:xfrm>
            <a:prstGeom prst="rect">
              <a:avLst/>
            </a:prstGeom>
            <a:solidFill>
              <a:schemeClr val="bg1"/>
            </a:solidFill>
          </p:spPr>
          <p:txBody>
            <a:bodyPr wrap="square" rtlCol="0">
              <a:spAutoFit/>
            </a:bodyPr>
            <a:lstStyle/>
            <a:p>
              <a:endParaRPr lang="en-US" b="1" dirty="0"/>
            </a:p>
          </p:txBody>
        </p:sp>
      </p:grpSp>
      <p:sp>
        <p:nvSpPr>
          <p:cNvPr id="15" name="TextBox 14"/>
          <p:cNvSpPr txBox="1"/>
          <p:nvPr/>
        </p:nvSpPr>
        <p:spPr>
          <a:xfrm>
            <a:off x="6046695" y="3697486"/>
            <a:ext cx="4849905" cy="646331"/>
          </a:xfrm>
          <a:prstGeom prst="rect">
            <a:avLst/>
          </a:prstGeom>
          <a:noFill/>
        </p:spPr>
        <p:txBody>
          <a:bodyPr wrap="square" rtlCol="0">
            <a:spAutoFit/>
          </a:bodyPr>
          <a:lstStyle/>
          <a:p>
            <a:pPr lvl="0" algn="ctr"/>
            <a:r>
              <a:rPr lang="en-US" sz="1200" b="1" dirty="0">
                <a:solidFill>
                  <a:srgbClr val="002060"/>
                </a:solidFill>
                <a:latin typeface="+mn-lt"/>
                <a:ea typeface="Cambria" panose="02040503050406030204" pitchFamily="18" charset="0"/>
              </a:rPr>
              <a:t>Figure 2: Improved soil moisture does not consistently propagate to ET as seen in reduced correlation of the 24-hr ET forecast with both</a:t>
            </a:r>
            <a:r>
              <a:rPr lang="en-US" sz="1200" b="1" dirty="0">
                <a:solidFill>
                  <a:srgbClr val="002060"/>
                </a:solidFill>
                <a:latin typeface="Arial"/>
                <a:ea typeface="Cambria" panose="02040503050406030204" pitchFamily="18" charset="0"/>
              </a:rPr>
              <a:t> in situ and remote sensing data</a:t>
            </a:r>
            <a:r>
              <a:rPr lang="en-US" sz="1200" b="1" dirty="0">
                <a:solidFill>
                  <a:srgbClr val="002060"/>
                </a:solidFill>
                <a:latin typeface="+mn-lt"/>
                <a:ea typeface="Cambria" panose="02040503050406030204" pitchFamily="18" charset="0"/>
              </a:rPr>
              <a:t>. </a:t>
            </a:r>
            <a:endParaRPr lang="en-US" sz="1200" b="1" dirty="0">
              <a:latin typeface="Arial"/>
              <a:cs typeface="Arial"/>
            </a:endParaRPr>
          </a:p>
        </p:txBody>
      </p:sp>
      <p:grpSp>
        <p:nvGrpSpPr>
          <p:cNvPr id="2" name="Group 1"/>
          <p:cNvGrpSpPr/>
          <p:nvPr/>
        </p:nvGrpSpPr>
        <p:grpSpPr>
          <a:xfrm>
            <a:off x="1828800" y="1420096"/>
            <a:ext cx="3325722" cy="2343878"/>
            <a:chOff x="1066800" y="1421478"/>
            <a:chExt cx="3325722" cy="2343878"/>
          </a:xfrm>
        </p:grpSpPr>
        <p:pic>
          <p:nvPicPr>
            <p:cNvPr id="31" name="Picture 30"/>
            <p:cNvPicPr/>
            <p:nvPr/>
          </p:nvPicPr>
          <p:blipFill rotWithShape="1">
            <a:blip r:embed="rId7" cstate="print">
              <a:extLst>
                <a:ext uri="{28A0092B-C50C-407E-A947-70E740481C1C}">
                  <a14:useLocalDpi xmlns:a14="http://schemas.microsoft.com/office/drawing/2010/main" val="0"/>
                </a:ext>
              </a:extLst>
            </a:blip>
            <a:srcRect l="-1636" t="-379" r="52858" b="51019"/>
            <a:stretch/>
          </p:blipFill>
          <p:spPr bwMode="auto">
            <a:xfrm>
              <a:off x="1066800" y="1421478"/>
              <a:ext cx="3325722" cy="2343878"/>
            </a:xfrm>
            <a:prstGeom prst="rect">
              <a:avLst/>
            </a:prstGeom>
            <a:noFill/>
            <a:ln>
              <a:noFill/>
            </a:ln>
          </p:spPr>
        </p:pic>
        <p:sp>
          <p:nvSpPr>
            <p:cNvPr id="16" name="TextBox 15"/>
            <p:cNvSpPr txBox="1"/>
            <p:nvPr/>
          </p:nvSpPr>
          <p:spPr>
            <a:xfrm>
              <a:off x="1066800" y="1524000"/>
              <a:ext cx="431871" cy="246221"/>
            </a:xfrm>
            <a:prstGeom prst="rect">
              <a:avLst/>
            </a:prstGeom>
            <a:solidFill>
              <a:schemeClr val="bg1"/>
            </a:solidFill>
          </p:spPr>
          <p:txBody>
            <a:bodyPr wrap="square" rtlCol="0">
              <a:spAutoFit/>
            </a:bodyPr>
            <a:lstStyle/>
            <a:p>
              <a:endParaRPr lang="en-US" b="1" dirty="0"/>
            </a:p>
          </p:txBody>
        </p:sp>
      </p:grpSp>
    </p:spTree>
    <p:extLst>
      <p:ext uri="{BB962C8B-B14F-4D97-AF65-F5344CB8AC3E}">
        <p14:creationId xmlns:p14="http://schemas.microsoft.com/office/powerpoint/2010/main" val="388349864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457200" y="76200"/>
            <a:ext cx="11186948" cy="5755422"/>
          </a:xfrm>
          <a:prstGeom prst="rect">
            <a:avLst/>
          </a:prstGeom>
          <a:noFill/>
          <a:ln w="9525">
            <a:noFill/>
            <a:miter lim="800000"/>
            <a:headEnd/>
            <a:tailEnd/>
          </a:ln>
        </p:spPr>
        <p:txBody>
          <a:bodyPr wrap="square">
            <a:spAutoFit/>
          </a:bodyPr>
          <a:lstStyle/>
          <a:p>
            <a:pPr fontAlgn="t">
              <a:defRPr/>
            </a:pPr>
            <a:r>
              <a:rPr lang="en-US" b="1" dirty="0">
                <a:latin typeface="Times New Roman" pitchFamily="18" charset="0"/>
              </a:rPr>
              <a:t>                          </a:t>
            </a:r>
            <a:r>
              <a:rPr lang="en-US" dirty="0">
                <a:latin typeface="+mn-lt"/>
              </a:rPr>
              <a:t>Name:  Thomas Holmes, Hydrological Sciences Branch, NASA GSFC</a:t>
            </a:r>
            <a:br>
              <a:rPr lang="en-US" dirty="0">
                <a:latin typeface="+mn-lt"/>
              </a:rPr>
            </a:br>
            <a:r>
              <a:rPr lang="en-US" dirty="0">
                <a:latin typeface="+mn-lt"/>
              </a:rPr>
              <a:t>                        E-mail: thomas.r.holmes@nasa.gov</a:t>
            </a:r>
            <a:br>
              <a:rPr lang="en-US" dirty="0">
                <a:latin typeface="+mn-lt"/>
              </a:rPr>
            </a:br>
            <a:r>
              <a:rPr lang="en-US" dirty="0">
                <a:latin typeface="+mn-lt"/>
              </a:rPr>
              <a:t>                        Phone: 301-6145444</a:t>
            </a:r>
            <a:endParaRPr lang="en-US" dirty="0">
              <a:latin typeface="Times New Roman" pitchFamily="18" charset="0"/>
            </a:endParaRPr>
          </a:p>
          <a:p>
            <a:pPr fontAlgn="t">
              <a:defRPr/>
            </a:pPr>
            <a:endParaRPr lang="en-US" sz="1400" b="1" dirty="0">
              <a:latin typeface="+mn-lt"/>
            </a:endParaRPr>
          </a:p>
          <a:p>
            <a:pPr fontAlgn="t">
              <a:defRPr/>
            </a:pPr>
            <a:endParaRPr lang="en-US" sz="1400" b="1" dirty="0">
              <a:latin typeface="+mn-lt"/>
            </a:endParaRPr>
          </a:p>
          <a:p>
            <a:pPr fontAlgn="t">
              <a:defRPr/>
            </a:pPr>
            <a:r>
              <a:rPr lang="en-US" sz="1400" b="1" dirty="0">
                <a:latin typeface="+mn-lt"/>
              </a:rPr>
              <a:t>References:</a:t>
            </a:r>
          </a:p>
          <a:p>
            <a:pPr marL="285750" indent="-285750" fontAlgn="t">
              <a:buFont typeface="Arial" panose="020B0604020202020204" pitchFamily="34" charset="0"/>
              <a:buChar char="•"/>
              <a:defRPr/>
            </a:pPr>
            <a:r>
              <a:rPr lang="en-US" sz="1400" dirty="0">
                <a:solidFill>
                  <a:srgbClr val="000000"/>
                </a:solidFill>
                <a:latin typeface="Times New Roman" panose="02020603050405020304" pitchFamily="18" charset="0"/>
                <a:ea typeface="Calibri" panose="020F0502020204030204" pitchFamily="34" charset="0"/>
              </a:rPr>
              <a:t>Crow, Wade T., Concepcion A. Gomez, Joaquin Muñoz </a:t>
            </a:r>
            <a:r>
              <a:rPr lang="en-US" sz="1400" dirty="0" err="1">
                <a:solidFill>
                  <a:srgbClr val="000000"/>
                </a:solidFill>
                <a:latin typeface="Times New Roman" panose="02020603050405020304" pitchFamily="18" charset="0"/>
                <a:ea typeface="Calibri" panose="020F0502020204030204" pitchFamily="34" charset="0"/>
              </a:rPr>
              <a:t>Sabater</a:t>
            </a:r>
            <a:r>
              <a:rPr lang="en-US" sz="1400" dirty="0">
                <a:solidFill>
                  <a:srgbClr val="000000"/>
                </a:solidFill>
                <a:latin typeface="Times New Roman" panose="02020603050405020304" pitchFamily="18" charset="0"/>
                <a:ea typeface="Calibri" panose="020F0502020204030204" pitchFamily="34" charset="0"/>
              </a:rPr>
              <a:t>, Thomas RH Holmes, Christopher R. Hain, Fangni Lei, Jianzhi Dong, Joseph G. Alfieri and Martha C. Anderson:</a:t>
            </a:r>
            <a:r>
              <a:rPr lang="en-US" sz="1200" dirty="0">
                <a:solidFill>
                  <a:srgbClr val="000000"/>
                </a:solidFill>
                <a:latin typeface="Arial" panose="020B0604020202020204" pitchFamily="34" charset="0"/>
                <a:ea typeface="Calibri" panose="020F0502020204030204" pitchFamily="34" charset="0"/>
              </a:rPr>
              <a:t> </a:t>
            </a:r>
            <a:r>
              <a:rPr lang="en-US" sz="1400" dirty="0">
                <a:solidFill>
                  <a:srgbClr val="000000"/>
                </a:solidFill>
                <a:latin typeface="Times New Roman" panose="02020603050405020304" pitchFamily="18" charset="0"/>
                <a:ea typeface="Calibri" panose="020F0502020204030204" pitchFamily="34" charset="0"/>
              </a:rPr>
              <a:t>Soil moisture/evapotranspiration over-coupling on L-band brightness temperature assimilation: sources and forecast implications. </a:t>
            </a:r>
            <a:r>
              <a:rPr lang="en-US" sz="1400" i="1" dirty="0">
                <a:solidFill>
                  <a:srgbClr val="000000"/>
                </a:solidFill>
                <a:latin typeface="Times New Roman" panose="02020603050405020304" pitchFamily="18" charset="0"/>
                <a:ea typeface="Calibri" panose="020F0502020204030204" pitchFamily="34" charset="0"/>
              </a:rPr>
              <a:t>In review Journal of Hydrometeorology</a:t>
            </a:r>
            <a:r>
              <a:rPr lang="en-US" sz="1400" dirty="0">
                <a:solidFill>
                  <a:srgbClr val="000000"/>
                </a:solidFill>
                <a:latin typeface="Times New Roman" panose="02020603050405020304" pitchFamily="18" charset="0"/>
                <a:ea typeface="Calibri" panose="020F0502020204030204" pitchFamily="34" charset="0"/>
              </a:rPr>
              <a:t>.</a:t>
            </a:r>
            <a:r>
              <a:rPr lang="en-US" sz="1400" dirty="0"/>
              <a:t>  </a:t>
            </a:r>
          </a:p>
          <a:p>
            <a:pPr marL="285750" indent="-285750" fontAlgn="t">
              <a:buFont typeface="Arial" panose="020B0604020202020204" pitchFamily="34" charset="0"/>
              <a:buChar char="•"/>
              <a:defRPr/>
            </a:pPr>
            <a:r>
              <a:rPr lang="en-US" sz="1400" dirty="0">
                <a:solidFill>
                  <a:srgbClr val="000000"/>
                </a:solidFill>
                <a:latin typeface="Times New Roman" panose="02020603050405020304" pitchFamily="18" charset="0"/>
                <a:ea typeface="Calibri" panose="020F0502020204030204" pitchFamily="34" charset="0"/>
              </a:rPr>
              <a:t>Muñoz‐</a:t>
            </a:r>
            <a:r>
              <a:rPr lang="en-US" sz="1400" dirty="0" err="1">
                <a:solidFill>
                  <a:srgbClr val="000000"/>
                </a:solidFill>
                <a:latin typeface="Times New Roman" panose="02020603050405020304" pitchFamily="18" charset="0"/>
                <a:ea typeface="Calibri" panose="020F0502020204030204" pitchFamily="34" charset="0"/>
              </a:rPr>
              <a:t>Sabater</a:t>
            </a:r>
            <a:r>
              <a:rPr lang="en-US" sz="1400" dirty="0">
                <a:solidFill>
                  <a:srgbClr val="000000"/>
                </a:solidFill>
                <a:latin typeface="Times New Roman" panose="02020603050405020304" pitchFamily="18" charset="0"/>
                <a:ea typeface="Calibri" panose="020F0502020204030204" pitchFamily="34" charset="0"/>
              </a:rPr>
              <a:t>, J., and co-authors. 2019: Assimilation of SMOS brightness temperatures in the ECMWF Integrated Forecasting System, </a:t>
            </a:r>
            <a:r>
              <a:rPr lang="en-US" sz="1400" i="1" dirty="0">
                <a:solidFill>
                  <a:srgbClr val="000000"/>
                </a:solidFill>
                <a:latin typeface="Times New Roman" panose="02020603050405020304" pitchFamily="18" charset="0"/>
                <a:ea typeface="Calibri" panose="020F0502020204030204" pitchFamily="34" charset="0"/>
              </a:rPr>
              <a:t>Q J R </a:t>
            </a:r>
            <a:r>
              <a:rPr lang="en-US" sz="1400" i="1" dirty="0" err="1">
                <a:solidFill>
                  <a:srgbClr val="000000"/>
                </a:solidFill>
                <a:latin typeface="Times New Roman" panose="02020603050405020304" pitchFamily="18" charset="0"/>
                <a:ea typeface="Calibri" panose="020F0502020204030204" pitchFamily="34" charset="0"/>
              </a:rPr>
              <a:t>Meteorol</a:t>
            </a:r>
            <a:r>
              <a:rPr lang="en-US" sz="1400" i="1" dirty="0">
                <a:solidFill>
                  <a:srgbClr val="000000"/>
                </a:solidFill>
                <a:latin typeface="Times New Roman" panose="02020603050405020304" pitchFamily="18" charset="0"/>
                <a:ea typeface="Calibri" panose="020F0502020204030204" pitchFamily="34" charset="0"/>
              </a:rPr>
              <a:t> Soc</a:t>
            </a:r>
            <a:r>
              <a:rPr lang="en-US" sz="1400" dirty="0">
                <a:solidFill>
                  <a:srgbClr val="000000"/>
                </a:solidFill>
                <a:latin typeface="Times New Roman" panose="02020603050405020304" pitchFamily="18" charset="0"/>
                <a:ea typeface="Calibri" panose="020F0502020204030204" pitchFamily="34" charset="0"/>
              </a:rPr>
              <a:t>., </a:t>
            </a:r>
            <a:r>
              <a:rPr lang="en-US" sz="1400" b="1" dirty="0">
                <a:solidFill>
                  <a:srgbClr val="000000"/>
                </a:solidFill>
                <a:latin typeface="Times New Roman" panose="02020603050405020304" pitchFamily="18" charset="0"/>
                <a:ea typeface="Calibri" panose="020F0502020204030204" pitchFamily="34" charset="0"/>
              </a:rPr>
              <a:t>145</a:t>
            </a:r>
            <a:r>
              <a:rPr lang="en-US" sz="1400" dirty="0">
                <a:solidFill>
                  <a:srgbClr val="000000"/>
                </a:solidFill>
                <a:latin typeface="Times New Roman" panose="02020603050405020304" pitchFamily="18" charset="0"/>
                <a:ea typeface="Calibri" panose="020F0502020204030204" pitchFamily="34" charset="0"/>
              </a:rPr>
              <a:t>, 2524– 2548, </a:t>
            </a:r>
            <a:r>
              <a:rPr lang="en-US" sz="1400" u="sng" dirty="0">
                <a:solidFill>
                  <a:srgbClr val="000000"/>
                </a:solidFill>
                <a:latin typeface="Times New Roman" panose="02020603050405020304" pitchFamily="18" charset="0"/>
                <a:ea typeface="Calibri" panose="020F0502020204030204" pitchFamily="34" charset="0"/>
                <a:hlinkClick r:id="rId3"/>
              </a:rPr>
              <a:t>https://doi.org/10.1002/qj.3577</a:t>
            </a:r>
            <a:r>
              <a:rPr lang="en-US" sz="1400" dirty="0">
                <a:solidFill>
                  <a:srgbClr val="000000"/>
                </a:solidFill>
                <a:latin typeface="Times New Roman" panose="02020603050405020304" pitchFamily="18" charset="0"/>
                <a:ea typeface="Calibri" panose="020F0502020204030204" pitchFamily="34" charset="0"/>
              </a:rPr>
              <a:t>.</a:t>
            </a:r>
            <a:endParaRPr lang="en-US" sz="1200" dirty="0">
              <a:solidFill>
                <a:srgbClr val="000000"/>
              </a:solidFill>
              <a:latin typeface="Arial" panose="020B0604020202020204" pitchFamily="34" charset="0"/>
              <a:ea typeface="Calibri" panose="020F0502020204030204" pitchFamily="34" charset="0"/>
            </a:endParaRPr>
          </a:p>
          <a:p>
            <a:pPr marL="285750" indent="-285750" fontAlgn="t">
              <a:buFont typeface="Arial" panose="020B0604020202020204" pitchFamily="34" charset="0"/>
              <a:buChar char="•"/>
              <a:defRPr/>
            </a:pPr>
            <a:endParaRPr lang="en-US" sz="1400" b="1" dirty="0">
              <a:latin typeface="+mn-lt"/>
            </a:endParaRPr>
          </a:p>
          <a:p>
            <a:pPr fontAlgn="t">
              <a:spcAft>
                <a:spcPts val="600"/>
              </a:spcAft>
              <a:defRPr/>
            </a:pPr>
            <a:r>
              <a:rPr lang="en-US" sz="1400" b="1" dirty="0">
                <a:latin typeface="+mn-lt"/>
              </a:rPr>
              <a:t>Data Sources:  </a:t>
            </a:r>
            <a:r>
              <a:rPr lang="en-US" sz="1400" dirty="0">
                <a:latin typeface="+mn-lt"/>
              </a:rPr>
              <a:t>The assimilation land surface model is the Tiled ECMWF Scheme for Surface Exchanges over Land incorporating the land surface hydrology (HTESSEL) model used operationally by ECMWF. L-band observations are obtained by the soil moisture and ocean salinity satellite (SMOS). Evaluation datasets used are soil moisture from USDA Soil Climate Analysis Network (SCAN) and NOAA United States Climate Reference Network (USCRN), evapotranspiration (ET) from eddy-covariance sites within the </a:t>
            </a:r>
            <a:r>
              <a:rPr lang="en-US" sz="1400" dirty="0" err="1">
                <a:latin typeface="+mn-lt"/>
              </a:rPr>
              <a:t>AmeriFlux</a:t>
            </a:r>
            <a:r>
              <a:rPr lang="en-US" sz="1400" dirty="0">
                <a:latin typeface="+mn-lt"/>
              </a:rPr>
              <a:t> network, and satellite retrieval estimates based on the thermal channel of the Geostationary Operational Environmental Satellites (GOES) and optical channels of the Moderate Resolution Imaging Spectrometer (MODIS). </a:t>
            </a:r>
          </a:p>
          <a:p>
            <a:pPr fontAlgn="t">
              <a:spcAft>
                <a:spcPts val="600"/>
              </a:spcAft>
              <a:defRPr/>
            </a:pPr>
            <a:r>
              <a:rPr lang="en-US" sz="1400" b="1" dirty="0">
                <a:latin typeface="+mn-lt"/>
              </a:rPr>
              <a:t>Technical Description of Figures:</a:t>
            </a:r>
            <a:br>
              <a:rPr lang="en-US" sz="1400" b="1" dirty="0">
                <a:latin typeface="+mn-lt"/>
              </a:rPr>
            </a:br>
            <a:r>
              <a:rPr lang="en-US" sz="1400" b="1" i="1" dirty="0">
                <a:solidFill>
                  <a:srgbClr val="000000"/>
                </a:solidFill>
                <a:latin typeface="Arial"/>
              </a:rPr>
              <a:t>Graphic 1: </a:t>
            </a:r>
            <a:r>
              <a:rPr lang="en-US" sz="1400" dirty="0">
                <a:latin typeface="+mn-lt"/>
              </a:rPr>
              <a:t>The difference in correlation (R) of HTESSELS soil moisture analysis (SM) with in situ data. EXPR represents the model runs with assimilation of SMOS L-band observations, and OL represents the model without any assimilation. The period covered by this experiment is the 2012– 2013 boreal summer. </a:t>
            </a:r>
          </a:p>
          <a:p>
            <a:pPr fontAlgn="t">
              <a:spcAft>
                <a:spcPts val="600"/>
              </a:spcAft>
              <a:defRPr/>
            </a:pPr>
            <a:r>
              <a:rPr lang="en-US" sz="1400" b="1" i="1" dirty="0">
                <a:solidFill>
                  <a:srgbClr val="000000"/>
                </a:solidFill>
                <a:latin typeface="Arial"/>
              </a:rPr>
              <a:t>Graphic 2: </a:t>
            </a:r>
            <a:r>
              <a:rPr lang="en-US" sz="1400" dirty="0">
                <a:latin typeface="+mn-lt"/>
              </a:rPr>
              <a:t>Difference in correlation of 24-hr forecast of ET with both in situ (square boxes) and remote sensing data (background map). </a:t>
            </a:r>
          </a:p>
          <a:p>
            <a:pPr fontAlgn="t">
              <a:spcAft>
                <a:spcPts val="600"/>
              </a:spcAft>
              <a:defRPr/>
            </a:pPr>
            <a:r>
              <a:rPr lang="en-US" sz="1400" b="1" dirty="0">
                <a:latin typeface="+mn-lt"/>
              </a:rPr>
              <a:t>Scientific significance, societal relevance, and relationships to future missions: </a:t>
            </a:r>
            <a:r>
              <a:rPr lang="en-US" sz="1400" dirty="0">
                <a:latin typeface="+mn-lt"/>
              </a:rPr>
              <a:t>This work helps to improve the integration of NASA observations with land surface models that are used for weather prediction.</a:t>
            </a:r>
            <a:endParaRPr lang="en-US" b="1" dirty="0">
              <a:latin typeface="+mn-lt"/>
            </a:endParaRPr>
          </a:p>
          <a:p>
            <a:pPr fontAlgn="t">
              <a:defRPr/>
            </a:pPr>
            <a:endParaRPr lang="en-US" b="1" dirty="0">
              <a:latin typeface="+mn-lt"/>
            </a:endParaRPr>
          </a:p>
        </p:txBody>
      </p:sp>
      <p:sp>
        <p:nvSpPr>
          <p:cNvPr id="7" name="Text Box 17"/>
          <p:cNvSpPr txBox="1">
            <a:spLocks noChangeArrowheads="1"/>
          </p:cNvSpPr>
          <p:nvPr/>
        </p:nvSpPr>
        <p:spPr bwMode="auto">
          <a:xfrm>
            <a:off x="7467600" y="6471716"/>
            <a:ext cx="4343400" cy="246220"/>
          </a:xfrm>
          <a:prstGeom prst="rect">
            <a:avLst/>
          </a:prstGeom>
          <a:noFill/>
          <a:ln w="9525">
            <a:noFill/>
            <a:miter lim="800000"/>
            <a:headEnd/>
            <a:tailEnd/>
          </a:ln>
        </p:spPr>
        <p:txBody>
          <a:bodyPr wrap="square">
            <a:spAutoFit/>
          </a:bodyPr>
          <a:lstStyle/>
          <a:p>
            <a:pPr>
              <a:defRPr/>
            </a:pPr>
            <a:r>
              <a:rPr lang="en-US" b="1" dirty="0">
                <a:latin typeface="+mj-lt"/>
              </a:rPr>
              <a:t>Earth Sciences Division – Hydrosphere, Biosphere, and Geophysics</a:t>
            </a:r>
          </a:p>
        </p:txBody>
      </p:sp>
      <p:pic>
        <p:nvPicPr>
          <p:cNvPr id="10" name="Picture 9" descr="goddardlogo_blu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 y="6195745"/>
            <a:ext cx="1244600" cy="5309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400" y="-16693"/>
            <a:ext cx="1074584" cy="91439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0400" y="274442"/>
            <a:ext cx="823748" cy="584798"/>
          </a:xfrm>
          <a:prstGeom prst="rect">
            <a:avLst/>
          </a:prstGeom>
        </p:spPr>
      </p:pic>
    </p:spTree>
    <p:extLst>
      <p:ext uri="{BB962C8B-B14F-4D97-AF65-F5344CB8AC3E}">
        <p14:creationId xmlns:p14="http://schemas.microsoft.com/office/powerpoint/2010/main" val="3116639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F7510C-9C8E-F442-8CB9-481335D31CF2}"/>
              </a:ext>
            </a:extLst>
          </p:cNvPr>
          <p:cNvPicPr>
            <a:picLocks noChangeAspect="1"/>
          </p:cNvPicPr>
          <p:nvPr/>
        </p:nvPicPr>
        <p:blipFill rotWithShape="1">
          <a:blip r:embed="rId3">
            <a:extLst>
              <a:ext uri="{28A0092B-C50C-407E-A947-70E740481C1C}">
                <a14:useLocalDpi xmlns:a14="http://schemas.microsoft.com/office/drawing/2010/main" val="0"/>
              </a:ext>
            </a:extLst>
          </a:blip>
          <a:srcRect r="9602"/>
          <a:stretch/>
        </p:blipFill>
        <p:spPr>
          <a:xfrm>
            <a:off x="7184189" y="928055"/>
            <a:ext cx="4803979" cy="4106465"/>
          </a:xfrm>
          <a:prstGeom prst="rect">
            <a:avLst/>
          </a:prstGeom>
        </p:spPr>
      </p:pic>
      <p:sp>
        <p:nvSpPr>
          <p:cNvPr id="2050" name="Text Box 1"/>
          <p:cNvSpPr txBox="1">
            <a:spLocks noChangeArrowheads="1"/>
          </p:cNvSpPr>
          <p:nvPr/>
        </p:nvSpPr>
        <p:spPr bwMode="auto">
          <a:xfrm>
            <a:off x="1150784" y="128065"/>
            <a:ext cx="8885216" cy="824087"/>
          </a:xfrm>
          <a:prstGeom prst="rect">
            <a:avLst/>
          </a:prstGeom>
          <a:noFill/>
          <a:ln w="9525">
            <a:noFill/>
            <a:miter lim="800000"/>
            <a:headEnd/>
            <a:tailEnd/>
          </a:ln>
        </p:spPr>
        <p:txBody>
          <a:bodyPr wrap="square" lIns="82945" tIns="41473" rIns="82945" bIns="41473" anchor="ctr">
            <a:spAutoFit/>
          </a:bodyPr>
          <a:lstStyle/>
          <a:p>
            <a:pPr algn="ctr">
              <a:lnSpc>
                <a:spcPts val="20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600" b="1" dirty="0">
                <a:solidFill>
                  <a:srgbClr val="000000"/>
                </a:solidFill>
                <a:latin typeface="+mj-lt"/>
              </a:rPr>
              <a:t>Laser-based characterization of JPSS-3 VIIRS</a:t>
            </a:r>
            <a:br>
              <a:rPr lang="en-GB" sz="1200" b="1" dirty="0">
                <a:solidFill>
                  <a:srgbClr val="000000"/>
                </a:solidFill>
                <a:latin typeface="+mj-lt"/>
              </a:rPr>
            </a:br>
            <a:r>
              <a:rPr lang="en-GB" sz="1200" b="1" dirty="0">
                <a:solidFill>
                  <a:srgbClr val="000000"/>
                </a:solidFill>
                <a:latin typeface="+mj-lt"/>
              </a:rPr>
              <a:t>Joel McCorkel</a:t>
            </a:r>
            <a:r>
              <a:rPr lang="en-GB" sz="1200" b="1" baseline="30000" dirty="0">
                <a:solidFill>
                  <a:srgbClr val="000000"/>
                </a:solidFill>
                <a:latin typeface="+mj-lt"/>
              </a:rPr>
              <a:t>1</a:t>
            </a:r>
            <a:r>
              <a:rPr lang="en-GB" sz="1200" b="1" dirty="0">
                <a:solidFill>
                  <a:srgbClr val="000000"/>
                </a:solidFill>
                <a:latin typeface="+mj-lt"/>
              </a:rPr>
              <a:t>, Brendan McAndrew</a:t>
            </a:r>
            <a:r>
              <a:rPr lang="en-GB" sz="1200" b="1" baseline="30000" dirty="0">
                <a:solidFill>
                  <a:srgbClr val="000000"/>
                </a:solidFill>
                <a:latin typeface="+mj-lt"/>
              </a:rPr>
              <a:t>2</a:t>
            </a:r>
            <a:r>
              <a:rPr lang="en-GB" sz="1200" b="1" dirty="0">
                <a:solidFill>
                  <a:srgbClr val="000000"/>
                </a:solidFill>
                <a:latin typeface="+mj-lt"/>
              </a:rPr>
              <a:t>, Julia Barsi</a:t>
            </a:r>
            <a:r>
              <a:rPr lang="en-GB" sz="1200" b="1" baseline="30000" dirty="0">
                <a:solidFill>
                  <a:srgbClr val="000000"/>
                </a:solidFill>
                <a:latin typeface="+mj-lt"/>
              </a:rPr>
              <a:t>1</a:t>
            </a:r>
            <a:r>
              <a:rPr lang="en-GB" sz="1200" b="1" dirty="0">
                <a:solidFill>
                  <a:srgbClr val="000000"/>
                </a:solidFill>
                <a:latin typeface="+mj-lt"/>
              </a:rPr>
              <a:t>, Chris Moeller</a:t>
            </a:r>
            <a:r>
              <a:rPr lang="en-GB" sz="1200" b="1" baseline="30000" dirty="0">
                <a:solidFill>
                  <a:srgbClr val="000000"/>
                </a:solidFill>
                <a:latin typeface="+mj-lt"/>
              </a:rPr>
              <a:t>3</a:t>
            </a:r>
            <a:r>
              <a:rPr lang="en-GB" sz="1200" b="1" dirty="0">
                <a:solidFill>
                  <a:srgbClr val="000000"/>
                </a:solidFill>
                <a:latin typeface="+mj-lt"/>
              </a:rPr>
              <a:t>, Kurt Thome</a:t>
            </a:r>
            <a:r>
              <a:rPr lang="en-GB" sz="1200" b="1" baseline="30000" dirty="0">
                <a:solidFill>
                  <a:srgbClr val="000000"/>
                </a:solidFill>
                <a:latin typeface="+mj-lt"/>
              </a:rPr>
              <a:t>1</a:t>
            </a:r>
            <a:r>
              <a:rPr lang="en-GB" sz="1200" b="1" dirty="0">
                <a:solidFill>
                  <a:srgbClr val="000000"/>
                </a:solidFill>
                <a:latin typeface="+mj-lt"/>
              </a:rPr>
              <a:t>, Jim Butler</a:t>
            </a:r>
            <a:r>
              <a:rPr lang="en-GB" sz="1200" b="1" baseline="30000" dirty="0">
                <a:solidFill>
                  <a:srgbClr val="000000"/>
                </a:solidFill>
                <a:latin typeface="+mj-lt"/>
              </a:rPr>
              <a:t>1</a:t>
            </a:r>
            <a:r>
              <a:rPr lang="en-GB" sz="1200" b="1" dirty="0">
                <a:solidFill>
                  <a:srgbClr val="000000"/>
                </a:solidFill>
                <a:latin typeface="+mj-lt"/>
              </a:rPr>
              <a:t>, James Gleason</a:t>
            </a:r>
            <a:r>
              <a:rPr lang="en-GB" sz="1200" b="1" baseline="30000" dirty="0">
                <a:solidFill>
                  <a:srgbClr val="000000"/>
                </a:solidFill>
                <a:latin typeface="+mj-lt"/>
              </a:rPr>
              <a:t>4</a:t>
            </a:r>
          </a:p>
          <a:p>
            <a:pPr algn="ctr">
              <a:lnSpc>
                <a:spcPts val="20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200" b="1" baseline="30000" dirty="0">
                <a:solidFill>
                  <a:srgbClr val="000000"/>
                </a:solidFill>
                <a:latin typeface="+mj-lt"/>
              </a:rPr>
              <a:t>1</a:t>
            </a:r>
            <a:r>
              <a:rPr lang="en-GB" sz="1200" b="1" dirty="0">
                <a:solidFill>
                  <a:srgbClr val="000000"/>
                </a:solidFill>
                <a:latin typeface="+mj-lt"/>
              </a:rPr>
              <a:t>NASA/GSFC Code 618, </a:t>
            </a:r>
            <a:r>
              <a:rPr lang="en-GB" sz="1200" b="1" baseline="30000" dirty="0">
                <a:solidFill>
                  <a:srgbClr val="000000"/>
                </a:solidFill>
                <a:latin typeface="+mj-lt"/>
              </a:rPr>
              <a:t>2</a:t>
            </a:r>
            <a:r>
              <a:rPr lang="en-GB" sz="1200" b="1" dirty="0">
                <a:solidFill>
                  <a:srgbClr val="000000"/>
                </a:solidFill>
                <a:latin typeface="+mj-lt"/>
              </a:rPr>
              <a:t>NASA/GSFC Code 550, </a:t>
            </a:r>
            <a:r>
              <a:rPr lang="en-GB" sz="1200" b="1" baseline="30000" dirty="0">
                <a:solidFill>
                  <a:srgbClr val="000000"/>
                </a:solidFill>
                <a:latin typeface="+mj-lt"/>
              </a:rPr>
              <a:t>3</a:t>
            </a:r>
            <a:r>
              <a:rPr lang="en-GB" sz="1200" b="1" dirty="0">
                <a:solidFill>
                  <a:srgbClr val="000000"/>
                </a:solidFill>
                <a:latin typeface="+mj-lt"/>
              </a:rPr>
              <a:t>Univ of Wisconsin-Madison, </a:t>
            </a:r>
            <a:r>
              <a:rPr lang="en-GB" sz="1200" b="1" baseline="30000" dirty="0">
                <a:solidFill>
                  <a:srgbClr val="000000"/>
                </a:solidFill>
                <a:latin typeface="+mj-lt"/>
              </a:rPr>
              <a:t>4</a:t>
            </a:r>
            <a:r>
              <a:rPr lang="en-GB" sz="1200" b="1" dirty="0">
                <a:solidFill>
                  <a:srgbClr val="000000"/>
                </a:solidFill>
                <a:latin typeface="+mj-lt"/>
              </a:rPr>
              <a:t>NASA/GSFC Code 614</a:t>
            </a:r>
          </a:p>
        </p:txBody>
      </p:sp>
      <p:sp>
        <p:nvSpPr>
          <p:cNvPr id="6" name="TextBox 5"/>
          <p:cNvSpPr txBox="1"/>
          <p:nvPr/>
        </p:nvSpPr>
        <p:spPr>
          <a:xfrm>
            <a:off x="76200" y="4591176"/>
            <a:ext cx="6934200" cy="1815882"/>
          </a:xfrm>
          <a:prstGeom prst="rect">
            <a:avLst/>
          </a:prstGeom>
          <a:solidFill>
            <a:srgbClr val="CCFFCC"/>
          </a:solidFill>
          <a:ln w="19050">
            <a:solidFill>
              <a:schemeClr val="tx1"/>
            </a:solidFill>
          </a:ln>
        </p:spPr>
        <p:txBody>
          <a:bodyPr wrap="square" rtlCol="0">
            <a:spAutoFit/>
          </a:bodyPr>
          <a:lstStyle/>
          <a:p>
            <a:pPr algn="just"/>
            <a:r>
              <a:rPr lang="en-US" sz="1600" dirty="0">
                <a:latin typeface="+mn-lt"/>
              </a:rPr>
              <a:t>The Goddard Laser for Absolute Measurement of Radiance (GLAMR) team deployed their laser systems to the vendor of the Joint Polar Satellite System-3 Visible Infrared Imaging Radiometer Suite (JPSS-3 VIIRS) for spectral response characterization. The GLAMR-based characterization provides significantly higher spectral accuracy and fidelity of traditional spectral characterization techniques and therefore enables more accurate retrievals of atmospheric and land surface environmental products.</a:t>
            </a:r>
          </a:p>
        </p:txBody>
      </p:sp>
      <p:pic>
        <p:nvPicPr>
          <p:cNvPr id="10" name="Picture 9" descr="goddardlogo_blu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6433350"/>
            <a:ext cx="995516" cy="424650"/>
          </a:xfrm>
          <a:prstGeom prst="rect">
            <a:avLst/>
          </a:prstGeom>
        </p:spPr>
      </p:pic>
      <p:sp>
        <p:nvSpPr>
          <p:cNvPr id="9" name="Text Box 17"/>
          <p:cNvSpPr txBox="1">
            <a:spLocks noChangeArrowheads="1"/>
          </p:cNvSpPr>
          <p:nvPr/>
        </p:nvSpPr>
        <p:spPr bwMode="auto">
          <a:xfrm>
            <a:off x="6324600" y="6629400"/>
            <a:ext cx="4343400" cy="246220"/>
          </a:xfrm>
          <a:prstGeom prst="rect">
            <a:avLst/>
          </a:prstGeom>
          <a:noFill/>
          <a:ln w="9525">
            <a:noFill/>
            <a:miter lim="800000"/>
            <a:headEnd/>
            <a:tailEnd/>
          </a:ln>
        </p:spPr>
        <p:txBody>
          <a:bodyPr wrap="square">
            <a:spAutoFit/>
          </a:bodyPr>
          <a:lstStyle/>
          <a:p>
            <a:pPr>
              <a:defRPr/>
            </a:pPr>
            <a:r>
              <a:rPr lang="en-US" b="1" dirty="0">
                <a:latin typeface="+mj-lt"/>
              </a:rPr>
              <a:t>Earth Sciences Division – Hydrosphere, Biosphere, and Geophysics</a:t>
            </a:r>
          </a:p>
        </p:txBody>
      </p:sp>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200" y="34413"/>
            <a:ext cx="1074584" cy="914398"/>
          </a:xfrm>
          <a:prstGeom prst="rect">
            <a:avLst/>
          </a:prstGeom>
        </p:spPr>
      </p:pic>
      <p:pic>
        <p:nvPicPr>
          <p:cNvPr id="2" name="Picture 1">
            <a:extLst>
              <a:ext uri="{FF2B5EF4-FFF2-40B4-BE49-F238E27FC236}">
                <a16:creationId xmlns:a16="http://schemas.microsoft.com/office/drawing/2014/main" id="{D26A4ED6-8FBA-AA45-B36A-C25C60002AD8}"/>
              </a:ext>
            </a:extLst>
          </p:cNvPr>
          <p:cNvPicPr>
            <a:picLocks noChangeAspect="1"/>
          </p:cNvPicPr>
          <p:nvPr/>
        </p:nvPicPr>
        <p:blipFill rotWithShape="1">
          <a:blip r:embed="rId6"/>
          <a:srcRect t="10370" b="15543"/>
          <a:stretch/>
        </p:blipFill>
        <p:spPr>
          <a:xfrm>
            <a:off x="170956" y="1032980"/>
            <a:ext cx="3493993" cy="3455450"/>
          </a:xfrm>
          <a:prstGeom prst="rect">
            <a:avLst/>
          </a:prstGeom>
        </p:spPr>
      </p:pic>
      <p:pic>
        <p:nvPicPr>
          <p:cNvPr id="11" name="Picture 10">
            <a:extLst>
              <a:ext uri="{FF2B5EF4-FFF2-40B4-BE49-F238E27FC236}">
                <a16:creationId xmlns:a16="http://schemas.microsoft.com/office/drawing/2014/main" id="{2C83A648-8955-7A45-982D-1B299A2037C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3151" t="13108" b="20959"/>
          <a:stretch/>
        </p:blipFill>
        <p:spPr>
          <a:xfrm>
            <a:off x="3822613" y="1032980"/>
            <a:ext cx="3163206" cy="3455449"/>
          </a:xfrm>
          <a:prstGeom prst="rect">
            <a:avLst/>
          </a:prstGeom>
        </p:spPr>
      </p:pic>
      <p:pic>
        <p:nvPicPr>
          <p:cNvPr id="4" name="Picture 3">
            <a:extLst>
              <a:ext uri="{FF2B5EF4-FFF2-40B4-BE49-F238E27FC236}">
                <a16:creationId xmlns:a16="http://schemas.microsoft.com/office/drawing/2014/main" id="{958DE21F-A3CE-F942-8D13-B0D208A2CA0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3328" t="14322" r="4776" b="37988"/>
          <a:stretch/>
        </p:blipFill>
        <p:spPr>
          <a:xfrm>
            <a:off x="7107649" y="4700065"/>
            <a:ext cx="4957061" cy="1929335"/>
          </a:xfrm>
          <a:prstGeom prst="rect">
            <a:avLst/>
          </a:prstGeom>
        </p:spPr>
      </p:pic>
      <p:sp>
        <p:nvSpPr>
          <p:cNvPr id="13" name="TextBox 12">
            <a:extLst>
              <a:ext uri="{FF2B5EF4-FFF2-40B4-BE49-F238E27FC236}">
                <a16:creationId xmlns:a16="http://schemas.microsoft.com/office/drawing/2014/main" id="{EC70299B-DC8B-664F-822F-B586F27C36CB}"/>
              </a:ext>
            </a:extLst>
          </p:cNvPr>
          <p:cNvSpPr txBox="1"/>
          <p:nvPr/>
        </p:nvSpPr>
        <p:spPr>
          <a:xfrm>
            <a:off x="2697049" y="3985805"/>
            <a:ext cx="955711" cy="369332"/>
          </a:xfrm>
          <a:prstGeom prst="rect">
            <a:avLst/>
          </a:prstGeom>
          <a:noFill/>
        </p:spPr>
        <p:txBody>
          <a:bodyPr wrap="none" rtlCol="0">
            <a:spAutoFit/>
          </a:bodyPr>
          <a:lstStyle/>
          <a:p>
            <a:r>
              <a:rPr lang="en-US" sz="1800" b="1" i="1" dirty="0">
                <a:solidFill>
                  <a:schemeClr val="bg1"/>
                </a:solidFill>
                <a:latin typeface="Calibri" panose="020F0502020204030204" pitchFamily="34" charset="0"/>
                <a:cs typeface="Calibri" panose="020F0502020204030204" pitchFamily="34" charset="0"/>
              </a:rPr>
              <a:t>Figure 1</a:t>
            </a:r>
          </a:p>
        </p:txBody>
      </p:sp>
      <p:sp>
        <p:nvSpPr>
          <p:cNvPr id="14" name="TextBox 13">
            <a:extLst>
              <a:ext uri="{FF2B5EF4-FFF2-40B4-BE49-F238E27FC236}">
                <a16:creationId xmlns:a16="http://schemas.microsoft.com/office/drawing/2014/main" id="{2FF35F5C-3A20-3B41-9B1B-63E4E579B76D}"/>
              </a:ext>
            </a:extLst>
          </p:cNvPr>
          <p:cNvSpPr txBox="1"/>
          <p:nvPr/>
        </p:nvSpPr>
        <p:spPr>
          <a:xfrm>
            <a:off x="3838738" y="3985805"/>
            <a:ext cx="955711" cy="369332"/>
          </a:xfrm>
          <a:prstGeom prst="rect">
            <a:avLst/>
          </a:prstGeom>
          <a:noFill/>
        </p:spPr>
        <p:txBody>
          <a:bodyPr wrap="none" rtlCol="0">
            <a:spAutoFit/>
          </a:bodyPr>
          <a:lstStyle/>
          <a:p>
            <a:r>
              <a:rPr lang="en-US" sz="1800" b="1" i="1" dirty="0">
                <a:solidFill>
                  <a:schemeClr val="bg1"/>
                </a:solidFill>
                <a:latin typeface="Calibri" panose="020F0502020204030204" pitchFamily="34" charset="0"/>
                <a:cs typeface="Calibri" panose="020F0502020204030204" pitchFamily="34" charset="0"/>
              </a:rPr>
              <a:t>Figure 2</a:t>
            </a:r>
          </a:p>
        </p:txBody>
      </p:sp>
      <p:sp>
        <p:nvSpPr>
          <p:cNvPr id="15" name="TextBox 14">
            <a:extLst>
              <a:ext uri="{FF2B5EF4-FFF2-40B4-BE49-F238E27FC236}">
                <a16:creationId xmlns:a16="http://schemas.microsoft.com/office/drawing/2014/main" id="{068BCCE2-A6FA-2243-BE0F-17BD64C191E5}"/>
              </a:ext>
            </a:extLst>
          </p:cNvPr>
          <p:cNvSpPr txBox="1"/>
          <p:nvPr/>
        </p:nvSpPr>
        <p:spPr>
          <a:xfrm>
            <a:off x="10515600" y="1676775"/>
            <a:ext cx="1219200" cy="369332"/>
          </a:xfrm>
          <a:prstGeom prst="rect">
            <a:avLst/>
          </a:prstGeom>
          <a:solidFill>
            <a:schemeClr val="bg1"/>
          </a:solidFill>
        </p:spPr>
        <p:txBody>
          <a:bodyPr wrap="square" rtlCol="0">
            <a:spAutoFit/>
          </a:bodyPr>
          <a:lstStyle/>
          <a:p>
            <a:pPr algn="r"/>
            <a:r>
              <a:rPr lang="en-US" sz="1800" b="1" i="1" dirty="0">
                <a:latin typeface="Calibri" panose="020F0502020204030204" pitchFamily="34" charset="0"/>
                <a:cs typeface="Calibri" panose="020F0502020204030204" pitchFamily="34" charset="0"/>
              </a:rPr>
              <a:t>Figure 3</a:t>
            </a:r>
          </a:p>
        </p:txBody>
      </p:sp>
      <p:sp>
        <p:nvSpPr>
          <p:cNvPr id="18" name="TextBox 17">
            <a:extLst>
              <a:ext uri="{FF2B5EF4-FFF2-40B4-BE49-F238E27FC236}">
                <a16:creationId xmlns:a16="http://schemas.microsoft.com/office/drawing/2014/main" id="{0ED0AD00-E81F-D64B-81E3-4EE38A7F61FB}"/>
              </a:ext>
            </a:extLst>
          </p:cNvPr>
          <p:cNvSpPr txBox="1"/>
          <p:nvPr/>
        </p:nvSpPr>
        <p:spPr>
          <a:xfrm>
            <a:off x="7655784" y="6260068"/>
            <a:ext cx="955711" cy="369332"/>
          </a:xfrm>
          <a:prstGeom prst="rect">
            <a:avLst/>
          </a:prstGeom>
          <a:noFill/>
        </p:spPr>
        <p:txBody>
          <a:bodyPr wrap="none" rtlCol="0">
            <a:spAutoFit/>
          </a:bodyPr>
          <a:lstStyle/>
          <a:p>
            <a:r>
              <a:rPr lang="en-US" sz="1800" b="1" i="1" dirty="0">
                <a:solidFill>
                  <a:schemeClr val="bg1"/>
                </a:solidFill>
                <a:latin typeface="Calibri" panose="020F0502020204030204" pitchFamily="34" charset="0"/>
                <a:cs typeface="Calibri" panose="020F0502020204030204" pitchFamily="34" charset="0"/>
              </a:rPr>
              <a:t>Figure 4</a:t>
            </a:r>
          </a:p>
        </p:txBody>
      </p:sp>
      <p:pic>
        <p:nvPicPr>
          <p:cNvPr id="20" name="Picture 19">
            <a:extLst>
              <a:ext uri="{FF2B5EF4-FFF2-40B4-BE49-F238E27FC236}">
                <a16:creationId xmlns:a16="http://schemas.microsoft.com/office/drawing/2014/main" id="{9F8F5C63-3AB9-B349-A152-8E21999C7C56}"/>
              </a:ext>
            </a:extLst>
          </p:cNvPr>
          <p:cNvPicPr>
            <a:picLocks noChangeAspect="1"/>
          </p:cNvPicPr>
          <p:nvPr/>
        </p:nvPicPr>
        <p:blipFill>
          <a:blip r:embed="rId9"/>
          <a:stretch>
            <a:fillRect/>
          </a:stretch>
        </p:blipFill>
        <p:spPr>
          <a:xfrm>
            <a:off x="11259892" y="58492"/>
            <a:ext cx="855908" cy="855908"/>
          </a:xfrm>
          <a:prstGeom prst="rect">
            <a:avLst/>
          </a:prstGeom>
        </p:spPr>
      </p:pic>
      <p:pic>
        <p:nvPicPr>
          <p:cNvPr id="17" name="Picture 16">
            <a:extLst>
              <a:ext uri="{FF2B5EF4-FFF2-40B4-BE49-F238E27FC236}">
                <a16:creationId xmlns:a16="http://schemas.microsoft.com/office/drawing/2014/main" id="{C912B393-6CC8-2649-9844-C78C8A71D6BF}"/>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9961892" y="76200"/>
            <a:ext cx="1298824" cy="851855"/>
          </a:xfrm>
          <a:prstGeom prst="rect">
            <a:avLst/>
          </a:prstGeom>
        </p:spPr>
      </p:pic>
    </p:spTree>
    <p:extLst>
      <p:ext uri="{BB962C8B-B14F-4D97-AF65-F5344CB8AC3E}">
        <p14:creationId xmlns:p14="http://schemas.microsoft.com/office/powerpoint/2010/main" val="28632520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17566" y="152400"/>
            <a:ext cx="12039600" cy="6647974"/>
          </a:xfrm>
          <a:prstGeom prst="rect">
            <a:avLst/>
          </a:prstGeom>
          <a:noFill/>
          <a:ln w="9525">
            <a:noFill/>
            <a:miter lim="800000"/>
            <a:headEnd/>
            <a:tailEnd/>
          </a:ln>
        </p:spPr>
        <p:txBody>
          <a:bodyPr wrap="square">
            <a:spAutoFit/>
          </a:bodyPr>
          <a:lstStyle/>
          <a:p>
            <a:pPr marL="1097280" fontAlgn="t">
              <a:defRPr/>
            </a:pPr>
            <a:r>
              <a:rPr lang="en-US" sz="1100" dirty="0">
                <a:latin typeface="+mn-lt"/>
              </a:rPr>
              <a:t>Name:  Joel McCorkel, Biospheric Sciences Laboratory, NASA GSFC</a:t>
            </a:r>
            <a:br>
              <a:rPr lang="en-US" sz="1100" dirty="0">
                <a:latin typeface="+mn-lt"/>
              </a:rPr>
            </a:br>
            <a:r>
              <a:rPr lang="en-US" sz="1100" dirty="0">
                <a:latin typeface="+mn-lt"/>
              </a:rPr>
              <a:t>E-mail: joel.mccorkel@nasa.gov</a:t>
            </a:r>
            <a:br>
              <a:rPr lang="en-US" sz="1100" dirty="0">
                <a:latin typeface="+mn-lt"/>
              </a:rPr>
            </a:br>
            <a:r>
              <a:rPr lang="en-US" sz="1100" dirty="0">
                <a:latin typeface="+mn-lt"/>
              </a:rPr>
              <a:t>Phone: 301-614-6675</a:t>
            </a:r>
            <a:br>
              <a:rPr lang="en-US" sz="1100" dirty="0">
                <a:latin typeface="+mn-lt"/>
              </a:rPr>
            </a:br>
            <a:endParaRPr lang="en-US" sz="1100" b="1" dirty="0">
              <a:latin typeface="+mn-lt"/>
            </a:endParaRPr>
          </a:p>
          <a:p>
            <a:pPr fontAlgn="t">
              <a:defRPr/>
            </a:pPr>
            <a:r>
              <a:rPr lang="en-US" sz="1100" b="1" dirty="0">
                <a:latin typeface="+mn-lt"/>
              </a:rPr>
              <a:t>References:  </a:t>
            </a:r>
            <a:r>
              <a:rPr lang="en-US" sz="1100" dirty="0">
                <a:latin typeface="+mn-lt"/>
              </a:rPr>
              <a:t>Barsi, J.A., Markham, B.L., McCorkel, J.T., McAndrew, B., Donley, E., Morland, E., Pharr, J., Rodriguez, M.R., Shuman, T.M., </a:t>
            </a:r>
            <a:r>
              <a:rPr lang="en-US" sz="1100" dirty="0" err="1">
                <a:latin typeface="+mn-lt"/>
              </a:rPr>
              <a:t>Sushkov</a:t>
            </a:r>
            <a:r>
              <a:rPr lang="en-US" sz="1100" dirty="0">
                <a:latin typeface="+mn-lt"/>
              </a:rPr>
              <a:t>, A.B., </a:t>
            </a:r>
            <a:r>
              <a:rPr lang="en-US" sz="1100" dirty="0" err="1">
                <a:latin typeface="+mn-lt"/>
              </a:rPr>
              <a:t>Zukowski</a:t>
            </a:r>
            <a:r>
              <a:rPr lang="en-US" sz="1100" dirty="0">
                <a:latin typeface="+mn-lt"/>
              </a:rPr>
              <a:t>, B.J., 2019. The Operational Land Imager-2: prelaunch spectral characterization, in: Butler, J.J., </a:t>
            </a:r>
            <a:r>
              <a:rPr lang="en-US" sz="1100" dirty="0" err="1">
                <a:latin typeface="+mn-lt"/>
              </a:rPr>
              <a:t>Xiong</a:t>
            </a:r>
            <a:r>
              <a:rPr lang="en-US" sz="1100" dirty="0">
                <a:latin typeface="+mn-lt"/>
              </a:rPr>
              <a:t>, X. (Jack), Gu, X. (Eds.), Earth Observing Systems XXIV. SPIE, p. 10. https://</a:t>
            </a:r>
            <a:r>
              <a:rPr lang="en-US" sz="1100" dirty="0" err="1">
                <a:latin typeface="+mn-lt"/>
              </a:rPr>
              <a:t>doi.org</a:t>
            </a:r>
            <a:r>
              <a:rPr lang="en-US" sz="1100" dirty="0">
                <a:latin typeface="+mn-lt"/>
              </a:rPr>
              <a:t>/10.1117/12.2529776</a:t>
            </a:r>
          </a:p>
          <a:p>
            <a:pPr marL="274320" indent="-274320" fontAlgn="t">
              <a:defRPr/>
            </a:pPr>
            <a:r>
              <a:rPr lang="en-US" sz="1100" dirty="0">
                <a:latin typeface="+mn-lt"/>
              </a:rPr>
              <a:t>McCorkel, J., McAndrew, B., </a:t>
            </a:r>
            <a:r>
              <a:rPr lang="en-US" sz="1100" dirty="0" err="1">
                <a:latin typeface="+mn-lt"/>
              </a:rPr>
              <a:t>Barsi</a:t>
            </a:r>
            <a:r>
              <a:rPr lang="en-US" sz="1100" dirty="0">
                <a:latin typeface="+mn-lt"/>
              </a:rPr>
              <a:t>, J., Markham, B., Pharr, J., Rodriguez, M., Shuman, T., </a:t>
            </a:r>
            <a:r>
              <a:rPr lang="en-US" sz="1100" dirty="0" err="1">
                <a:latin typeface="+mn-lt"/>
              </a:rPr>
              <a:t>Sushkov</a:t>
            </a:r>
            <a:r>
              <a:rPr lang="en-US" sz="1100" dirty="0">
                <a:latin typeface="+mn-lt"/>
              </a:rPr>
              <a:t>, A. and </a:t>
            </a:r>
            <a:r>
              <a:rPr lang="en-US" sz="1100" dirty="0" err="1">
                <a:latin typeface="+mn-lt"/>
              </a:rPr>
              <a:t>Zukowski</a:t>
            </a:r>
            <a:r>
              <a:rPr lang="en-US" sz="1100" dirty="0">
                <a:latin typeface="+mn-lt"/>
              </a:rPr>
              <a:t>, B., 2019, July. First Results from Laser-Based Spectral Characterization of Landsat 9 Operational Land Imager-2. In IGARSS 2019 IEEE International Geoscience and Remote Sensing Symposium. https://</a:t>
            </a:r>
            <a:r>
              <a:rPr lang="en-US" sz="1100" dirty="0" err="1">
                <a:latin typeface="+mn-lt"/>
              </a:rPr>
              <a:t>doi.org</a:t>
            </a:r>
            <a:r>
              <a:rPr lang="en-US" sz="1100" dirty="0">
                <a:latin typeface="+mn-lt"/>
              </a:rPr>
              <a:t>/10.1109/IGARSS.2019.8898508</a:t>
            </a:r>
          </a:p>
          <a:p>
            <a:pPr marL="274320" indent="-274320" fontAlgn="t">
              <a:defRPr/>
            </a:pPr>
            <a:r>
              <a:rPr lang="en-US" sz="1100" dirty="0">
                <a:latin typeface="+mn-lt"/>
              </a:rPr>
              <a:t>Moeller, C., </a:t>
            </a:r>
            <a:r>
              <a:rPr lang="en-US" sz="1100" dirty="0" err="1">
                <a:latin typeface="+mn-lt"/>
              </a:rPr>
              <a:t>Schwarting</a:t>
            </a:r>
            <a:r>
              <a:rPr lang="en-US" sz="1100" dirty="0">
                <a:latin typeface="+mn-lt"/>
              </a:rPr>
              <a:t>, T., McCorkel, J., Moyer, D. and McIntire, J., 2019, September. JPSS-2 VIIRS version 2 at-launch relative spectral response characterization. In Earth Observing Systems XXIV (Vol. 11127, p. 111270D). International Society for Optics and Photonics. https://</a:t>
            </a:r>
            <a:r>
              <a:rPr lang="en-US" sz="1100" dirty="0" err="1">
                <a:latin typeface="+mn-lt"/>
              </a:rPr>
              <a:t>doi.org</a:t>
            </a:r>
            <a:r>
              <a:rPr lang="en-US" sz="1100" dirty="0">
                <a:latin typeface="+mn-lt"/>
              </a:rPr>
              <a:t>/10.1117/12.2530022</a:t>
            </a:r>
          </a:p>
          <a:p>
            <a:pPr fontAlgn="t">
              <a:defRPr/>
            </a:pPr>
            <a:endParaRPr lang="en-US" sz="1100" dirty="0">
              <a:latin typeface="+mn-lt"/>
            </a:endParaRPr>
          </a:p>
          <a:p>
            <a:pPr fontAlgn="t">
              <a:defRPr/>
            </a:pPr>
            <a:r>
              <a:rPr lang="en-US" sz="1100" b="1" dirty="0">
                <a:latin typeface="+mn-lt"/>
              </a:rPr>
              <a:t>Technical Description of Figures:</a:t>
            </a:r>
          </a:p>
          <a:p>
            <a:pPr fontAlgn="t">
              <a:defRPr/>
            </a:pPr>
            <a:endParaRPr lang="en-US" sz="1100" b="1" i="1" dirty="0">
              <a:latin typeface="+mn-lt"/>
            </a:endParaRPr>
          </a:p>
          <a:p>
            <a:pPr fontAlgn="t">
              <a:defRPr/>
            </a:pPr>
            <a:r>
              <a:rPr lang="en-US" sz="1100" b="1" i="1" dirty="0">
                <a:latin typeface="+mn-lt"/>
              </a:rPr>
              <a:t>Figure 1: </a:t>
            </a:r>
            <a:r>
              <a:rPr lang="en-US" sz="1100" dirty="0">
                <a:latin typeface="+mn-lt"/>
              </a:rPr>
              <a:t>The GLAMR integrating sphere is on the left in front and JPSS-3 VIIRS is on the right. A GLAMR scientist is in front giving thumbs up after final inspection of the sphere’s alignment to VIIRS’s telescope. </a:t>
            </a:r>
          </a:p>
          <a:p>
            <a:pPr fontAlgn="t">
              <a:defRPr/>
            </a:pPr>
            <a:r>
              <a:rPr lang="en-US" sz="1100" b="1" i="1" dirty="0">
                <a:latin typeface="+mn-lt"/>
              </a:rPr>
              <a:t>Figure 2: </a:t>
            </a:r>
            <a:r>
              <a:rPr lang="en-US" sz="1100" dirty="0">
                <a:latin typeface="+mn-lt"/>
              </a:rPr>
              <a:t>A photo of the GLAMR integrating sphere that is coupled to the laser output via fiber optic, in this case the GLAMR laser is tuned to 400 nm. The randomizing effect of the integrating sphere converts the gaussian beam output from the fiber to a near-ideal source of radiance. Before satellite sensor characterization, the radiometers that are staring into the sphere transfer SI-traceable radiometric knowledge to the monitors on the sphere.</a:t>
            </a:r>
          </a:p>
          <a:p>
            <a:pPr fontAlgn="t">
              <a:defRPr/>
            </a:pPr>
            <a:r>
              <a:rPr lang="en-US" sz="1100" b="1" i="1" dirty="0">
                <a:latin typeface="+mn-lt"/>
              </a:rPr>
              <a:t>Figure 3</a:t>
            </a:r>
            <a:r>
              <a:rPr lang="en-US" sz="1100" dirty="0">
                <a:latin typeface="+mn-lt"/>
              </a:rPr>
              <a:t>: Example plot of the relative spectral response of ”M3” channel of JPSS-3 VIIRS that is centered near 490 nm that shows features such as crosstalk with adjacent channels and potential filter leaks. Each data point in the horizontal direction represents a step in the spectral sweep by the GLAMR laser system. Combined, these data points provide compressive spectral characterization of the solar-reflective channels of VIIRS.</a:t>
            </a:r>
          </a:p>
          <a:p>
            <a:pPr fontAlgn="t">
              <a:defRPr/>
            </a:pPr>
            <a:r>
              <a:rPr lang="en-US" sz="1100" b="1" i="1" dirty="0">
                <a:latin typeface="+mn-lt"/>
              </a:rPr>
              <a:t>Figure 4</a:t>
            </a:r>
            <a:r>
              <a:rPr lang="en-US" sz="1100" dirty="0">
                <a:latin typeface="+mn-lt"/>
              </a:rPr>
              <a:t>: The continuously tunable monochromatic light produced by GLAMR is created by lithium </a:t>
            </a:r>
            <a:r>
              <a:rPr lang="en-US" sz="1100" dirty="0" err="1">
                <a:latin typeface="+mn-lt"/>
              </a:rPr>
              <a:t>triborate</a:t>
            </a:r>
            <a:r>
              <a:rPr lang="en-US" sz="1100" dirty="0">
                <a:latin typeface="+mn-lt"/>
              </a:rPr>
              <a:t> (LBO)-based optical parametric oscillators (OPO) that converts photons from high-powered 532-nm mode-locked laser into other photons with desired frequency. This spectral tuning is accomplished with cavity geometry adjustments and crystal temperature control and is highly automated.</a:t>
            </a:r>
          </a:p>
          <a:p>
            <a:pPr fontAlgn="t">
              <a:defRPr/>
            </a:pPr>
            <a:endParaRPr lang="en-US" sz="1100" dirty="0">
              <a:latin typeface="+mn-lt"/>
            </a:endParaRPr>
          </a:p>
          <a:p>
            <a:pPr fontAlgn="t">
              <a:defRPr/>
            </a:pPr>
            <a:r>
              <a:rPr lang="en-US" sz="1100" b="1" dirty="0">
                <a:latin typeface="+mn-lt"/>
              </a:rPr>
              <a:t>Scientific significance, societal relevance, and relationships to future missions:</a:t>
            </a:r>
            <a:endParaRPr lang="en-US" sz="1100" dirty="0">
              <a:latin typeface="+mn-lt"/>
            </a:endParaRPr>
          </a:p>
          <a:p>
            <a:pPr fontAlgn="t">
              <a:defRPr/>
            </a:pPr>
            <a:endParaRPr lang="en-US" sz="1100" dirty="0">
              <a:latin typeface="+mn-lt"/>
            </a:endParaRPr>
          </a:p>
          <a:p>
            <a:pPr fontAlgn="t">
              <a:defRPr/>
            </a:pPr>
            <a:r>
              <a:rPr lang="en-US" sz="1100" dirty="0">
                <a:latin typeface="+mn-lt"/>
              </a:rPr>
              <a:t>The Visible Infrared Imaging Radiometer Suite (VIIRS) instrument collects visible and infrared imagery and global observations of land, atmosphere, cryosphere and oceans. VIIRS features daily multi-band imaging capabilities to support the acquisition of high-resolution visible and infrared atmospheric imagery including imaging of hurricanes and detection of fires, smoke and atmospheric aerosols. As with all remote sensing instruments, characterization of instrument response is an important pre-launch activity so that science retrieval algorithms can accuracy and consistently retrieve physical parameters of the environment. One of the most important instrument parameters to characterize prior to launch is spectral response. The Goddard Laser for Absolute Measurement of Radiance (GLAMR) provides an ideal light source for characterization of remote sensing instruments operating in the solar reflective spectrum: a monochromatic, extended source with SI traceability and accuracy more than ten times better than traditional calibration sources. Such a source allows better understanding of sensor features like nonlinearities, crosstalk, and scattered light which can be used to parameterize more sophisticated instrument models, the pathway for achieving accuracies to more quickly detect climate change and better decouple environmental parameters and processes.</a:t>
            </a:r>
          </a:p>
          <a:p>
            <a:pPr fontAlgn="t">
              <a:defRPr/>
            </a:pPr>
            <a:endParaRPr lang="en-US" sz="1200" dirty="0">
              <a:latin typeface="+mn-lt"/>
            </a:endParaRPr>
          </a:p>
          <a:p>
            <a:pPr fontAlgn="t">
              <a:defRPr/>
            </a:pPr>
            <a:endParaRPr lang="en-US" sz="900" b="1" dirty="0">
              <a:latin typeface="+mn-lt"/>
            </a:endParaRPr>
          </a:p>
          <a:p>
            <a:pPr fontAlgn="t">
              <a:defRPr/>
            </a:pPr>
            <a:endParaRPr lang="en-US" sz="900" b="1" dirty="0">
              <a:latin typeface="+mn-lt"/>
            </a:endParaRPr>
          </a:p>
        </p:txBody>
      </p:sp>
      <p:sp>
        <p:nvSpPr>
          <p:cNvPr id="7" name="Text Box 17"/>
          <p:cNvSpPr txBox="1">
            <a:spLocks noChangeArrowheads="1"/>
          </p:cNvSpPr>
          <p:nvPr/>
        </p:nvSpPr>
        <p:spPr bwMode="auto">
          <a:xfrm>
            <a:off x="7467600" y="6622927"/>
            <a:ext cx="4343400" cy="246220"/>
          </a:xfrm>
          <a:prstGeom prst="rect">
            <a:avLst/>
          </a:prstGeom>
          <a:noFill/>
          <a:ln w="9525">
            <a:noFill/>
            <a:miter lim="800000"/>
            <a:headEnd/>
            <a:tailEnd/>
          </a:ln>
        </p:spPr>
        <p:txBody>
          <a:bodyPr wrap="square">
            <a:spAutoFit/>
          </a:bodyPr>
          <a:lstStyle/>
          <a:p>
            <a:pPr>
              <a:defRPr/>
            </a:pPr>
            <a:r>
              <a:rPr lang="en-US" b="1" dirty="0">
                <a:latin typeface="+mj-lt"/>
              </a:rPr>
              <a:t>Earth Sciences Division – Hydrosphere, Biosphere, and Geophysics</a:t>
            </a:r>
          </a:p>
        </p:txBody>
      </p:sp>
      <p:pic>
        <p:nvPicPr>
          <p:cNvPr id="10" name="Picture 9" descr="goddardlogo_blu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6338247"/>
            <a:ext cx="1244600" cy="530900"/>
          </a:xfrm>
          <a:prstGeom prst="rect">
            <a:avLst/>
          </a:prstGeom>
        </p:spPr>
      </p:pic>
      <p:pic>
        <p:nvPicPr>
          <p:cNvPr id="11" name="Picture 10">
            <a:extLst>
              <a:ext uri="{FF2B5EF4-FFF2-40B4-BE49-F238E27FC236}">
                <a16:creationId xmlns:a16="http://schemas.microsoft.com/office/drawing/2014/main" id="{9EB2ECE5-80BB-4506-81D5-C385D32CFF9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 y="4371"/>
            <a:ext cx="1074584" cy="914398"/>
          </a:xfrm>
          <a:prstGeom prst="rect">
            <a:avLst/>
          </a:prstGeom>
        </p:spPr>
      </p:pic>
      <p:pic>
        <p:nvPicPr>
          <p:cNvPr id="2" name="Picture 1">
            <a:extLst>
              <a:ext uri="{FF2B5EF4-FFF2-40B4-BE49-F238E27FC236}">
                <a16:creationId xmlns:a16="http://schemas.microsoft.com/office/drawing/2014/main" id="{9CAF083C-C17E-E144-8026-AFAA58161D51}"/>
              </a:ext>
            </a:extLst>
          </p:cNvPr>
          <p:cNvPicPr>
            <a:picLocks noChangeAspect="1"/>
          </p:cNvPicPr>
          <p:nvPr/>
        </p:nvPicPr>
        <p:blipFill>
          <a:blip r:embed="rId5"/>
          <a:stretch>
            <a:fillRect/>
          </a:stretch>
        </p:blipFill>
        <p:spPr>
          <a:xfrm>
            <a:off x="11259892" y="58492"/>
            <a:ext cx="855908" cy="855908"/>
          </a:xfrm>
          <a:prstGeom prst="rect">
            <a:avLst/>
          </a:prstGeom>
        </p:spPr>
      </p:pic>
      <p:pic>
        <p:nvPicPr>
          <p:cNvPr id="8" name="Picture 7">
            <a:extLst>
              <a:ext uri="{FF2B5EF4-FFF2-40B4-BE49-F238E27FC236}">
                <a16:creationId xmlns:a16="http://schemas.microsoft.com/office/drawing/2014/main" id="{4FC08368-640B-E041-8475-9E957CD1478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961892" y="76200"/>
            <a:ext cx="1298824" cy="851855"/>
          </a:xfrm>
          <a:prstGeom prst="rect">
            <a:avLst/>
          </a:prstGeom>
        </p:spPr>
      </p:pic>
    </p:spTree>
    <p:extLst>
      <p:ext uri="{BB962C8B-B14F-4D97-AF65-F5344CB8AC3E}">
        <p14:creationId xmlns:p14="http://schemas.microsoft.com/office/powerpoint/2010/main" val="1981368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2209800" y="5914"/>
            <a:ext cx="7848600" cy="835244"/>
          </a:xfrm>
          <a:prstGeom prst="rect">
            <a:avLst/>
          </a:prstGeom>
          <a:noFill/>
          <a:ln w="9525">
            <a:noFill/>
            <a:miter lim="800000"/>
            <a:headEnd/>
            <a:tailEnd/>
          </a:ln>
        </p:spPr>
        <p:txBody>
          <a:bodyPr wrap="square" lIns="82945" tIns="41473" rIns="82945" bIns="41473" anchor="ctr">
            <a:spAutoFit/>
          </a:bodyPr>
          <a:lstStyle/>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800" b="1" dirty="0">
                <a:solidFill>
                  <a:srgbClr val="000000"/>
                </a:solidFill>
                <a:latin typeface="+mj-lt"/>
              </a:rPr>
              <a:t>A Mission Milestone: 1000 Repeat Cycles of TOPEX/Jason Altimetry</a:t>
            </a: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400" b="1" dirty="0">
                <a:solidFill>
                  <a:srgbClr val="000000"/>
                </a:solidFill>
                <a:latin typeface="+mj-lt"/>
              </a:rPr>
              <a:t>Brian Beckley</a:t>
            </a:r>
            <a:r>
              <a:rPr lang="en-GB" sz="1400" b="1" baseline="30000" dirty="0">
                <a:solidFill>
                  <a:srgbClr val="000000"/>
                </a:solidFill>
                <a:latin typeface="+mj-lt"/>
              </a:rPr>
              <a:t>2</a:t>
            </a:r>
            <a:r>
              <a:rPr lang="en-GB" sz="1400" b="1" dirty="0">
                <a:solidFill>
                  <a:srgbClr val="000000"/>
                </a:solidFill>
                <a:latin typeface="+mj-lt"/>
              </a:rPr>
              <a:t>, Richard Ray</a:t>
            </a:r>
            <a:r>
              <a:rPr lang="en-GB" sz="1400" b="1" baseline="30000" dirty="0">
                <a:solidFill>
                  <a:srgbClr val="000000"/>
                </a:solidFill>
                <a:latin typeface="+mj-lt"/>
              </a:rPr>
              <a:t>1</a:t>
            </a:r>
            <a:r>
              <a:rPr lang="en-GB" sz="1400" b="1" dirty="0">
                <a:solidFill>
                  <a:srgbClr val="000000"/>
                </a:solidFill>
                <a:latin typeface="+mj-lt"/>
              </a:rPr>
              <a:t>, Xu Yang</a:t>
            </a:r>
            <a:r>
              <a:rPr lang="en-GB" sz="1400" b="1" baseline="30000" dirty="0">
                <a:solidFill>
                  <a:srgbClr val="000000"/>
                </a:solidFill>
                <a:latin typeface="+mj-lt"/>
              </a:rPr>
              <a:t>2</a:t>
            </a:r>
            <a:r>
              <a:rPr lang="en-GB" sz="1400" b="1" dirty="0">
                <a:solidFill>
                  <a:srgbClr val="000000"/>
                </a:solidFill>
                <a:latin typeface="+mj-lt"/>
              </a:rPr>
              <a:t>, Frank Lemoine</a:t>
            </a:r>
            <a:r>
              <a:rPr lang="en-GB" sz="1400" b="1" baseline="30000" dirty="0">
                <a:solidFill>
                  <a:srgbClr val="000000"/>
                </a:solidFill>
                <a:latin typeface="+mj-lt"/>
              </a:rPr>
              <a:t>1</a:t>
            </a:r>
            <a:r>
              <a:rPr lang="en-GB" sz="1400" b="1" dirty="0">
                <a:solidFill>
                  <a:srgbClr val="000000"/>
                </a:solidFill>
                <a:latin typeface="+mj-lt"/>
              </a:rPr>
              <a:t>, and Nikita Zelensky</a:t>
            </a:r>
            <a:r>
              <a:rPr lang="en-GB" sz="1400" b="1" baseline="30000" dirty="0">
                <a:solidFill>
                  <a:srgbClr val="000000"/>
                </a:solidFill>
                <a:latin typeface="+mj-lt"/>
              </a:rPr>
              <a:t>3</a:t>
            </a:r>
            <a:endParaRPr lang="en-GB" sz="1400" b="1" baseline="30000" dirty="0">
              <a:solidFill>
                <a:srgbClr val="000000"/>
              </a:solidFill>
              <a:latin typeface="+mj-lt"/>
              <a:cs typeface="Arial (Headings)"/>
            </a:endParaRP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400" b="1" baseline="30000" dirty="0">
                <a:solidFill>
                  <a:srgbClr val="000000"/>
                </a:solidFill>
                <a:latin typeface="+mj-lt"/>
              </a:rPr>
              <a:t>1</a:t>
            </a:r>
            <a:r>
              <a:rPr lang="en-GB" sz="1400" b="1" dirty="0">
                <a:solidFill>
                  <a:srgbClr val="000000"/>
                </a:solidFill>
                <a:latin typeface="+mj-lt"/>
              </a:rPr>
              <a:t>Geodesy and Geophysics Laboratory, NASA GSFC , </a:t>
            </a:r>
            <a:r>
              <a:rPr lang="en-GB" sz="1400" b="1" baseline="30000" dirty="0">
                <a:solidFill>
                  <a:srgbClr val="000000"/>
                </a:solidFill>
                <a:latin typeface="+mj-lt"/>
              </a:rPr>
              <a:t>2</a:t>
            </a:r>
            <a:r>
              <a:rPr lang="en-GB" sz="1400" b="1" dirty="0">
                <a:solidFill>
                  <a:srgbClr val="000000"/>
                </a:solidFill>
                <a:latin typeface="+mj-lt"/>
              </a:rPr>
              <a:t>KBR, Inc., </a:t>
            </a:r>
            <a:r>
              <a:rPr lang="en-GB" sz="1400" b="1" baseline="30000" dirty="0">
                <a:solidFill>
                  <a:srgbClr val="000000"/>
                </a:solidFill>
                <a:latin typeface="+mj-lt"/>
              </a:rPr>
              <a:t>3</a:t>
            </a:r>
            <a:r>
              <a:rPr lang="en-GB" sz="1400" b="1" dirty="0">
                <a:solidFill>
                  <a:srgbClr val="000000"/>
                </a:solidFill>
              </a:rPr>
              <a:t>U. of Md.</a:t>
            </a:r>
            <a:endParaRPr lang="en-GB" sz="1400" b="1" dirty="0">
              <a:solidFill>
                <a:srgbClr val="000000"/>
              </a:solidFill>
              <a:latin typeface="+mj-lt"/>
            </a:endParaRPr>
          </a:p>
        </p:txBody>
      </p:sp>
      <p:sp>
        <p:nvSpPr>
          <p:cNvPr id="12" name="TextBox 11"/>
          <p:cNvSpPr txBox="1"/>
          <p:nvPr/>
        </p:nvSpPr>
        <p:spPr>
          <a:xfrm>
            <a:off x="76200" y="5257800"/>
            <a:ext cx="11811000" cy="830997"/>
          </a:xfrm>
          <a:prstGeom prst="rect">
            <a:avLst/>
          </a:prstGeom>
          <a:solidFill>
            <a:srgbClr val="CCFFCC"/>
          </a:solidFill>
          <a:ln w="19050">
            <a:solidFill>
              <a:schemeClr val="tx1"/>
            </a:solidFill>
          </a:ln>
        </p:spPr>
        <p:txBody>
          <a:bodyPr wrap="square" rtlCol="0">
            <a:spAutoFit/>
          </a:bodyPr>
          <a:lstStyle/>
          <a:p>
            <a:r>
              <a:rPr lang="en-US" sz="1600" dirty="0">
                <a:latin typeface="+mj-lt"/>
              </a:rPr>
              <a:t>Global and regional (inset images) mean sea level variations are estimated from </a:t>
            </a:r>
            <a:r>
              <a:rPr lang="en-US" sz="1600" b="1" dirty="0">
                <a:latin typeface="+mj-lt"/>
              </a:rPr>
              <a:t>1000 </a:t>
            </a:r>
            <a:r>
              <a:rPr lang="en-US" sz="1600" dirty="0">
                <a:latin typeface="+mj-lt"/>
              </a:rPr>
              <a:t>ten-day repeat cycles derived from the TOPEX/Poseidon, Jason-1, 2, &amp; 3 radar altimetry missions. Continued monitoring will approach three decades with the anticipated launch of the Sentinel-6 Michael </a:t>
            </a:r>
            <a:r>
              <a:rPr lang="en-US" sz="1600" dirty="0" err="1">
                <a:latin typeface="+mj-lt"/>
              </a:rPr>
              <a:t>Freilich</a:t>
            </a:r>
            <a:r>
              <a:rPr lang="en-US" sz="1600" dirty="0">
                <a:latin typeface="+mj-lt"/>
              </a:rPr>
              <a:t> satellite in November 2020.</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71468"/>
            <a:ext cx="990600" cy="842933"/>
          </a:xfrm>
          <a:prstGeom prst="rect">
            <a:avLst/>
          </a:prstGeom>
        </p:spPr>
      </p:pic>
      <p:pic>
        <p:nvPicPr>
          <p:cNvPr id="22" name="Picture 21" descr="goddardlogo_blu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869" y="6327100"/>
            <a:ext cx="1244600" cy="530900"/>
          </a:xfrm>
          <a:prstGeom prst="rect">
            <a:avLst/>
          </a:prstGeom>
        </p:spPr>
      </p:pic>
      <p:sp>
        <p:nvSpPr>
          <p:cNvPr id="13" name="Text Box 17"/>
          <p:cNvSpPr txBox="1">
            <a:spLocks noChangeArrowheads="1"/>
          </p:cNvSpPr>
          <p:nvPr/>
        </p:nvSpPr>
        <p:spPr bwMode="auto">
          <a:xfrm>
            <a:off x="7763691" y="6592550"/>
            <a:ext cx="4343400" cy="246220"/>
          </a:xfrm>
          <a:prstGeom prst="rect">
            <a:avLst/>
          </a:prstGeom>
          <a:noFill/>
          <a:ln w="9525">
            <a:noFill/>
            <a:miter lim="800000"/>
            <a:headEnd/>
            <a:tailEnd/>
          </a:ln>
        </p:spPr>
        <p:txBody>
          <a:bodyPr wrap="square">
            <a:spAutoFit/>
          </a:bodyPr>
          <a:lstStyle/>
          <a:p>
            <a:pPr>
              <a:defRPr/>
            </a:pPr>
            <a:r>
              <a:rPr lang="en-US" b="1" dirty="0">
                <a:latin typeface="+mj-lt"/>
              </a:rPr>
              <a:t>Earth Sciences Division – Hydrosphere, Biosphere, and Geophysics</a:t>
            </a:r>
          </a:p>
        </p:txBody>
      </p:sp>
      <p:pic>
        <p:nvPicPr>
          <p:cNvPr id="7" name="Picture 6">
            <a:extLst>
              <a:ext uri="{FF2B5EF4-FFF2-40B4-BE49-F238E27FC236}">
                <a16:creationId xmlns:a16="http://schemas.microsoft.com/office/drawing/2014/main" id="{6D69E08D-3269-C045-A161-54A0486FEF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34" r="3125"/>
          <a:stretch/>
        </p:blipFill>
        <p:spPr>
          <a:xfrm>
            <a:off x="11157857" y="103118"/>
            <a:ext cx="780176" cy="457200"/>
          </a:xfrm>
          <a:prstGeom prst="rect">
            <a:avLst/>
          </a:prstGeom>
        </p:spPr>
      </p:pic>
      <p:pic>
        <p:nvPicPr>
          <p:cNvPr id="23" name="Picture 22">
            <a:extLst>
              <a:ext uri="{FF2B5EF4-FFF2-40B4-BE49-F238E27FC236}">
                <a16:creationId xmlns:a16="http://schemas.microsoft.com/office/drawing/2014/main" id="{5FC68468-DBE0-6740-9E6F-2769397B21BA}"/>
              </a:ext>
            </a:extLst>
          </p:cNvPr>
          <p:cNvPicPr>
            <a:picLocks noChangeAspect="1"/>
          </p:cNvPicPr>
          <p:nvPr/>
        </p:nvPicPr>
        <p:blipFill rotWithShape="1">
          <a:blip r:embed="rId6"/>
          <a:srcRect t="10780" r="7217" b="9220"/>
          <a:stretch/>
        </p:blipFill>
        <p:spPr>
          <a:xfrm>
            <a:off x="533400" y="838200"/>
            <a:ext cx="11582400" cy="4370942"/>
          </a:xfrm>
          <a:prstGeom prst="rect">
            <a:avLst/>
          </a:prstGeom>
        </p:spPr>
      </p:pic>
      <p:grpSp>
        <p:nvGrpSpPr>
          <p:cNvPr id="8" name="Group 7">
            <a:extLst>
              <a:ext uri="{FF2B5EF4-FFF2-40B4-BE49-F238E27FC236}">
                <a16:creationId xmlns:a16="http://schemas.microsoft.com/office/drawing/2014/main" id="{8DC9EC7C-D813-9749-9DD6-6EAF718C67DA}"/>
              </a:ext>
            </a:extLst>
          </p:cNvPr>
          <p:cNvGrpSpPr/>
          <p:nvPr/>
        </p:nvGrpSpPr>
        <p:grpSpPr>
          <a:xfrm>
            <a:off x="3200400" y="914401"/>
            <a:ext cx="6248400" cy="3934659"/>
            <a:chOff x="1676400" y="914400"/>
            <a:chExt cx="6248400" cy="3934659"/>
          </a:xfrm>
        </p:grpSpPr>
        <p:pic>
          <p:nvPicPr>
            <p:cNvPr id="24" name="Picture 23">
              <a:extLst>
                <a:ext uri="{FF2B5EF4-FFF2-40B4-BE49-F238E27FC236}">
                  <a16:creationId xmlns:a16="http://schemas.microsoft.com/office/drawing/2014/main" id="{6313D8B7-11AC-AE44-B344-743312C669D8}"/>
                </a:ext>
              </a:extLst>
            </p:cNvPr>
            <p:cNvPicPr>
              <a:picLocks noChangeAspect="1"/>
            </p:cNvPicPr>
            <p:nvPr/>
          </p:nvPicPr>
          <p:blipFill>
            <a:blip r:embed="rId7"/>
            <a:stretch>
              <a:fillRect/>
            </a:stretch>
          </p:blipFill>
          <p:spPr>
            <a:xfrm>
              <a:off x="1676400" y="914400"/>
              <a:ext cx="3276600" cy="1572459"/>
            </a:xfrm>
            <a:prstGeom prst="rect">
              <a:avLst/>
            </a:prstGeom>
          </p:spPr>
        </p:pic>
        <p:pic>
          <p:nvPicPr>
            <p:cNvPr id="25" name="Picture 24">
              <a:extLst>
                <a:ext uri="{FF2B5EF4-FFF2-40B4-BE49-F238E27FC236}">
                  <a16:creationId xmlns:a16="http://schemas.microsoft.com/office/drawing/2014/main" id="{3DA8F905-FA69-AE4D-A9E8-9368178A5106}"/>
                </a:ext>
              </a:extLst>
            </p:cNvPr>
            <p:cNvPicPr>
              <a:picLocks noChangeAspect="1"/>
            </p:cNvPicPr>
            <p:nvPr/>
          </p:nvPicPr>
          <p:blipFill>
            <a:blip r:embed="rId8"/>
            <a:stretch>
              <a:fillRect/>
            </a:stretch>
          </p:blipFill>
          <p:spPr>
            <a:xfrm>
              <a:off x="4648200" y="3276600"/>
              <a:ext cx="3276600" cy="1572459"/>
            </a:xfrm>
            <a:prstGeom prst="rect">
              <a:avLst/>
            </a:prstGeom>
          </p:spPr>
        </p:pic>
        <p:sp>
          <p:nvSpPr>
            <p:cNvPr id="26" name="TextBox 25">
              <a:extLst>
                <a:ext uri="{FF2B5EF4-FFF2-40B4-BE49-F238E27FC236}">
                  <a16:creationId xmlns:a16="http://schemas.microsoft.com/office/drawing/2014/main" id="{D86F83F3-5AC4-834B-9267-4C85DA809F3A}"/>
                </a:ext>
              </a:extLst>
            </p:cNvPr>
            <p:cNvSpPr txBox="1"/>
            <p:nvPr/>
          </p:nvSpPr>
          <p:spPr>
            <a:xfrm>
              <a:off x="2057400" y="1018811"/>
              <a:ext cx="979254" cy="352789"/>
            </a:xfrm>
            <a:prstGeom prst="rect">
              <a:avLst/>
            </a:prstGeom>
            <a:noFill/>
          </p:spPr>
          <p:txBody>
            <a:bodyPr wrap="square" rtlCol="0">
              <a:spAutoFit/>
            </a:bodyPr>
            <a:lstStyle/>
            <a:p>
              <a:pPr>
                <a:lnSpc>
                  <a:spcPts val="1040"/>
                </a:lnSpc>
              </a:pPr>
              <a:r>
                <a:rPr lang="en-US" sz="1200" b="1" dirty="0"/>
                <a:t>1993-2003 </a:t>
              </a:r>
            </a:p>
            <a:p>
              <a:pPr>
                <a:lnSpc>
                  <a:spcPts val="1040"/>
                </a:lnSpc>
              </a:pPr>
              <a:r>
                <a:rPr lang="en-US" sz="1200" b="1" dirty="0"/>
                <a:t>2.7 mm/y</a:t>
              </a:r>
            </a:p>
          </p:txBody>
        </p:sp>
        <p:sp>
          <p:nvSpPr>
            <p:cNvPr id="27" name="TextBox 26">
              <a:extLst>
                <a:ext uri="{FF2B5EF4-FFF2-40B4-BE49-F238E27FC236}">
                  <a16:creationId xmlns:a16="http://schemas.microsoft.com/office/drawing/2014/main" id="{33FCA89D-66E3-1241-910D-A4BD95A44F69}"/>
                </a:ext>
              </a:extLst>
            </p:cNvPr>
            <p:cNvSpPr txBox="1"/>
            <p:nvPr/>
          </p:nvSpPr>
          <p:spPr>
            <a:xfrm>
              <a:off x="5012987" y="3381011"/>
              <a:ext cx="854413" cy="352789"/>
            </a:xfrm>
            <a:prstGeom prst="rect">
              <a:avLst/>
            </a:prstGeom>
            <a:noFill/>
          </p:spPr>
          <p:txBody>
            <a:bodyPr wrap="square" rtlCol="0">
              <a:spAutoFit/>
            </a:bodyPr>
            <a:lstStyle/>
            <a:p>
              <a:pPr>
                <a:lnSpc>
                  <a:spcPts val="1040"/>
                </a:lnSpc>
              </a:pPr>
              <a:r>
                <a:rPr lang="en-US" sz="1200" b="1" dirty="0"/>
                <a:t>2010-2020 </a:t>
              </a:r>
            </a:p>
            <a:p>
              <a:pPr>
                <a:lnSpc>
                  <a:spcPts val="1040"/>
                </a:lnSpc>
              </a:pPr>
              <a:r>
                <a:rPr lang="en-US" sz="1200" b="1" dirty="0"/>
                <a:t>4.4 mm/y</a:t>
              </a:r>
            </a:p>
          </p:txBody>
        </p:sp>
      </p:grpSp>
    </p:spTree>
    <p:extLst>
      <p:ext uri="{BB962C8B-B14F-4D97-AF65-F5344CB8AC3E}">
        <p14:creationId xmlns:p14="http://schemas.microsoft.com/office/powerpoint/2010/main" val="386348118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0" y="12638"/>
            <a:ext cx="11887200" cy="6709529"/>
          </a:xfrm>
          <a:prstGeom prst="rect">
            <a:avLst/>
          </a:prstGeom>
          <a:noFill/>
          <a:ln w="9525">
            <a:noFill/>
            <a:miter lim="800000"/>
            <a:headEnd/>
            <a:tailEnd/>
          </a:ln>
        </p:spPr>
        <p:txBody>
          <a:bodyPr wrap="square">
            <a:spAutoFit/>
          </a:bodyPr>
          <a:lstStyle/>
          <a:p>
            <a:pPr fontAlgn="t">
              <a:defRPr/>
            </a:pPr>
            <a:r>
              <a:rPr lang="en-US" b="1" dirty="0">
                <a:latin typeface="Times New Roman" pitchFamily="18" charset="0"/>
              </a:rPr>
              <a:t>                          </a:t>
            </a:r>
            <a:r>
              <a:rPr lang="en-US" sz="1400" b="1" dirty="0">
                <a:latin typeface="+mn-lt"/>
              </a:rPr>
              <a:t>	</a:t>
            </a:r>
            <a:r>
              <a:rPr lang="en-US" sz="1400" dirty="0">
                <a:latin typeface="+mn-lt"/>
              </a:rPr>
              <a:t>Name:  Brian Beckley-KBR Inc./Geophysics Lab, NASA GSFC, Code 61A </a:t>
            </a:r>
            <a:br>
              <a:rPr lang="en-US" sz="1400" dirty="0">
                <a:latin typeface="+mn-lt"/>
              </a:rPr>
            </a:br>
            <a:r>
              <a:rPr lang="en-US" sz="1400" dirty="0">
                <a:latin typeface="+mn-lt"/>
              </a:rPr>
              <a:t>                       	E-mail: brian.d.beckley@nasa.gov</a:t>
            </a:r>
            <a:br>
              <a:rPr lang="en-US" sz="1400" dirty="0">
                <a:latin typeface="+mn-lt"/>
              </a:rPr>
            </a:br>
            <a:r>
              <a:rPr lang="en-US" sz="1400" dirty="0">
                <a:latin typeface="+mn-lt"/>
              </a:rPr>
              <a:t>                       	Phone: 301-489-1115</a:t>
            </a:r>
          </a:p>
          <a:p>
            <a:pPr fontAlgn="t">
              <a:defRPr/>
            </a:pPr>
            <a:endParaRPr lang="en-US" sz="1400" b="1" dirty="0">
              <a:latin typeface="+mn-lt"/>
            </a:endParaRPr>
          </a:p>
          <a:p>
            <a:pPr fontAlgn="t">
              <a:defRPr/>
            </a:pPr>
            <a:r>
              <a:rPr lang="en-US" sz="1200" b="1" dirty="0">
                <a:latin typeface="+mn-lt"/>
              </a:rPr>
              <a:t>References:</a:t>
            </a:r>
          </a:p>
          <a:p>
            <a:pPr indent="-457200" defTabSz="457200"/>
            <a:r>
              <a:rPr lang="en-US" sz="1200" dirty="0">
                <a:latin typeface="+mn-lt"/>
                <a:cs typeface="Arial" panose="020B0604020202020204" pitchFamily="34" charset="0"/>
              </a:rPr>
              <a:t>Nerem, R.S., B.D. Beckley, J.T. Fasullo, B.D. </a:t>
            </a:r>
            <a:r>
              <a:rPr lang="en-US" sz="1200" dirty="0" err="1">
                <a:latin typeface="+mn-lt"/>
                <a:cs typeface="Arial" panose="020B0604020202020204" pitchFamily="34" charset="0"/>
              </a:rPr>
              <a:t>Hamlington</a:t>
            </a:r>
            <a:r>
              <a:rPr lang="en-US" sz="1200" dirty="0">
                <a:latin typeface="+mn-lt"/>
                <a:cs typeface="Arial" panose="020B0604020202020204" pitchFamily="34" charset="0"/>
              </a:rPr>
              <a:t>, D. Masters, G.T. </a:t>
            </a:r>
            <a:r>
              <a:rPr lang="en-US" sz="1200" dirty="0" err="1">
                <a:latin typeface="+mn-lt"/>
                <a:cs typeface="Arial" panose="020B0604020202020204" pitchFamily="34" charset="0"/>
              </a:rPr>
              <a:t>Mitchum</a:t>
            </a:r>
            <a:r>
              <a:rPr lang="en-US" sz="1200" dirty="0">
                <a:latin typeface="+mn-lt"/>
                <a:cs typeface="Arial" panose="020B0604020202020204" pitchFamily="34" charset="0"/>
              </a:rPr>
              <a:t>, (2018), “Climate-change-driven accelerated sea level change detected in the altimeter era” , </a:t>
            </a:r>
            <a:r>
              <a:rPr lang="en-US" sz="1200" i="1" dirty="0">
                <a:latin typeface="+mn-lt"/>
                <a:cs typeface="Arial" panose="020B0604020202020204" pitchFamily="34" charset="0"/>
              </a:rPr>
              <a:t>Proceedings of the National Academy of Sciences, </a:t>
            </a:r>
            <a:r>
              <a:rPr lang="en-US" sz="1200" dirty="0">
                <a:latin typeface="+mn-lt"/>
                <a:cs typeface="Arial" panose="020B0604020202020204" pitchFamily="34" charset="0"/>
              </a:rPr>
              <a:t>201717312 [</a:t>
            </a:r>
            <a:r>
              <a:rPr lang="en-US" sz="1200" dirty="0">
                <a:latin typeface="+mn-lt"/>
                <a:cs typeface="Arial" panose="020B0604020202020204" pitchFamily="34" charset="0"/>
                <a:hlinkClick r:id="rId3"/>
              </a:rPr>
              <a:t>10.1073/pnas.1717312115</a:t>
            </a:r>
            <a:r>
              <a:rPr lang="en-US" sz="1200" dirty="0">
                <a:latin typeface="+mn-lt"/>
                <a:cs typeface="Arial" panose="020B0604020202020204" pitchFamily="34" charset="0"/>
              </a:rPr>
              <a:t>] </a:t>
            </a:r>
          </a:p>
          <a:p>
            <a:r>
              <a:rPr lang="en-US" sz="1200" dirty="0">
                <a:latin typeface="+mn-lt"/>
                <a:cs typeface="Arial" panose="020B0604020202020204" pitchFamily="34" charset="0"/>
              </a:rPr>
              <a:t>Beckley, B.D., P. S. Callahan, D.W. Hancock, G.T. Mitchum, and R.D. Ray (2017). “On the “cal mode” correction to TOPEX satellite altimetry and its effect on the global mean sea-level time series”, </a:t>
            </a:r>
            <a:r>
              <a:rPr lang="en-US" sz="1200" i="1" dirty="0">
                <a:latin typeface="+mn-lt"/>
                <a:cs typeface="Arial" panose="020B0604020202020204" pitchFamily="34" charset="0"/>
              </a:rPr>
              <a:t>Journal of Geophysical Research-Oceans</a:t>
            </a:r>
            <a:r>
              <a:rPr lang="en-US" sz="1200" dirty="0">
                <a:latin typeface="+mn-lt"/>
                <a:cs typeface="Arial" panose="020B0604020202020204" pitchFamily="34" charset="0"/>
              </a:rPr>
              <a:t>, </a:t>
            </a:r>
            <a:r>
              <a:rPr lang="en-US" sz="1200" b="1" dirty="0">
                <a:latin typeface="+mn-lt"/>
                <a:cs typeface="Arial" panose="020B0604020202020204" pitchFamily="34" charset="0"/>
              </a:rPr>
              <a:t>122 (11):</a:t>
            </a:r>
            <a:r>
              <a:rPr lang="en-US" sz="1200" dirty="0">
                <a:latin typeface="+mn-lt"/>
                <a:cs typeface="Arial" panose="020B0604020202020204" pitchFamily="34" charset="0"/>
              </a:rPr>
              <a:t> 8371-8384, https://</a:t>
            </a:r>
            <a:r>
              <a:rPr lang="en-US" sz="1200" dirty="0" err="1">
                <a:latin typeface="+mn-lt"/>
                <a:cs typeface="Arial" panose="020B0604020202020204" pitchFamily="34" charset="0"/>
              </a:rPr>
              <a:t>doi.org</a:t>
            </a:r>
            <a:r>
              <a:rPr lang="en-US" sz="1200" dirty="0">
                <a:latin typeface="+mn-lt"/>
                <a:cs typeface="Arial" panose="020B0604020202020204" pitchFamily="34" charset="0"/>
              </a:rPr>
              <a:t>/10.1002/2017JC013090</a:t>
            </a:r>
          </a:p>
          <a:p>
            <a:r>
              <a:rPr lang="en-US" sz="1200" dirty="0" err="1">
                <a:latin typeface="+mn-lt"/>
                <a:cs typeface="Arial" panose="020B0604020202020204" pitchFamily="34" charset="0"/>
              </a:rPr>
              <a:t>Zelensky</a:t>
            </a:r>
            <a:r>
              <a:rPr lang="en-US" sz="1200" dirty="0">
                <a:latin typeface="+mn-lt"/>
                <a:cs typeface="Arial" panose="020B0604020202020204" pitchFamily="34" charset="0"/>
              </a:rPr>
              <a:t>, N.P., F.G. Lemoine, B.D. Beckley, D.S. Chinn, and D. Pavlis (2017), “Impact of ITRF2014 on Altimeter Satellite Precise Orbit Determination”, </a:t>
            </a:r>
            <a:r>
              <a:rPr lang="en-US" sz="1200" i="1" dirty="0">
                <a:latin typeface="+mn-lt"/>
                <a:cs typeface="Arial" panose="020B0604020202020204" pitchFamily="34" charset="0"/>
              </a:rPr>
              <a:t>Advances in Space Research</a:t>
            </a:r>
            <a:r>
              <a:rPr lang="en-US" sz="1200" dirty="0">
                <a:latin typeface="+mn-lt"/>
                <a:cs typeface="Arial" panose="020B0604020202020204" pitchFamily="34" charset="0"/>
              </a:rPr>
              <a:t>, </a:t>
            </a:r>
            <a:r>
              <a:rPr lang="en-US" sz="1200" b="1" dirty="0">
                <a:latin typeface="+mn-lt"/>
                <a:cs typeface="Arial" panose="020B0604020202020204" pitchFamily="34" charset="0"/>
              </a:rPr>
              <a:t>61 (1):</a:t>
            </a:r>
            <a:r>
              <a:rPr lang="en-US" sz="1200" dirty="0">
                <a:latin typeface="+mn-lt"/>
                <a:cs typeface="Arial" panose="020B0604020202020204" pitchFamily="34" charset="0"/>
              </a:rPr>
              <a:t> 45-73 [</a:t>
            </a:r>
            <a:r>
              <a:rPr lang="en-US" sz="1200" dirty="0">
                <a:latin typeface="+mn-lt"/>
                <a:cs typeface="Arial" panose="020B0604020202020204" pitchFamily="34" charset="0"/>
                <a:hlinkClick r:id="rId4"/>
              </a:rPr>
              <a:t>10.1016/j.asr.2017.07.044</a:t>
            </a:r>
            <a:r>
              <a:rPr lang="en-US" sz="1200" dirty="0">
                <a:latin typeface="+mn-lt"/>
                <a:cs typeface="Arial" panose="020B0604020202020204" pitchFamily="34" charset="0"/>
              </a:rPr>
              <a:t>]  </a:t>
            </a:r>
          </a:p>
          <a:p>
            <a:pPr defTabSz="457200"/>
            <a:r>
              <a:rPr lang="en-US" sz="1200" dirty="0">
                <a:latin typeface="+mn-lt"/>
                <a:cs typeface="Arial" panose="020B0604020202020204" pitchFamily="34" charset="0"/>
              </a:rPr>
              <a:t>Beckley, B.D., N.P. </a:t>
            </a:r>
            <a:r>
              <a:rPr lang="en-US" sz="1200" dirty="0" err="1">
                <a:latin typeface="+mn-lt"/>
                <a:cs typeface="Arial" panose="020B0604020202020204" pitchFamily="34" charset="0"/>
              </a:rPr>
              <a:t>Zelensky</a:t>
            </a:r>
            <a:r>
              <a:rPr lang="en-US" sz="1200" dirty="0">
                <a:latin typeface="+mn-lt"/>
                <a:cs typeface="Arial" panose="020B0604020202020204" pitchFamily="34" charset="0"/>
              </a:rPr>
              <a:t>, S.A. Holmes, F.G. Lemoine, R.D. Ray, et al., (2010), “Assessment of the Jason-2 Extension to the TOPEX/   	Poseidon, Jason-1 Sea-Surface Height Time Series for Global Mean Sea Level Monitoring,” </a:t>
            </a:r>
            <a:r>
              <a:rPr lang="en-US" sz="1200" i="1" dirty="0">
                <a:latin typeface="+mn-lt"/>
                <a:cs typeface="Arial" panose="020B0604020202020204" pitchFamily="34" charset="0"/>
              </a:rPr>
              <a:t>Marine Geodesy</a:t>
            </a:r>
            <a:r>
              <a:rPr lang="en-US" sz="1200" dirty="0">
                <a:latin typeface="+mn-lt"/>
                <a:cs typeface="Arial" panose="020B0604020202020204" pitchFamily="34" charset="0"/>
              </a:rPr>
              <a:t>, </a:t>
            </a:r>
            <a:r>
              <a:rPr lang="en-US" sz="1200" b="1" dirty="0">
                <a:latin typeface="+mn-lt"/>
                <a:cs typeface="Arial" panose="020B0604020202020204" pitchFamily="34" charset="0"/>
              </a:rPr>
              <a:t>33</a:t>
            </a:r>
            <a:r>
              <a:rPr lang="en-US" sz="1200" dirty="0">
                <a:latin typeface="+mn-lt"/>
                <a:cs typeface="Arial" panose="020B0604020202020204" pitchFamily="34" charset="0"/>
              </a:rPr>
              <a:t>(S1): 447-471, doi:10.1080/01490419.2010.491029</a:t>
            </a:r>
          </a:p>
          <a:p>
            <a:pPr lvl="1"/>
            <a:endParaRPr lang="en-US" sz="1200" dirty="0">
              <a:latin typeface="+mn-lt"/>
              <a:cs typeface="Arial" panose="020B0604020202020204" pitchFamily="34" charset="0"/>
            </a:endParaRPr>
          </a:p>
          <a:p>
            <a:pPr fontAlgn="t">
              <a:defRPr/>
            </a:pPr>
            <a:r>
              <a:rPr lang="en-US" sz="1200" b="1" dirty="0">
                <a:latin typeface="+mn-lt"/>
                <a:cs typeface="Arial" panose="020B0604020202020204" pitchFamily="34" charset="0"/>
              </a:rPr>
              <a:t>Data Sources: </a:t>
            </a:r>
            <a:r>
              <a:rPr lang="en-US" sz="1200" dirty="0">
                <a:latin typeface="+mn-lt"/>
                <a:cs typeface="Arial" panose="020B0604020202020204" pitchFamily="34" charset="0"/>
              </a:rPr>
              <a:t>Sea surface heights (SSH) are derived from reprocessed TOPEX/Poseidon, Jason-1, 2, &amp; 3 radar altimeter measurements via the NASA MEaSUREs Integrated Multi-Mission Ocean Altimeter Data for Climate Research (</a:t>
            </a:r>
            <a:r>
              <a:rPr lang="ro-RO" sz="1200" dirty="0">
                <a:latin typeface="+mn-lt"/>
                <a:cs typeface="Arial" panose="020B0604020202020204" pitchFamily="34" charset="0"/>
              </a:rPr>
              <a:t>http://dx.doi.org/10.5067/ALTTS-TJ124</a:t>
            </a:r>
            <a:r>
              <a:rPr lang="en-US" sz="1200" dirty="0">
                <a:latin typeface="+mn-lt"/>
                <a:cs typeface="Arial" panose="020B0604020202020204" pitchFamily="34" charset="0"/>
              </a:rPr>
              <a:t>). </a:t>
            </a:r>
          </a:p>
          <a:p>
            <a:pPr fontAlgn="t">
              <a:defRPr/>
            </a:pPr>
            <a:endParaRPr lang="en-US" sz="1200" dirty="0">
              <a:latin typeface="+mn-lt"/>
              <a:cs typeface="Arial" panose="020B0604020202020204" pitchFamily="34" charset="0"/>
            </a:endParaRPr>
          </a:p>
          <a:p>
            <a:r>
              <a:rPr lang="en-US" sz="1200" b="1" dirty="0">
                <a:latin typeface="+mn-lt"/>
                <a:cs typeface="Arial" panose="020B0604020202020204" pitchFamily="34" charset="0"/>
              </a:rPr>
              <a:t>Technical Description of Figure: </a:t>
            </a:r>
            <a:r>
              <a:rPr lang="en-US" sz="1200" dirty="0">
                <a:latin typeface="+mn-lt"/>
                <a:cs typeface="Arial" panose="020B0604020202020204" pitchFamily="34" charset="0"/>
              </a:rPr>
              <a:t>Global mean sea level variations from TOPEX, Jason-1, Jason-2, and Jason-3 with respect to a 20-year mean, are plotted every 10 days (color-coded dots depicting mission). The red line is a quadratic fit of the smoothed variations (60-day Hanning filter) with the Glacial Isostatic Adjustment (GIA) applied, and with annual and semi-annual signals removed, showing a global mean sea level rise estimated at 3.3 mm/y, accelerating at 0.10 mm/y</a:t>
            </a:r>
            <a:r>
              <a:rPr lang="en-US" sz="1200" baseline="30000" dirty="0">
                <a:latin typeface="+mn-lt"/>
                <a:cs typeface="Arial" panose="020B0604020202020204" pitchFamily="34" charset="0"/>
              </a:rPr>
              <a:t>2 </a:t>
            </a:r>
            <a:r>
              <a:rPr lang="en-US" sz="1200" dirty="0">
                <a:latin typeface="+mn-lt"/>
                <a:cs typeface="Arial" panose="020B0604020202020204" pitchFamily="34" charset="0"/>
              </a:rPr>
              <a:t> , from January 1993 to November 2019 (update of Beckley et al., 2010).  The inset images show regional variations from the first and last ten years of the SSH time series. The SSH measurement is geocentric and thus reliant on an accurate and stable realization of the most current terrestrial reference frame ITRF2014 (</a:t>
            </a:r>
            <a:r>
              <a:rPr lang="en-US" sz="1200" dirty="0" err="1">
                <a:latin typeface="+mn-lt"/>
                <a:cs typeface="Arial" panose="020B0604020202020204" pitchFamily="34" charset="0"/>
              </a:rPr>
              <a:t>Zelensky</a:t>
            </a:r>
            <a:r>
              <a:rPr lang="en-US" sz="1200" dirty="0">
                <a:latin typeface="+mn-lt"/>
                <a:cs typeface="Arial" panose="020B0604020202020204" pitchFamily="34" charset="0"/>
              </a:rPr>
              <a:t> et al., 2017). Revisions to the SSH time series based on a new ITRF release,  ITRF2020,  is anticipated early next year.</a:t>
            </a:r>
          </a:p>
          <a:p>
            <a:r>
              <a:rPr lang="en-US" sz="1200" dirty="0">
                <a:latin typeface="+mn-lt"/>
                <a:cs typeface="Arial" panose="020B0604020202020204" pitchFamily="34" charset="0"/>
              </a:rPr>
              <a:t> </a:t>
            </a:r>
          </a:p>
          <a:p>
            <a:r>
              <a:rPr lang="en-US" sz="1200" b="1" dirty="0">
                <a:latin typeface="+mn-lt"/>
                <a:cs typeface="Arial" panose="020B0604020202020204" pitchFamily="34" charset="0"/>
              </a:rPr>
              <a:t>Scientific significance, societal relevance, and relationships to future missions: </a:t>
            </a:r>
            <a:r>
              <a:rPr lang="en-US" sz="1200" dirty="0">
                <a:latin typeface="+mn-lt"/>
                <a:cs typeface="Arial" panose="020B0604020202020204" pitchFamily="34" charset="0"/>
              </a:rPr>
              <a:t>Because the recent rise in sea level can be attributed primarily to ocean warming and mass loss from glaciers and ice sheets, it remains a critical indicator of human-caused climate change                                           (</a:t>
            </a:r>
            <a:r>
              <a:rPr lang="en-US" sz="1200" dirty="0">
                <a:latin typeface="+mn-lt"/>
                <a:cs typeface="Arial" panose="020B0604020202020204" pitchFamily="34" charset="0"/>
                <a:hlinkClick r:id="rId5"/>
              </a:rPr>
              <a:t>https://climate.nasa.gov/vital-signs/sea-level/</a:t>
            </a:r>
            <a:r>
              <a:rPr lang="en-US" sz="1200" dirty="0">
                <a:latin typeface="+mn-lt"/>
                <a:cs typeface="Arial" panose="020B0604020202020204" pitchFamily="34" charset="0"/>
              </a:rPr>
              <a:t>). Global sea level change, however, is not uniform and multi-decadal trends in sea level change reveal complex spatial patterns that are likely to be a mixture of natural and anthropogenic variability. Furthermore, changes in certain aspects of the general circulation of the ocean, such as the Atlantic Meridional Overturning Circulation, may have profound impacts on regional climate and regional sea level. A highly accurate climate data record of sea level change will be critically important if such changes are to be explained and attributed to either anthropogenic or natural drivers.</a:t>
            </a:r>
            <a:r>
              <a:rPr lang="en-US" sz="1200" b="1" dirty="0">
                <a:latin typeface="+mn-lt"/>
                <a:cs typeface="Arial" panose="020B0604020202020204" pitchFamily="34" charset="0"/>
              </a:rPr>
              <a:t> </a:t>
            </a:r>
            <a:r>
              <a:rPr lang="en-US" sz="1200" dirty="0">
                <a:latin typeface="+mn-lt"/>
                <a:cs typeface="Arial" panose="020B0604020202020204" pitchFamily="34" charset="0"/>
              </a:rPr>
              <a:t>As the SSH time series approaches three decades recent efforts (Nerem et al., 2018) have been able to detect and isolate the climate driven sea-level acceleration.  Careful tide-gauge comparison work has shown that the current trend in sea level is well determined by satellite altimetry, especially after a recent reexamination of processing algorithms in historical TOPEX data (Beckley et al., 2017). These data provide a firm foundation and starting point for efforts to project future sea levels at both global and regional scales, and sets an accurate benchmark for the upcoming Sentinel 6 Michael </a:t>
            </a:r>
            <a:r>
              <a:rPr lang="en-US" sz="1200" dirty="0" err="1">
                <a:latin typeface="+mn-lt"/>
                <a:cs typeface="Arial" panose="020B0604020202020204" pitchFamily="34" charset="0"/>
              </a:rPr>
              <a:t>Freilich</a:t>
            </a:r>
            <a:r>
              <a:rPr lang="en-US" sz="1200" dirty="0">
                <a:latin typeface="+mn-lt"/>
                <a:cs typeface="Arial" panose="020B0604020202020204" pitchFamily="34" charset="0"/>
              </a:rPr>
              <a:t> continued service mission.</a:t>
            </a:r>
          </a:p>
        </p:txBody>
      </p:sp>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239" y="-1"/>
            <a:ext cx="1090749" cy="928153"/>
          </a:xfrm>
          <a:prstGeom prst="rect">
            <a:avLst/>
          </a:prstGeom>
        </p:spPr>
      </p:pic>
      <p:pic>
        <p:nvPicPr>
          <p:cNvPr id="12" name="Picture 11" descr="goddardlogo_blue.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6873" y="6390440"/>
            <a:ext cx="1102327" cy="470212"/>
          </a:xfrm>
          <a:prstGeom prst="rect">
            <a:avLst/>
          </a:prstGeom>
        </p:spPr>
      </p:pic>
      <p:sp>
        <p:nvSpPr>
          <p:cNvPr id="8" name="Text Box 17"/>
          <p:cNvSpPr txBox="1">
            <a:spLocks noChangeArrowheads="1"/>
          </p:cNvSpPr>
          <p:nvPr/>
        </p:nvSpPr>
        <p:spPr bwMode="auto">
          <a:xfrm>
            <a:off x="7391400" y="6580875"/>
            <a:ext cx="4343400" cy="246220"/>
          </a:xfrm>
          <a:prstGeom prst="rect">
            <a:avLst/>
          </a:prstGeom>
          <a:noFill/>
          <a:ln w="9525">
            <a:noFill/>
            <a:miter lim="800000"/>
            <a:headEnd/>
            <a:tailEnd/>
          </a:ln>
        </p:spPr>
        <p:txBody>
          <a:bodyPr wrap="square">
            <a:spAutoFit/>
          </a:bodyPr>
          <a:lstStyle/>
          <a:p>
            <a:pPr>
              <a:defRPr/>
            </a:pPr>
            <a:r>
              <a:rPr lang="en-US" b="1" dirty="0">
                <a:latin typeface="+mj-lt"/>
              </a:rPr>
              <a:t>Earth Sciences Division – Hydrosphere, Biosphere, and Geophysics</a:t>
            </a:r>
          </a:p>
        </p:txBody>
      </p:sp>
      <p:pic>
        <p:nvPicPr>
          <p:cNvPr id="9" name="Picture 8">
            <a:extLst>
              <a:ext uri="{FF2B5EF4-FFF2-40B4-BE49-F238E27FC236}">
                <a16:creationId xmlns:a16="http://schemas.microsoft.com/office/drawing/2014/main" id="{9A539C84-7C5D-E742-8DDF-26BB1F4348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034" r="3125"/>
          <a:stretch/>
        </p:blipFill>
        <p:spPr>
          <a:xfrm>
            <a:off x="10896600" y="87086"/>
            <a:ext cx="780176" cy="457200"/>
          </a:xfrm>
          <a:prstGeom prst="rect">
            <a:avLst/>
          </a:prstGeom>
        </p:spPr>
      </p:pic>
    </p:spTree>
    <p:extLst>
      <p:ext uri="{BB962C8B-B14F-4D97-AF65-F5344CB8AC3E}">
        <p14:creationId xmlns:p14="http://schemas.microsoft.com/office/powerpoint/2010/main" val="381870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oddardlogo_blu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800" y="6327100"/>
            <a:ext cx="1244600" cy="530900"/>
          </a:xfrm>
          <a:prstGeom prst="rect">
            <a:avLst/>
          </a:prstGeom>
        </p:spPr>
      </p:pic>
      <p:sp>
        <p:nvSpPr>
          <p:cNvPr id="9" name="Text Box 17"/>
          <p:cNvSpPr txBox="1">
            <a:spLocks noChangeArrowheads="1"/>
          </p:cNvSpPr>
          <p:nvPr/>
        </p:nvSpPr>
        <p:spPr bwMode="auto">
          <a:xfrm>
            <a:off x="6324600" y="6629400"/>
            <a:ext cx="4343400" cy="246220"/>
          </a:xfrm>
          <a:prstGeom prst="rect">
            <a:avLst/>
          </a:prstGeom>
          <a:noFill/>
          <a:ln w="9525">
            <a:noFill/>
            <a:miter lim="800000"/>
            <a:headEnd/>
            <a:tailEnd/>
          </a:ln>
        </p:spPr>
        <p:txBody>
          <a:bodyPr wrap="square">
            <a:spAutoFit/>
          </a:bodyPr>
          <a:lstStyle/>
          <a:p>
            <a:pPr>
              <a:defRPr/>
            </a:pPr>
            <a:r>
              <a:rPr lang="en-US" b="1" dirty="0">
                <a:latin typeface="+mj-lt"/>
              </a:rPr>
              <a:t>Earth Sciences Division – Hydrosphere, Biosphere, </a:t>
            </a:r>
            <a:r>
              <a:rPr lang="en-US" b="1">
                <a:latin typeface="+mj-lt"/>
              </a:rPr>
              <a:t>and Geophysics</a:t>
            </a:r>
            <a:endParaRPr lang="en-US" b="1" dirty="0">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 y="4371"/>
            <a:ext cx="1074584" cy="914398"/>
          </a:xfrm>
          <a:prstGeom prst="rect">
            <a:avLst/>
          </a:prstGeom>
        </p:spPr>
      </p:pic>
      <p:sp>
        <p:nvSpPr>
          <p:cNvPr id="11" name="TextBox 10">
            <a:extLst>
              <a:ext uri="{FF2B5EF4-FFF2-40B4-BE49-F238E27FC236}">
                <a16:creationId xmlns:a16="http://schemas.microsoft.com/office/drawing/2014/main" id="{8734F3A1-614E-FD48-B714-558D93F59B3A}"/>
              </a:ext>
            </a:extLst>
          </p:cNvPr>
          <p:cNvSpPr txBox="1"/>
          <p:nvPr/>
        </p:nvSpPr>
        <p:spPr>
          <a:xfrm>
            <a:off x="1243785" y="120714"/>
            <a:ext cx="10161628" cy="1009059"/>
          </a:xfrm>
          <a:prstGeom prst="rect">
            <a:avLst/>
          </a:prstGeom>
          <a:noFill/>
        </p:spPr>
        <p:txBody>
          <a:bodyPr wrap="none" rtlCol="0">
            <a:spAutoFit/>
          </a:bodyPr>
          <a:lstStyle/>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600" b="1" dirty="0">
                <a:solidFill>
                  <a:srgbClr val="000000"/>
                </a:solidFill>
                <a:latin typeface="+mn-lt"/>
              </a:rPr>
              <a:t>Early Results of Investigation into the Use of Radar Data to Estimate Vegetation Optical Depth at 1 km </a:t>
            </a:r>
          </a:p>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400" b="1" dirty="0">
                <a:solidFill>
                  <a:srgbClr val="000000"/>
                </a:solidFill>
                <a:latin typeface="+mn-lt"/>
              </a:rPr>
              <a:t>Fritz Policelli</a:t>
            </a:r>
            <a:r>
              <a:rPr lang="en-GB" sz="1400" b="1" baseline="30000" dirty="0">
                <a:solidFill>
                  <a:srgbClr val="000000"/>
                </a:solidFill>
                <a:latin typeface="+mn-lt"/>
              </a:rPr>
              <a:t>1</a:t>
            </a:r>
            <a:r>
              <a:rPr lang="en-GB" sz="1400" b="1" dirty="0">
                <a:solidFill>
                  <a:srgbClr val="000000"/>
                </a:solidFill>
                <a:latin typeface="+mn-lt"/>
              </a:rPr>
              <a:t> and Thomas Holmes</a:t>
            </a:r>
            <a:r>
              <a:rPr lang="en-GB" sz="1400" b="1" baseline="30000" dirty="0">
                <a:solidFill>
                  <a:srgbClr val="000000"/>
                </a:solidFill>
                <a:latin typeface="+mn-lt"/>
              </a:rPr>
              <a:t>1</a:t>
            </a:r>
          </a:p>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200" b="1" baseline="30000" dirty="0">
                <a:solidFill>
                  <a:srgbClr val="000000"/>
                </a:solidFill>
                <a:latin typeface="+mn-lt"/>
              </a:rPr>
              <a:t>1</a:t>
            </a:r>
            <a:r>
              <a:rPr lang="en-GB" sz="1200" b="1" dirty="0">
                <a:solidFill>
                  <a:srgbClr val="000000"/>
                </a:solidFill>
                <a:latin typeface="+mn-lt"/>
              </a:rPr>
              <a:t>NASA GSFC Hydrological Sciences Lab</a:t>
            </a:r>
          </a:p>
        </p:txBody>
      </p:sp>
      <p:sp>
        <p:nvSpPr>
          <p:cNvPr id="13" name="TextBox 12">
            <a:extLst>
              <a:ext uri="{FF2B5EF4-FFF2-40B4-BE49-F238E27FC236}">
                <a16:creationId xmlns:a16="http://schemas.microsoft.com/office/drawing/2014/main" id="{45251518-2DE8-354B-A50E-BE986062D5C3}"/>
              </a:ext>
            </a:extLst>
          </p:cNvPr>
          <p:cNvSpPr txBox="1"/>
          <p:nvPr/>
        </p:nvSpPr>
        <p:spPr>
          <a:xfrm>
            <a:off x="3434548" y="4624494"/>
            <a:ext cx="8332804" cy="1323439"/>
          </a:xfrm>
          <a:prstGeom prst="rect">
            <a:avLst/>
          </a:prstGeom>
          <a:solidFill>
            <a:srgbClr val="CCFFCC"/>
          </a:solidFill>
          <a:ln w="19050">
            <a:solidFill>
              <a:schemeClr val="tx1"/>
            </a:solidFill>
          </a:ln>
        </p:spPr>
        <p:txBody>
          <a:bodyPr wrap="square" rtlCol="0">
            <a:spAutoFit/>
          </a:bodyPr>
          <a:lstStyle/>
          <a:p>
            <a:pPr algn="just"/>
            <a:r>
              <a:rPr lang="en-US" sz="1600" dirty="0">
                <a:latin typeface="+mn-lt"/>
              </a:rPr>
              <a:t>Vegetation Optical Depth is important because it provides information on the amount of water contained in vegetation. Understanding the amount of water contained in vegetation is useful for research on energy and water balances and for improving management of agriculture. Cross Ratio data from radar appears to have a vegetation signal.  Microwave Polarization Difference Index does not appear to be correlated with Cross Ratio.  </a:t>
            </a:r>
          </a:p>
        </p:txBody>
      </p:sp>
      <p:pic>
        <p:nvPicPr>
          <p:cNvPr id="7" name="Picture 6">
            <a:extLst>
              <a:ext uri="{FF2B5EF4-FFF2-40B4-BE49-F238E27FC236}">
                <a16:creationId xmlns:a16="http://schemas.microsoft.com/office/drawing/2014/main" id="{571E16B5-0491-F342-A3B5-41E1D20A9F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4532"/>
          <a:stretch/>
        </p:blipFill>
        <p:spPr>
          <a:xfrm>
            <a:off x="6705600" y="1332186"/>
            <a:ext cx="5061752" cy="2859088"/>
          </a:xfrm>
          <a:prstGeom prst="rect">
            <a:avLst/>
          </a:prstGeom>
          <a:ln w="12700">
            <a:solidFill>
              <a:srgbClr val="0070C0"/>
            </a:solidFill>
          </a:ln>
        </p:spPr>
      </p:pic>
      <p:pic>
        <p:nvPicPr>
          <p:cNvPr id="16" name="Picture 15">
            <a:extLst>
              <a:ext uri="{FF2B5EF4-FFF2-40B4-BE49-F238E27FC236}">
                <a16:creationId xmlns:a16="http://schemas.microsoft.com/office/drawing/2014/main" id="{3DE7FB1A-1DB4-6745-A03C-B4C38D6A1C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1332186"/>
            <a:ext cx="5918200" cy="2857062"/>
          </a:xfrm>
          <a:prstGeom prst="rect">
            <a:avLst/>
          </a:prstGeom>
          <a:ln w="12700">
            <a:solidFill>
              <a:srgbClr val="0070C0"/>
            </a:solidFill>
          </a:ln>
        </p:spPr>
      </p:pic>
      <p:pic>
        <p:nvPicPr>
          <p:cNvPr id="18" name="Picture 17">
            <a:extLst>
              <a:ext uri="{FF2B5EF4-FFF2-40B4-BE49-F238E27FC236}">
                <a16:creationId xmlns:a16="http://schemas.microsoft.com/office/drawing/2014/main" id="{0086B874-34DE-2B46-96C8-11D246CF2A53}"/>
              </a:ext>
            </a:extLst>
          </p:cNvPr>
          <p:cNvPicPr>
            <a:picLocks noChangeAspect="1"/>
          </p:cNvPicPr>
          <p:nvPr/>
        </p:nvPicPr>
        <p:blipFill>
          <a:blip r:embed="rId7"/>
          <a:stretch>
            <a:fillRect/>
          </a:stretch>
        </p:blipFill>
        <p:spPr>
          <a:xfrm>
            <a:off x="468086" y="4369264"/>
            <a:ext cx="2394752" cy="1879136"/>
          </a:xfrm>
          <a:prstGeom prst="rect">
            <a:avLst/>
          </a:prstGeom>
        </p:spPr>
      </p:pic>
      <p:cxnSp>
        <p:nvCxnSpPr>
          <p:cNvPr id="21" name="Straight Arrow Connector 20">
            <a:extLst>
              <a:ext uri="{FF2B5EF4-FFF2-40B4-BE49-F238E27FC236}">
                <a16:creationId xmlns:a16="http://schemas.microsoft.com/office/drawing/2014/main" id="{95029FED-6E2D-D74B-9E90-093AC86F7C14}"/>
              </a:ext>
            </a:extLst>
          </p:cNvPr>
          <p:cNvCxnSpPr>
            <a:cxnSpLocks/>
          </p:cNvCxnSpPr>
          <p:nvPr/>
        </p:nvCxnSpPr>
        <p:spPr>
          <a:xfrm flipH="1" flipV="1">
            <a:off x="2590801" y="5308832"/>
            <a:ext cx="609599" cy="6124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37178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533400" y="229136"/>
            <a:ext cx="11582400" cy="6170920"/>
          </a:xfrm>
          <a:prstGeom prst="rect">
            <a:avLst/>
          </a:prstGeom>
          <a:noFill/>
          <a:ln w="9525">
            <a:noFill/>
            <a:miter lim="800000"/>
            <a:headEnd/>
            <a:tailEnd/>
          </a:ln>
        </p:spPr>
        <p:txBody>
          <a:bodyPr wrap="square">
            <a:spAutoFit/>
          </a:bodyPr>
          <a:lstStyle/>
          <a:p>
            <a:pPr fontAlgn="t">
              <a:defRPr/>
            </a:pPr>
            <a:r>
              <a:rPr lang="en-US" b="1" dirty="0">
                <a:latin typeface="Times New Roman" pitchFamily="18" charset="0"/>
              </a:rPr>
              <a:t>                          </a:t>
            </a:r>
            <a:r>
              <a:rPr lang="en-US" dirty="0">
                <a:latin typeface="+mn-lt"/>
              </a:rPr>
              <a:t>Name:  Fritz </a:t>
            </a:r>
            <a:r>
              <a:rPr lang="en-US" dirty="0" err="1">
                <a:latin typeface="+mn-lt"/>
              </a:rPr>
              <a:t>Policelli</a:t>
            </a:r>
            <a:r>
              <a:rPr lang="en-US" dirty="0">
                <a:latin typeface="+mn-lt"/>
              </a:rPr>
              <a:t>, Code 617, NASA GSFC</a:t>
            </a:r>
            <a:br>
              <a:rPr lang="en-US" dirty="0">
                <a:latin typeface="+mn-lt"/>
              </a:rPr>
            </a:br>
            <a:r>
              <a:rPr lang="en-US" dirty="0">
                <a:latin typeface="+mn-lt"/>
              </a:rPr>
              <a:t>                        E-mail: </a:t>
            </a:r>
            <a:r>
              <a:rPr lang="en-US" dirty="0" err="1">
                <a:latin typeface="+mn-lt"/>
              </a:rPr>
              <a:t>fritz.s.policelli@nasa.gov</a:t>
            </a:r>
            <a:br>
              <a:rPr lang="en-US" dirty="0">
                <a:latin typeface="+mn-lt"/>
              </a:rPr>
            </a:br>
            <a:r>
              <a:rPr lang="en-US" dirty="0">
                <a:latin typeface="+mn-lt"/>
              </a:rPr>
              <a:t>                        Phone: 301-614-6573</a:t>
            </a:r>
            <a:br>
              <a:rPr lang="en-US" dirty="0">
                <a:latin typeface="Times New Roman" pitchFamily="18" charset="0"/>
              </a:rPr>
            </a:br>
            <a:endParaRPr lang="en-US" dirty="0">
              <a:latin typeface="Times New Roman" pitchFamily="18" charset="0"/>
            </a:endParaRPr>
          </a:p>
          <a:p>
            <a:pPr fontAlgn="t">
              <a:defRPr/>
            </a:pPr>
            <a:r>
              <a:rPr lang="en-US" sz="1400" b="1" dirty="0">
                <a:latin typeface="+mn-lt"/>
              </a:rPr>
              <a:t>References:</a:t>
            </a:r>
          </a:p>
          <a:p>
            <a:pPr marL="342900" indent="-342900" fontAlgn="t">
              <a:buAutoNum type="arabicParenBoth"/>
              <a:defRPr/>
            </a:pPr>
            <a:r>
              <a:rPr lang="en-US" sz="1400" dirty="0">
                <a:latin typeface="+mn-lt"/>
              </a:rPr>
              <a:t>A. G. C. A. </a:t>
            </a:r>
            <a:r>
              <a:rPr lang="en-US" sz="1400" dirty="0" err="1">
                <a:latin typeface="+mn-lt"/>
              </a:rPr>
              <a:t>Meesters</a:t>
            </a:r>
            <a:r>
              <a:rPr lang="en-US" sz="1400" dirty="0">
                <a:latin typeface="+mn-lt"/>
              </a:rPr>
              <a:t>, R. A. M. De </a:t>
            </a:r>
            <a:r>
              <a:rPr lang="en-US" sz="1400" dirty="0" err="1">
                <a:latin typeface="+mn-lt"/>
              </a:rPr>
              <a:t>Jeu</a:t>
            </a:r>
            <a:r>
              <a:rPr lang="en-US" sz="1400" dirty="0">
                <a:latin typeface="+mn-lt"/>
              </a:rPr>
              <a:t> and M. Owe, "Analytical derivation of the vegetation optical depth from the microwave polarization difference index," in </a:t>
            </a:r>
            <a:r>
              <a:rPr lang="en-US" sz="1400" i="1" dirty="0">
                <a:latin typeface="+mn-lt"/>
              </a:rPr>
              <a:t>IEEE Geoscience and Remote Sensing Letters</a:t>
            </a:r>
            <a:r>
              <a:rPr lang="en-US" sz="1400" dirty="0">
                <a:latin typeface="+mn-lt"/>
              </a:rPr>
              <a:t>, vol. 2, no. 2, pp. 121-123, April 2005, </a:t>
            </a:r>
            <a:r>
              <a:rPr lang="en-US" sz="1400" dirty="0" err="1">
                <a:latin typeface="+mn-lt"/>
              </a:rPr>
              <a:t>doi</a:t>
            </a:r>
            <a:r>
              <a:rPr lang="en-US" sz="1400" dirty="0">
                <a:latin typeface="+mn-lt"/>
              </a:rPr>
              <a:t>: 10.1109/LGRS.2005.843983.</a:t>
            </a:r>
          </a:p>
          <a:p>
            <a:pPr marL="342900" indent="-342900" fontAlgn="t">
              <a:buAutoNum type="arabicParenBoth"/>
              <a:defRPr/>
            </a:pPr>
            <a:r>
              <a:rPr lang="en-US" sz="1400" dirty="0">
                <a:latin typeface="+mn-lt"/>
              </a:rPr>
              <a:t>K. </a:t>
            </a:r>
            <a:r>
              <a:rPr lang="en-US" sz="1400" dirty="0" err="1">
                <a:latin typeface="+mn-lt"/>
              </a:rPr>
              <a:t>Rötzer</a:t>
            </a:r>
            <a:r>
              <a:rPr lang="en-US" sz="1400" dirty="0">
                <a:latin typeface="+mn-lt"/>
              </a:rPr>
              <a:t> </a:t>
            </a:r>
            <a:r>
              <a:rPr lang="en-US" sz="1400" i="1" dirty="0">
                <a:latin typeface="+mn-lt"/>
              </a:rPr>
              <a:t>et al</a:t>
            </a:r>
            <a:r>
              <a:rPr lang="en-US" sz="1400" dirty="0">
                <a:latin typeface="+mn-lt"/>
              </a:rPr>
              <a:t>., "Relationship Between Vegetation Microwave Optical Depth and Cross-Polarized Backscatter From Multiyear Aquarius Observations," in </a:t>
            </a:r>
            <a:r>
              <a:rPr lang="en-US" sz="1400" i="1" dirty="0">
                <a:latin typeface="+mn-lt"/>
              </a:rPr>
              <a:t>IEEE Journal of Selected Topics in Applied Earth Observations and Remote Sensing</a:t>
            </a:r>
            <a:r>
              <a:rPr lang="en-US" sz="1400" dirty="0">
                <a:latin typeface="+mn-lt"/>
              </a:rPr>
              <a:t>, vol. 10, no. 10, pp. 4493-4503, Oct. 2017, </a:t>
            </a:r>
            <a:r>
              <a:rPr lang="en-US" sz="1400" dirty="0" err="1">
                <a:latin typeface="+mn-lt"/>
              </a:rPr>
              <a:t>doi</a:t>
            </a:r>
            <a:r>
              <a:rPr lang="en-US" sz="1400" dirty="0">
                <a:latin typeface="+mn-lt"/>
              </a:rPr>
              <a:t>: 10.1109/JSTARS.2017.2716638.</a:t>
            </a:r>
            <a:endParaRPr lang="en-US" sz="1400" dirty="0">
              <a:solidFill>
                <a:srgbClr val="000000"/>
              </a:solidFill>
              <a:latin typeface="+mn-lt"/>
            </a:endParaRPr>
          </a:p>
          <a:p>
            <a:pPr fontAlgn="t">
              <a:defRPr/>
            </a:pPr>
            <a:endParaRPr lang="en-US" sz="1400" dirty="0">
              <a:latin typeface="+mn-lt"/>
            </a:endParaRPr>
          </a:p>
          <a:p>
            <a:pPr fontAlgn="t">
              <a:defRPr/>
            </a:pPr>
            <a:r>
              <a:rPr lang="en-US" sz="1400" b="1" dirty="0">
                <a:latin typeface="+mn-lt"/>
              </a:rPr>
              <a:t>Data Sources:  </a:t>
            </a:r>
          </a:p>
          <a:p>
            <a:pPr fontAlgn="t">
              <a:defRPr/>
            </a:pPr>
            <a:r>
              <a:rPr lang="en-US" sz="1400" dirty="0">
                <a:latin typeface="+mn-lt"/>
              </a:rPr>
              <a:t>NASA MODIS satellite instrument Leaf Area Index (LAI) data, NASA SMAP satellite Brightness Temperature data, European Space Agency (ESA) Sentinel-1 satellite Backscatter Coefficient data (</a:t>
            </a:r>
            <a:r>
              <a:rPr lang="en-US" sz="1400" dirty="0">
                <a:latin typeface="Symbol" pitchFamily="2" charset="2"/>
              </a:rPr>
              <a:t>s</a:t>
            </a:r>
            <a:r>
              <a:rPr lang="en-US" sz="1400" dirty="0">
                <a:latin typeface="+mn-lt"/>
              </a:rPr>
              <a:t>)</a:t>
            </a:r>
          </a:p>
          <a:p>
            <a:pPr fontAlgn="t">
              <a:defRPr/>
            </a:pPr>
            <a:endParaRPr lang="en-US" sz="1400" dirty="0">
              <a:latin typeface="+mn-lt"/>
            </a:endParaRPr>
          </a:p>
          <a:p>
            <a:pPr fontAlgn="t">
              <a:defRPr/>
            </a:pPr>
            <a:r>
              <a:rPr lang="en-US" sz="1400" b="1" dirty="0">
                <a:latin typeface="+mn-lt"/>
              </a:rPr>
              <a:t>Technical Description of Figures:</a:t>
            </a:r>
          </a:p>
          <a:p>
            <a:pPr fontAlgn="t">
              <a:spcBef>
                <a:spcPts val="0"/>
              </a:spcBef>
              <a:spcAft>
                <a:spcPts val="0"/>
              </a:spcAft>
              <a:defRPr/>
            </a:pPr>
            <a:r>
              <a:rPr lang="en-US" sz="1400" i="1" u="sng" dirty="0">
                <a:latin typeface="+mn-lt"/>
              </a:rPr>
              <a:t>Figure 1</a:t>
            </a:r>
            <a:r>
              <a:rPr lang="en-US" sz="1400" i="1" dirty="0">
                <a:latin typeface="+mn-lt"/>
              </a:rPr>
              <a:t>:  Comparison of timeseries of ESA Sentinel-1 Cross Ratio </a:t>
            </a:r>
            <a:r>
              <a:rPr lang="en-US" sz="1400" dirty="0">
                <a:latin typeface="+mn-lt"/>
              </a:rPr>
              <a:t>(</a:t>
            </a:r>
            <a:r>
              <a:rPr lang="en-US" sz="1400" i="1" dirty="0">
                <a:latin typeface="+mn-lt"/>
              </a:rPr>
              <a:t>log(</a:t>
            </a:r>
            <a:r>
              <a:rPr lang="en-US" sz="1400" dirty="0" err="1">
                <a:latin typeface="Symbol" pitchFamily="2" charset="2"/>
              </a:rPr>
              <a:t>s</a:t>
            </a:r>
            <a:r>
              <a:rPr lang="en-US" sz="1400" baseline="-25000" dirty="0" err="1">
                <a:latin typeface="+mn-lt"/>
              </a:rPr>
              <a:t>HV</a:t>
            </a:r>
            <a:r>
              <a:rPr lang="en-US" sz="1400" dirty="0">
                <a:latin typeface="+mn-lt"/>
              </a:rPr>
              <a:t>/</a:t>
            </a:r>
            <a:r>
              <a:rPr lang="en-US" sz="1400" dirty="0" err="1">
                <a:latin typeface="Symbol" pitchFamily="2" charset="2"/>
              </a:rPr>
              <a:t>s</a:t>
            </a:r>
            <a:r>
              <a:rPr lang="en-US" sz="1400" baseline="-25000" dirty="0" err="1">
                <a:latin typeface="+mn-lt"/>
              </a:rPr>
              <a:t>VV</a:t>
            </a:r>
            <a:r>
              <a:rPr lang="en-US" sz="1400" dirty="0">
                <a:latin typeface="+mn-lt"/>
              </a:rPr>
              <a:t>))</a:t>
            </a:r>
            <a:r>
              <a:rPr lang="en-US" sz="1400" dirty="0">
                <a:latin typeface="Symbol" pitchFamily="2" charset="2"/>
              </a:rPr>
              <a:t> </a:t>
            </a:r>
            <a:r>
              <a:rPr lang="en-US" sz="1400" i="1" dirty="0">
                <a:latin typeface="+mn-lt"/>
              </a:rPr>
              <a:t>and NASA MODIS LAI.  The Sentinel-1 Cross Ratio appears to have a vegetation-related signal</a:t>
            </a:r>
          </a:p>
          <a:p>
            <a:pPr fontAlgn="t">
              <a:spcBef>
                <a:spcPts val="0"/>
              </a:spcBef>
              <a:spcAft>
                <a:spcPts val="600"/>
              </a:spcAft>
              <a:defRPr/>
            </a:pPr>
            <a:r>
              <a:rPr lang="en-US" sz="1400" i="1" u="sng" dirty="0">
                <a:latin typeface="+mn-lt"/>
              </a:rPr>
              <a:t>Figure 2</a:t>
            </a:r>
            <a:r>
              <a:rPr lang="en-US" sz="1400" i="1" dirty="0">
                <a:latin typeface="+mn-lt"/>
              </a:rPr>
              <a:t>:  Scatter plot for ESA Sentinel-1 Cross Ratio vs. SMAP Microwave Polarization Difference Index (MPDI) indicates a low correlation.  A higher correlation was expected because of the apparent vegetation signal in the Sentinel-1 Cross Ratio, and the use of MPDI to calculate Vegetation Optical Depth in </a:t>
            </a:r>
            <a:r>
              <a:rPr lang="en-US" sz="1400" i="1" dirty="0" err="1">
                <a:latin typeface="+mn-lt"/>
              </a:rPr>
              <a:t>Meesters</a:t>
            </a:r>
            <a:r>
              <a:rPr lang="en-US" sz="1400" i="1" dirty="0">
                <a:latin typeface="+mn-lt"/>
              </a:rPr>
              <a:t> et al., 2005, indicating a vegetation signal in MPDI.</a:t>
            </a:r>
          </a:p>
          <a:p>
            <a:pPr fontAlgn="t">
              <a:spcBef>
                <a:spcPts val="0"/>
              </a:spcBef>
              <a:spcAft>
                <a:spcPts val="0"/>
              </a:spcAft>
              <a:defRPr/>
            </a:pPr>
            <a:endParaRPr lang="en-US" sz="1400" b="1" i="1" dirty="0">
              <a:latin typeface="+mn-lt"/>
            </a:endParaRPr>
          </a:p>
          <a:p>
            <a:pPr fontAlgn="t">
              <a:spcBef>
                <a:spcPts val="0"/>
              </a:spcBef>
              <a:spcAft>
                <a:spcPts val="0"/>
              </a:spcAft>
              <a:defRPr/>
            </a:pPr>
            <a:r>
              <a:rPr lang="en-US" sz="1400" b="1" dirty="0">
                <a:latin typeface="+mn-lt"/>
              </a:rPr>
              <a:t>Scientific significance</a:t>
            </a:r>
          </a:p>
          <a:p>
            <a:pPr fontAlgn="t">
              <a:spcBef>
                <a:spcPts val="0"/>
              </a:spcBef>
              <a:spcAft>
                <a:spcPts val="0"/>
              </a:spcAft>
              <a:defRPr/>
            </a:pPr>
            <a:r>
              <a:rPr lang="en-US" sz="1400" dirty="0">
                <a:latin typeface="+mn-lt"/>
              </a:rPr>
              <a:t>This study is investigating the use of Sentinel-1 Cross Ratio data to produce moderate resolution Vegetation Water Content (VWC) data for use in modeling transpiration.  Initial research is focused on disaggregating SMAP MPDI to moderate spatial resolution (1 km) for use in the </a:t>
            </a:r>
            <a:r>
              <a:rPr lang="en-US" sz="1400" dirty="0" err="1">
                <a:latin typeface="+mn-lt"/>
              </a:rPr>
              <a:t>Meesters</a:t>
            </a:r>
            <a:r>
              <a:rPr lang="en-US" sz="1400" dirty="0">
                <a:latin typeface="+mn-lt"/>
              </a:rPr>
              <a:t> et al., 2005 formulation of Vegetation Optical Depth (tau) as a function of MPDI.  VWC is related to tau through a constant.  If this method does not prove to be effective, moderate resolution VWC will be derived directly from Sentinel-1 VH polarized backscatter data per </a:t>
            </a:r>
            <a:r>
              <a:rPr lang="en-US" sz="1400" dirty="0" err="1">
                <a:latin typeface="+mn-lt"/>
              </a:rPr>
              <a:t>Rotzer</a:t>
            </a:r>
            <a:r>
              <a:rPr lang="en-US" sz="1400" dirty="0">
                <a:latin typeface="+mn-lt"/>
              </a:rPr>
              <a:t> et al., 2017.  Improvement of spatial and temporal resolution evapotranspiration (ET) retrieval is a goal cited in the National Academies’ 2017 Earth Science Decadal Survey and has relevance to applications such as agricultural management.  </a:t>
            </a:r>
          </a:p>
        </p:txBody>
      </p:sp>
      <p:sp>
        <p:nvSpPr>
          <p:cNvPr id="7" name="Text Box 17"/>
          <p:cNvSpPr txBox="1">
            <a:spLocks noChangeArrowheads="1"/>
          </p:cNvSpPr>
          <p:nvPr/>
        </p:nvSpPr>
        <p:spPr bwMode="auto">
          <a:xfrm>
            <a:off x="7467600" y="6523668"/>
            <a:ext cx="4343400" cy="246220"/>
          </a:xfrm>
          <a:prstGeom prst="rect">
            <a:avLst/>
          </a:prstGeom>
          <a:noFill/>
          <a:ln w="9525">
            <a:noFill/>
            <a:miter lim="800000"/>
            <a:headEnd/>
            <a:tailEnd/>
          </a:ln>
        </p:spPr>
        <p:txBody>
          <a:bodyPr wrap="square">
            <a:spAutoFit/>
          </a:bodyPr>
          <a:lstStyle/>
          <a:p>
            <a:pPr>
              <a:defRPr/>
            </a:pPr>
            <a:r>
              <a:rPr lang="en-US" b="1" dirty="0">
                <a:latin typeface="+mj-lt"/>
              </a:rPr>
              <a:t>Earth Sciences Division – Hydrosphere, Biosphere, and Geophysics</a:t>
            </a:r>
          </a:p>
        </p:txBody>
      </p:sp>
      <p:pic>
        <p:nvPicPr>
          <p:cNvPr id="10" name="Picture 9" descr="goddardlogo_blu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983" y="6284505"/>
            <a:ext cx="1244600" cy="530900"/>
          </a:xfrm>
          <a:prstGeom prst="rect">
            <a:avLst/>
          </a:prstGeom>
        </p:spPr>
      </p:pic>
      <p:pic>
        <p:nvPicPr>
          <p:cNvPr id="11" name="Picture 10">
            <a:extLst>
              <a:ext uri="{FF2B5EF4-FFF2-40B4-BE49-F238E27FC236}">
                <a16:creationId xmlns:a16="http://schemas.microsoft.com/office/drawing/2014/main" id="{9EB2ECE5-80BB-4506-81D5-C385D32CFF9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 y="4371"/>
            <a:ext cx="1074584" cy="914398"/>
          </a:xfrm>
          <a:prstGeom prst="rect">
            <a:avLst/>
          </a:prstGeom>
        </p:spPr>
      </p:pic>
    </p:spTree>
    <p:extLst>
      <p:ext uri="{BB962C8B-B14F-4D97-AF65-F5344CB8AC3E}">
        <p14:creationId xmlns:p14="http://schemas.microsoft.com/office/powerpoint/2010/main" val="203290676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4826</TotalTime>
  <Words>3025</Words>
  <Application>Microsoft Macintosh PowerPoint</Application>
  <PresentationFormat>Widescreen</PresentationFormat>
  <Paragraphs>91</Paragraphs>
  <Slides>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ＭＳ Ｐゴシック</vt:lpstr>
      <vt:lpstr>Arial</vt:lpstr>
      <vt:lpstr>Arial (Headings)</vt:lpstr>
      <vt:lpstr>Calibri</vt:lpstr>
      <vt:lpstr>Cambria</vt:lpstr>
      <vt:lpstr>Symbol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NASA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jfoster</dc:creator>
  <cp:lastModifiedBy>Holland, Rashida A. (GSFC-613.0)[GLOBAL SCIENCE &amp; TECHNOLOGY INC]</cp:lastModifiedBy>
  <cp:revision>234</cp:revision>
  <cp:lastPrinted>2014-05-29T18:51:42Z</cp:lastPrinted>
  <dcterms:created xsi:type="dcterms:W3CDTF">2010-01-26T17:34:07Z</dcterms:created>
  <dcterms:modified xsi:type="dcterms:W3CDTF">2020-06-02T15:05:10Z</dcterms:modified>
</cp:coreProperties>
</file>