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71" r:id="rId2"/>
    <p:sldId id="272" r:id="rId3"/>
    <p:sldId id="259" r:id="rId4"/>
    <p:sldId id="260" r:id="rId5"/>
    <p:sldId id="267" r:id="rId6"/>
    <p:sldId id="268" r:id="rId7"/>
    <p:sldId id="269" r:id="rId8"/>
    <p:sldId id="270"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rschbaum, Dalia B. (GSFC-6170)" initials="KDB(" lastIdx="3" clrIdx="0">
    <p:extLst>
      <p:ext uri="{19B8F6BF-5375-455C-9EA6-DF929625EA0E}">
        <p15:presenceInfo xmlns:p15="http://schemas.microsoft.com/office/powerpoint/2012/main" userId="S::dkirschb@ndc.nasa.gov::ba958231-676d-4c0f-8609-e725851ab5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F91D"/>
    <a:srgbClr val="4EE4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94"/>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770EA-CF56-40CC-8BAE-18DEEDB58BE5}" type="datetimeFigureOut">
              <a:rPr lang="en-US" smtClean="0"/>
              <a:t>6/26/20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0AC2F6-5FE8-4EFC-8E9C-54529F05CD11}" type="slidenum">
              <a:rPr lang="en-US" smtClean="0"/>
              <a:t>‹#›</a:t>
            </a:fld>
            <a:endParaRPr lang="en-US"/>
          </a:p>
        </p:txBody>
      </p:sp>
    </p:spTree>
    <p:extLst>
      <p:ext uri="{BB962C8B-B14F-4D97-AF65-F5344CB8AC3E}">
        <p14:creationId xmlns:p14="http://schemas.microsoft.com/office/powerpoint/2010/main" val="327100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272719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4</a:t>
            </a:fld>
            <a:endParaRPr lang="en-US" sz="1200"/>
          </a:p>
        </p:txBody>
      </p:sp>
      <p:sp>
        <p:nvSpPr>
          <p:cNvPr id="6147" name="Rectangle 2"/>
          <p:cNvSpPr>
            <a:spLocks noGrp="1" noRot="1" noChangeAspect="1" noChangeArrowheads="1" noTextEdit="1"/>
          </p:cNvSpPr>
          <p:nvPr>
            <p:ph type="sldImg"/>
          </p:nvPr>
        </p:nvSpPr>
        <p:spPr bwMode="auto">
          <a:xfrm>
            <a:off x="400050" y="690563"/>
            <a:ext cx="6146800" cy="3457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2684155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2826958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6</a:t>
            </a:fld>
            <a:endParaRPr lang="en-US" sz="1200"/>
          </a:p>
        </p:txBody>
      </p:sp>
      <p:sp>
        <p:nvSpPr>
          <p:cNvPr id="6147" name="Rectangle 2"/>
          <p:cNvSpPr>
            <a:spLocks noGrp="1" noRot="1" noChangeAspect="1" noChangeArrowheads="1" noTextEdit="1"/>
          </p:cNvSpPr>
          <p:nvPr>
            <p:ph type="sldImg"/>
          </p:nvPr>
        </p:nvSpPr>
        <p:spPr bwMode="auto">
          <a:xfrm>
            <a:off x="400050" y="690563"/>
            <a:ext cx="6146800" cy="3457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295913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43537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8</a:t>
            </a:fld>
            <a:endParaRPr lang="en-US" sz="1200"/>
          </a:p>
        </p:txBody>
      </p:sp>
      <p:sp>
        <p:nvSpPr>
          <p:cNvPr id="6147" name="Rectangle 2"/>
          <p:cNvSpPr>
            <a:spLocks noGrp="1" noRot="1" noChangeAspect="1" noChangeArrowheads="1" noTextEdit="1"/>
          </p:cNvSpPr>
          <p:nvPr>
            <p:ph type="sldImg"/>
          </p:nvPr>
        </p:nvSpPr>
        <p:spPr bwMode="auto">
          <a:xfrm>
            <a:off x="400050" y="690563"/>
            <a:ext cx="6146800" cy="3457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11580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4226850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10</a:t>
            </a:fld>
            <a:endParaRPr lang="en-US" sz="1200"/>
          </a:p>
        </p:txBody>
      </p:sp>
      <p:sp>
        <p:nvSpPr>
          <p:cNvPr id="6147" name="Rectangle 2"/>
          <p:cNvSpPr>
            <a:spLocks noGrp="1" noRot="1" noChangeAspect="1" noChangeArrowheads="1" noTextEdit="1"/>
          </p:cNvSpPr>
          <p:nvPr>
            <p:ph type="sldImg"/>
          </p:nvPr>
        </p:nvSpPr>
        <p:spPr bwMode="auto">
          <a:xfrm>
            <a:off x="400050" y="690563"/>
            <a:ext cx="6146800" cy="3457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2556750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610D-E6A3-744F-9783-093E7A6C37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50A884-CEF4-904B-B054-7F9D906B8E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ECDD63-FB04-7B4D-8615-9010D8000356}"/>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5" name="Footer Placeholder 4">
            <a:extLst>
              <a:ext uri="{FF2B5EF4-FFF2-40B4-BE49-F238E27FC236}">
                <a16:creationId xmlns:a16="http://schemas.microsoft.com/office/drawing/2014/main" id="{C1269ADA-7723-564A-8FD5-A677145E6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FDDAC-359F-7143-8CD6-204A0FFF459C}"/>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2011858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144A-814B-0D43-9DC2-4AFF658755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106DE-8D90-9D45-B679-0E30BEC0C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F59A8-08CA-0740-A17B-6C74F2D49CE4}"/>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5" name="Footer Placeholder 4">
            <a:extLst>
              <a:ext uri="{FF2B5EF4-FFF2-40B4-BE49-F238E27FC236}">
                <a16:creationId xmlns:a16="http://schemas.microsoft.com/office/drawing/2014/main" id="{08991BA1-53D8-9043-9AD1-938AC5B59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94E05-4194-4F4D-A329-B55F0310D5E0}"/>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3896273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A48E76-8C1A-B843-BE54-7B80402F96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4FCE1D-313B-E44C-8F66-6052D3CE97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B94C5-242D-E240-BC66-8CAABD1FBD79}"/>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5" name="Footer Placeholder 4">
            <a:extLst>
              <a:ext uri="{FF2B5EF4-FFF2-40B4-BE49-F238E27FC236}">
                <a16:creationId xmlns:a16="http://schemas.microsoft.com/office/drawing/2014/main" id="{A94ECB4D-EF60-1B4A-8213-EF325CE40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B84D2-00D0-B44C-9AD0-AF7D061740D8}"/>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3061582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5FBA6-B666-3D46-86EA-22E0C710DC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DE997F-003F-3A49-AF84-32F8EA594F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30CB7-ABAB-EB45-9755-71E2F3A8F366}"/>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5" name="Footer Placeholder 4">
            <a:extLst>
              <a:ext uri="{FF2B5EF4-FFF2-40B4-BE49-F238E27FC236}">
                <a16:creationId xmlns:a16="http://schemas.microsoft.com/office/drawing/2014/main" id="{2DA1C8F6-4312-F942-882B-B62DB7EE8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B17CD-29DD-864B-84BC-151F933DA6B3}"/>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348955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BDE9-D09F-D54D-8130-88F900D4E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2B3BB-24C7-CE4C-811C-BDEE82FA29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FD28F0-175B-6C40-92DF-D0EBA5885F5A}"/>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5" name="Footer Placeholder 4">
            <a:extLst>
              <a:ext uri="{FF2B5EF4-FFF2-40B4-BE49-F238E27FC236}">
                <a16:creationId xmlns:a16="http://schemas.microsoft.com/office/drawing/2014/main" id="{CF75B54F-D3F7-1741-8283-6DA79856E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7B3DB-3226-E844-93B2-6771B184803C}"/>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76184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6164-B3DB-2D45-81E2-AD2B20803F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BB14E-9A16-6042-B5B2-8FB0FAFE27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86986D-D562-B040-86E1-608C517B85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896A4B-78DB-5C46-B67D-A86FA9FE25E9}"/>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6" name="Footer Placeholder 5">
            <a:extLst>
              <a:ext uri="{FF2B5EF4-FFF2-40B4-BE49-F238E27FC236}">
                <a16:creationId xmlns:a16="http://schemas.microsoft.com/office/drawing/2014/main" id="{FECBD650-BA62-D34A-856D-BA18BCB258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1DD07-B3B7-E843-BC4A-2957A2BFE27A}"/>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1590268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C9C0B-523B-194F-ACEB-85E7017178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2788FE-3B81-2348-B97C-AD1CC2839D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C085E6-1F35-7044-9E2B-45ABF33CA0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5562A0-2D1C-F044-B9F8-EF40A3138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EEC0FB-0EA8-1B46-9B26-71AD30453B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618287-D020-7A40-9475-EBE3CB7F8429}"/>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8" name="Footer Placeholder 7">
            <a:extLst>
              <a:ext uri="{FF2B5EF4-FFF2-40B4-BE49-F238E27FC236}">
                <a16:creationId xmlns:a16="http://schemas.microsoft.com/office/drawing/2014/main" id="{61606A62-0B4D-564D-8ED2-B1DF3796CE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35E443-18C7-DA41-B038-7EF30B19AB5A}"/>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3466821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92EB-9CD4-F840-A00F-46D99A0F06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D30724-5CBA-BA44-9C2C-A5A3A04299CC}"/>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4" name="Footer Placeholder 3">
            <a:extLst>
              <a:ext uri="{FF2B5EF4-FFF2-40B4-BE49-F238E27FC236}">
                <a16:creationId xmlns:a16="http://schemas.microsoft.com/office/drawing/2014/main" id="{089AF901-04C0-FB46-BBFA-DB529552E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FCECE9-D572-C946-A480-BC79A11AA7AB}"/>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148504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62E811-6191-234A-BC81-67318D195957}"/>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3" name="Footer Placeholder 2">
            <a:extLst>
              <a:ext uri="{FF2B5EF4-FFF2-40B4-BE49-F238E27FC236}">
                <a16:creationId xmlns:a16="http://schemas.microsoft.com/office/drawing/2014/main" id="{D319102E-285E-924B-9EA0-DAB355BB68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401DE6-B00D-2C4E-A47D-BA4752926330}"/>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1970642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8F65-43CF-5545-AEDF-1404FB5E8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D48747-03AF-234B-A2D0-678F908DE4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0C64B8-A378-E24D-B433-326C6CF59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E5ADEB-CC09-AA43-86FD-1F3FEA410202}"/>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6" name="Footer Placeholder 5">
            <a:extLst>
              <a:ext uri="{FF2B5EF4-FFF2-40B4-BE49-F238E27FC236}">
                <a16:creationId xmlns:a16="http://schemas.microsoft.com/office/drawing/2014/main" id="{721733AD-9EC9-CE43-A7B8-7F850373C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615291-CCC0-4F4A-86BC-6D72B8F5C81C}"/>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2013251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D0E0-6DC0-2941-9BD8-3ABF4C51F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3C618C-1B54-D946-90E2-148158AEEA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B7E78C-F740-8D44-928A-B11719181C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A0D70-50E0-FE4C-84B5-37C020DF67BF}"/>
              </a:ext>
            </a:extLst>
          </p:cNvPr>
          <p:cNvSpPr>
            <a:spLocks noGrp="1"/>
          </p:cNvSpPr>
          <p:nvPr>
            <p:ph type="dt" sz="half" idx="10"/>
          </p:nvPr>
        </p:nvSpPr>
        <p:spPr/>
        <p:txBody>
          <a:bodyPr/>
          <a:lstStyle/>
          <a:p>
            <a:fld id="{FF477F4A-6EC8-5745-8FC2-572333FAB5C6}" type="datetimeFigureOut">
              <a:rPr lang="en-US" smtClean="0"/>
              <a:t>6/26/20</a:t>
            </a:fld>
            <a:endParaRPr lang="en-US"/>
          </a:p>
        </p:txBody>
      </p:sp>
      <p:sp>
        <p:nvSpPr>
          <p:cNvPr id="6" name="Footer Placeholder 5">
            <a:extLst>
              <a:ext uri="{FF2B5EF4-FFF2-40B4-BE49-F238E27FC236}">
                <a16:creationId xmlns:a16="http://schemas.microsoft.com/office/drawing/2014/main" id="{2DF7FB1E-9DD1-5D49-BCFF-13BA984A4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4E245-249A-CF47-830D-10CF8A528A7C}"/>
              </a:ext>
            </a:extLst>
          </p:cNvPr>
          <p:cNvSpPr>
            <a:spLocks noGrp="1"/>
          </p:cNvSpPr>
          <p:nvPr>
            <p:ph type="sldNum" sz="quarter" idx="12"/>
          </p:nvPr>
        </p:nvSpPr>
        <p:spPr/>
        <p:txBody>
          <a:bodyPr/>
          <a:lstStyle/>
          <a:p>
            <a:fld id="{42705EBE-7B13-284A-A28C-D53A2EAFFC85}" type="slidenum">
              <a:rPr lang="en-US" smtClean="0"/>
              <a:t>‹#›</a:t>
            </a:fld>
            <a:endParaRPr lang="en-US"/>
          </a:p>
        </p:txBody>
      </p:sp>
    </p:spTree>
    <p:extLst>
      <p:ext uri="{BB962C8B-B14F-4D97-AF65-F5344CB8AC3E}">
        <p14:creationId xmlns:p14="http://schemas.microsoft.com/office/powerpoint/2010/main" val="232841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947488-9B42-7042-AB4A-11AC21E715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2557A8-416A-4C45-8AB1-BC66D02383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F523B-DF4D-4140-8C0C-0FC6440EFB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77F4A-6EC8-5745-8FC2-572333FAB5C6}" type="datetimeFigureOut">
              <a:rPr lang="en-US" smtClean="0"/>
              <a:t>6/26/20</a:t>
            </a:fld>
            <a:endParaRPr lang="en-US"/>
          </a:p>
        </p:txBody>
      </p:sp>
      <p:sp>
        <p:nvSpPr>
          <p:cNvPr id="5" name="Footer Placeholder 4">
            <a:extLst>
              <a:ext uri="{FF2B5EF4-FFF2-40B4-BE49-F238E27FC236}">
                <a16:creationId xmlns:a16="http://schemas.microsoft.com/office/drawing/2014/main" id="{FA8A070E-8D0D-9042-AA17-362F5466F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660BD-7523-A947-A652-80EA1279CC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05EBE-7B13-284A-A28C-D53A2EAFFC85}" type="slidenum">
              <a:rPr lang="en-US" smtClean="0"/>
              <a:t>‹#›</a:t>
            </a:fld>
            <a:endParaRPr lang="en-US"/>
          </a:p>
        </p:txBody>
      </p:sp>
    </p:spTree>
    <p:extLst>
      <p:ext uri="{BB962C8B-B14F-4D97-AF65-F5344CB8AC3E}">
        <p14:creationId xmlns:p14="http://schemas.microsoft.com/office/powerpoint/2010/main" val="1586400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podaac.jpl.nasa.gov/dataset/PRESWOT_HYDRO_L4_LAKE_STORAGE_TIME_SERIES_V2?ids=&amp;values=&amp;search=lake" TargetMode="External"/><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hydroweb.theia-land.fr/?lang=en&amp;" TargetMode="External"/><Relationship Id="rId5" Type="http://schemas.openxmlformats.org/officeDocument/2006/relationships/hyperlink" Target="https://dahiti.dgfi.tum.de/en/" TargetMode="External"/><Relationship Id="rId4" Type="http://schemas.openxmlformats.org/officeDocument/2006/relationships/hyperlink" Target="https://ipad.fas.usda.gov/cropexplorer/global_reservoi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oi.org/10.1126/science.aaz5845"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tiff"/><Relationship Id="rId11" Type="http://schemas.openxmlformats.org/officeDocument/2006/relationships/image" Target="../media/image10.jpeg"/><Relationship Id="rId5" Type="http://schemas.openxmlformats.org/officeDocument/2006/relationships/image" Target="../media/image1.png"/><Relationship Id="rId10" Type="http://schemas.openxmlformats.org/officeDocument/2006/relationships/image" Target="../media/image6.wmf"/><Relationship Id="rId4" Type="http://schemas.openxmlformats.org/officeDocument/2006/relationships/image" Target="../media/image5.png"/><Relationship Id="rId9"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EC35-4C8D-3A40-9658-93B33847D1D4}"/>
              </a:ext>
            </a:extLst>
          </p:cNvPr>
          <p:cNvSpPr>
            <a:spLocks noGrp="1"/>
          </p:cNvSpPr>
          <p:nvPr>
            <p:ph type="title"/>
          </p:nvPr>
        </p:nvSpPr>
        <p:spPr/>
        <p:txBody>
          <a:bodyPr>
            <a:normAutofit fontScale="90000"/>
          </a:bodyPr>
          <a:lstStyle/>
          <a:p>
            <a:pPr algn="ctr"/>
            <a:r>
              <a:rPr lang="en-US" sz="2000" b="1" dirty="0">
                <a:latin typeface="Arial" panose="020B0604020202020204" pitchFamily="34" charset="0"/>
                <a:cs typeface="Arial" panose="020B0604020202020204" pitchFamily="34" charset="0"/>
              </a:rPr>
              <a:t>Pervasive ice sheet mass loss reflects competing ocean and atmosphere processes</a:t>
            </a:r>
            <a:br>
              <a:rPr lang="en-US" sz="1900" b="1" dirty="0">
                <a:latin typeface="Arial" panose="020B0604020202020204" pitchFamily="34" charset="0"/>
                <a:cs typeface="Arial" panose="020B0604020202020204" pitchFamily="34" charset="0"/>
              </a:rPr>
            </a:br>
            <a:br>
              <a:rPr lang="en-US" sz="19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B.E. Smith</a:t>
            </a:r>
            <a:r>
              <a:rPr lang="en-US" sz="1400" b="1" baseline="30000" dirty="0">
                <a:latin typeface="Arial" panose="020B0604020202020204" pitchFamily="34" charset="0"/>
                <a:cs typeface="Arial" panose="020B0604020202020204" pitchFamily="34" charset="0"/>
              </a:rPr>
              <a:t>1</a:t>
            </a:r>
            <a:r>
              <a:rPr lang="en-US" sz="1400" b="1" dirty="0">
                <a:latin typeface="Arial" panose="020B0604020202020204" pitchFamily="34" charset="0"/>
                <a:cs typeface="Arial" panose="020B0604020202020204" pitchFamily="34" charset="0"/>
              </a:rPr>
              <a:t>, H.A. Fricker</a:t>
            </a:r>
            <a:r>
              <a:rPr lang="en-US" sz="1400" b="1" baseline="30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 A. Gardner</a:t>
            </a:r>
            <a:r>
              <a:rPr lang="en-US" sz="1400" b="1" baseline="30000" dirty="0">
                <a:latin typeface="Arial" panose="020B0604020202020204" pitchFamily="34" charset="0"/>
                <a:cs typeface="Arial" panose="020B0604020202020204" pitchFamily="34" charset="0"/>
              </a:rPr>
              <a:t>3</a:t>
            </a:r>
            <a:r>
              <a:rPr lang="en-US" sz="1400" b="1" dirty="0">
                <a:latin typeface="Arial" panose="020B0604020202020204" pitchFamily="34" charset="0"/>
                <a:cs typeface="Arial" panose="020B0604020202020204" pitchFamily="34" charset="0"/>
              </a:rPr>
              <a:t>, B. Medley</a:t>
            </a:r>
            <a:r>
              <a:rPr lang="en-US" sz="1400" b="1" baseline="30000" dirty="0">
                <a:latin typeface="Arial" panose="020B0604020202020204" pitchFamily="34" charset="0"/>
                <a:cs typeface="Arial" panose="020B0604020202020204" pitchFamily="34" charset="0"/>
              </a:rPr>
              <a:t>4</a:t>
            </a:r>
            <a:r>
              <a:rPr lang="en-US" sz="1400" b="1" dirty="0">
                <a:latin typeface="Arial" panose="020B0604020202020204" pitchFamily="34" charset="0"/>
                <a:cs typeface="Arial" panose="020B0604020202020204" pitchFamily="34" charset="0"/>
              </a:rPr>
              <a:t>, J. Nilsson</a:t>
            </a:r>
            <a:r>
              <a:rPr lang="en-US" sz="1400" b="1" baseline="30000" dirty="0">
                <a:latin typeface="Arial" panose="020B0604020202020204" pitchFamily="34" charset="0"/>
                <a:cs typeface="Arial" panose="020B0604020202020204" pitchFamily="34" charset="0"/>
              </a:rPr>
              <a:t>3</a:t>
            </a:r>
            <a:r>
              <a:rPr lang="en-US" sz="1400" b="1" dirty="0">
                <a:latin typeface="Arial" panose="020B0604020202020204" pitchFamily="34" charset="0"/>
                <a:cs typeface="Arial" panose="020B0604020202020204" pitchFamily="34" charset="0"/>
              </a:rPr>
              <a:t>, F. Paolo</a:t>
            </a:r>
            <a:r>
              <a:rPr lang="en-US" sz="1400" b="1" baseline="30000" dirty="0">
                <a:latin typeface="Arial" panose="020B0604020202020204" pitchFamily="34" charset="0"/>
                <a:cs typeface="Arial" panose="020B0604020202020204" pitchFamily="34" charset="0"/>
              </a:rPr>
              <a:t>3</a:t>
            </a:r>
            <a:r>
              <a:rPr lang="en-US" sz="1400" b="1" dirty="0">
                <a:latin typeface="Arial" panose="020B0604020202020204" pitchFamily="34" charset="0"/>
                <a:cs typeface="Arial" panose="020B0604020202020204" pitchFamily="34" charset="0"/>
              </a:rPr>
              <a:t>, N. Holschuh</a:t>
            </a:r>
            <a:r>
              <a:rPr lang="en-US" sz="1400" b="1" baseline="30000" dirty="0">
                <a:latin typeface="Arial" panose="020B0604020202020204" pitchFamily="34" charset="0"/>
                <a:cs typeface="Arial" panose="020B0604020202020204" pitchFamily="34" charset="0"/>
              </a:rPr>
              <a:t>5,6</a:t>
            </a:r>
            <a:r>
              <a:rPr lang="en-US" sz="1400" b="1" dirty="0">
                <a:latin typeface="Arial" panose="020B0604020202020204" pitchFamily="34" charset="0"/>
                <a:cs typeface="Arial" panose="020B0604020202020204" pitchFamily="34" charset="0"/>
              </a:rPr>
              <a:t>, S. Adusumilli</a:t>
            </a:r>
            <a:r>
              <a:rPr lang="en-US" sz="1400" b="1" baseline="30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 K. Brunt</a:t>
            </a:r>
            <a:r>
              <a:rPr lang="en-US" sz="1400" b="1" baseline="30000" dirty="0">
                <a:latin typeface="Arial" panose="020B0604020202020204" pitchFamily="34" charset="0"/>
                <a:cs typeface="Arial" panose="020B0604020202020204" pitchFamily="34" charset="0"/>
              </a:rPr>
              <a:t>7</a:t>
            </a:r>
            <a:r>
              <a:rPr lang="en-US" sz="1400" b="1" dirty="0">
                <a:latin typeface="Arial" panose="020B0604020202020204" pitchFamily="34" charset="0"/>
                <a:cs typeface="Arial" panose="020B0604020202020204" pitchFamily="34" charset="0"/>
              </a:rPr>
              <a:t>,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B. Csatho</a:t>
            </a:r>
            <a:r>
              <a:rPr lang="en-US" sz="1400" b="1" baseline="30000" dirty="0">
                <a:latin typeface="Arial" panose="020B0604020202020204" pitchFamily="34" charset="0"/>
                <a:cs typeface="Arial" panose="020B0604020202020204" pitchFamily="34" charset="0"/>
              </a:rPr>
              <a:t>8</a:t>
            </a:r>
            <a:r>
              <a:rPr lang="en-US" sz="1400" b="1" dirty="0">
                <a:latin typeface="Arial" panose="020B0604020202020204" pitchFamily="34" charset="0"/>
                <a:cs typeface="Arial" panose="020B0604020202020204" pitchFamily="34" charset="0"/>
              </a:rPr>
              <a:t>, K. Harbeck</a:t>
            </a:r>
            <a:r>
              <a:rPr lang="en-US" sz="1400" b="1" baseline="30000" dirty="0">
                <a:latin typeface="Arial" panose="020B0604020202020204" pitchFamily="34" charset="0"/>
                <a:cs typeface="Arial" panose="020B0604020202020204" pitchFamily="34" charset="0"/>
              </a:rPr>
              <a:t>9</a:t>
            </a:r>
            <a:r>
              <a:rPr lang="en-US" sz="1400" b="1" dirty="0">
                <a:latin typeface="Arial" panose="020B0604020202020204" pitchFamily="34" charset="0"/>
                <a:cs typeface="Arial" panose="020B0604020202020204" pitchFamily="34" charset="0"/>
              </a:rPr>
              <a:t>, T. Markus</a:t>
            </a:r>
            <a:r>
              <a:rPr lang="en-US" sz="1400" b="1" baseline="30000" dirty="0">
                <a:latin typeface="Arial" panose="020B0604020202020204" pitchFamily="34" charset="0"/>
                <a:cs typeface="Arial" panose="020B0604020202020204" pitchFamily="34" charset="0"/>
              </a:rPr>
              <a:t>4</a:t>
            </a:r>
            <a:r>
              <a:rPr lang="en-US" sz="1400" b="1" dirty="0">
                <a:latin typeface="Arial" panose="020B0604020202020204" pitchFamily="34" charset="0"/>
                <a:cs typeface="Arial" panose="020B0604020202020204" pitchFamily="34" charset="0"/>
              </a:rPr>
              <a:t>, T. Neumann</a:t>
            </a:r>
            <a:r>
              <a:rPr lang="en-US" sz="1400" b="1" baseline="30000" dirty="0">
                <a:latin typeface="Arial" panose="020B0604020202020204" pitchFamily="34" charset="0"/>
                <a:cs typeface="Arial" panose="020B0604020202020204" pitchFamily="34" charset="0"/>
              </a:rPr>
              <a:t>4</a:t>
            </a:r>
            <a:r>
              <a:rPr lang="en-US" sz="1400" b="1" dirty="0">
                <a:latin typeface="Arial" panose="020B0604020202020204" pitchFamily="34" charset="0"/>
                <a:cs typeface="Arial" panose="020B0604020202020204" pitchFamily="34" charset="0"/>
              </a:rPr>
              <a:t>, M.R. Siegfried</a:t>
            </a:r>
            <a:r>
              <a:rPr lang="en-US" sz="1400" b="1" baseline="30000" dirty="0">
                <a:latin typeface="Arial" panose="020B0604020202020204" pitchFamily="34" charset="0"/>
                <a:cs typeface="Arial" panose="020B0604020202020204" pitchFamily="34" charset="0"/>
              </a:rPr>
              <a:t>10</a:t>
            </a:r>
            <a:r>
              <a:rPr lang="en-US" sz="1400" b="1" dirty="0">
                <a:latin typeface="Arial" panose="020B0604020202020204" pitchFamily="34" charset="0"/>
                <a:cs typeface="Arial" panose="020B0604020202020204" pitchFamily="34" charset="0"/>
              </a:rPr>
              <a:t>, H. J. Zwally</a:t>
            </a:r>
            <a:r>
              <a:rPr lang="en-US" sz="1400" b="1" baseline="30000" dirty="0">
                <a:latin typeface="Arial" panose="020B0604020202020204" pitchFamily="34" charset="0"/>
                <a:cs typeface="Arial" panose="020B0604020202020204" pitchFamily="34" charset="0"/>
              </a:rPr>
              <a:t>4,7</a:t>
            </a:r>
            <a:br>
              <a:rPr lang="en-US" sz="1400" b="1" baseline="30000" dirty="0">
                <a:latin typeface="Arial" panose="020B0604020202020204" pitchFamily="34" charset="0"/>
                <a:cs typeface="Arial" panose="020B0604020202020204" pitchFamily="34" charset="0"/>
              </a:rPr>
            </a:br>
            <a:br>
              <a:rPr lang="en-US" sz="1400" b="1" baseline="30000" dirty="0">
                <a:latin typeface="Arial" panose="020B0604020202020204" pitchFamily="34" charset="0"/>
                <a:cs typeface="Arial" panose="020B0604020202020204" pitchFamily="34" charset="0"/>
              </a:rPr>
            </a:br>
            <a:r>
              <a:rPr lang="en-US" sz="1400" b="1" baseline="30000" dirty="0">
                <a:latin typeface="Arial" panose="020B0604020202020204" pitchFamily="34" charset="0"/>
                <a:cs typeface="Arial" panose="020B0604020202020204" pitchFamily="34" charset="0"/>
              </a:rPr>
              <a:t>1</a:t>
            </a:r>
            <a:r>
              <a:rPr lang="en-US" sz="1400" b="1" dirty="0">
                <a:latin typeface="Arial" panose="020B0604020202020204" pitchFamily="34" charset="0"/>
                <a:cs typeface="Arial" panose="020B0604020202020204" pitchFamily="34" charset="0"/>
              </a:rPr>
              <a:t>APL/University of Washington, </a:t>
            </a:r>
            <a:r>
              <a:rPr lang="en-US" sz="1400" b="1" baseline="30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Scripps Institution of Oceanography/UCSD, </a:t>
            </a:r>
            <a:r>
              <a:rPr lang="en-US" sz="1400" b="1" baseline="30000" dirty="0">
                <a:latin typeface="Arial" panose="020B0604020202020204" pitchFamily="34" charset="0"/>
                <a:cs typeface="Arial" panose="020B0604020202020204" pitchFamily="34" charset="0"/>
              </a:rPr>
              <a:t>3</a:t>
            </a:r>
            <a:r>
              <a:rPr lang="en-US" sz="1400" b="1" dirty="0">
                <a:latin typeface="Arial" panose="020B0604020202020204" pitchFamily="34" charset="0"/>
                <a:cs typeface="Arial" panose="020B0604020202020204" pitchFamily="34" charset="0"/>
              </a:rPr>
              <a:t>NASA/JPL, </a:t>
            </a:r>
            <a:r>
              <a:rPr lang="en-US" sz="1400" b="1" baseline="30000" dirty="0">
                <a:latin typeface="Arial" panose="020B0604020202020204" pitchFamily="34" charset="0"/>
                <a:cs typeface="Arial" panose="020B0604020202020204" pitchFamily="34" charset="0"/>
              </a:rPr>
              <a:t>4</a:t>
            </a:r>
            <a:r>
              <a:rPr lang="en-US" sz="1400" b="1" dirty="0">
                <a:latin typeface="Arial" panose="020B0604020202020204" pitchFamily="34" charset="0"/>
                <a:cs typeface="Arial" panose="020B0604020202020204" pitchFamily="34" charset="0"/>
              </a:rPr>
              <a:t>NASA/GSFC, </a:t>
            </a:r>
            <a:r>
              <a:rPr lang="en-US" sz="1400" b="1" baseline="30000" dirty="0">
                <a:latin typeface="Arial" panose="020B0604020202020204" pitchFamily="34" charset="0"/>
                <a:cs typeface="Arial" panose="020B0604020202020204" pitchFamily="34" charset="0"/>
              </a:rPr>
              <a:t>5</a:t>
            </a:r>
            <a:r>
              <a:rPr lang="en-US" sz="1400" b="1" dirty="0">
                <a:latin typeface="Arial" panose="020B0604020202020204" pitchFamily="34" charset="0"/>
                <a:cs typeface="Arial" panose="020B0604020202020204" pitchFamily="34" charset="0"/>
              </a:rPr>
              <a:t>ESS/University of Washington, </a:t>
            </a:r>
            <a:r>
              <a:rPr lang="en-US" sz="1400" b="1" baseline="30000" dirty="0">
                <a:latin typeface="Arial" panose="020B0604020202020204" pitchFamily="34" charset="0"/>
                <a:cs typeface="Arial" panose="020B0604020202020204" pitchFamily="34" charset="0"/>
              </a:rPr>
              <a:t>6</a:t>
            </a:r>
            <a:r>
              <a:rPr lang="en-US" sz="1400" b="1" dirty="0">
                <a:latin typeface="Arial" panose="020B0604020202020204" pitchFamily="34" charset="0"/>
                <a:cs typeface="Arial" panose="020B0604020202020204" pitchFamily="34" charset="0"/>
              </a:rPr>
              <a:t>Dept. of Geology, Amherst College, </a:t>
            </a:r>
            <a:r>
              <a:rPr lang="en-US" sz="1400" b="1" baseline="30000" dirty="0">
                <a:latin typeface="Arial" panose="020B0604020202020204" pitchFamily="34" charset="0"/>
                <a:cs typeface="Arial" panose="020B0604020202020204" pitchFamily="34" charset="0"/>
              </a:rPr>
              <a:t>7</a:t>
            </a:r>
            <a:r>
              <a:rPr lang="en-US" sz="1400" b="1" dirty="0">
                <a:latin typeface="Arial" panose="020B0604020202020204" pitchFamily="34" charset="0"/>
                <a:cs typeface="Arial" panose="020B0604020202020204" pitchFamily="34" charset="0"/>
              </a:rPr>
              <a:t>ESSIC/University of Maryland, </a:t>
            </a:r>
            <a:r>
              <a:rPr lang="en-US" sz="1400" b="1" baseline="30000" dirty="0">
                <a:latin typeface="Arial" panose="020B0604020202020204" pitchFamily="34" charset="0"/>
                <a:cs typeface="Arial" panose="020B0604020202020204" pitchFamily="34" charset="0"/>
              </a:rPr>
              <a:t>8</a:t>
            </a:r>
            <a:r>
              <a:rPr lang="en-US" sz="1400" b="1" dirty="0">
                <a:latin typeface="Arial" panose="020B0604020202020204" pitchFamily="34" charset="0"/>
                <a:cs typeface="Arial" panose="020B0604020202020204" pitchFamily="34" charset="0"/>
              </a:rPr>
              <a:t>Dept. Of Geological Science, University of Buffalo, </a:t>
            </a:r>
            <a:r>
              <a:rPr lang="en-US" sz="1400" b="1" baseline="30000" dirty="0">
                <a:latin typeface="Arial" panose="020B0604020202020204" pitchFamily="34" charset="0"/>
                <a:cs typeface="Arial" panose="020B0604020202020204" pitchFamily="34" charset="0"/>
              </a:rPr>
              <a:t>9</a:t>
            </a:r>
            <a:r>
              <a:rPr lang="en-US" sz="1400" b="1" dirty="0">
                <a:latin typeface="Arial" panose="020B0604020202020204" pitchFamily="34" charset="0"/>
                <a:cs typeface="Arial" panose="020B0604020202020204" pitchFamily="34" charset="0"/>
              </a:rPr>
              <a:t>NASA/GSFC/KBR, </a:t>
            </a:r>
            <a:r>
              <a:rPr lang="en-US" sz="1400" b="1" baseline="30000" dirty="0">
                <a:latin typeface="Arial" panose="020B0604020202020204" pitchFamily="34" charset="0"/>
                <a:cs typeface="Arial" panose="020B0604020202020204" pitchFamily="34" charset="0"/>
              </a:rPr>
              <a:t>10</a:t>
            </a:r>
            <a:r>
              <a:rPr lang="en-US" sz="1400" b="1" dirty="0">
                <a:latin typeface="Arial" panose="020B0604020202020204" pitchFamily="34" charset="0"/>
                <a:cs typeface="Arial" panose="020B0604020202020204" pitchFamily="34" charset="0"/>
              </a:rPr>
              <a:t>Dept. of Geophysics, Colorado School of Mines</a:t>
            </a:r>
            <a:endParaRPr lang="en-US" sz="1400" b="1" baseline="30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FE2D489-6BB4-4A49-873A-55D34212E1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210" y="386560"/>
            <a:ext cx="1074584" cy="914398"/>
          </a:xfrm>
          <a:prstGeom prst="rect">
            <a:avLst/>
          </a:prstGeom>
        </p:spPr>
      </p:pic>
      <p:pic>
        <p:nvPicPr>
          <p:cNvPr id="5" name="Picture 4">
            <a:extLst>
              <a:ext uri="{FF2B5EF4-FFF2-40B4-BE49-F238E27FC236}">
                <a16:creationId xmlns:a16="http://schemas.microsoft.com/office/drawing/2014/main" id="{5C4F4D31-9463-B34A-86F9-11B0953020C8}"/>
              </a:ext>
            </a:extLst>
          </p:cNvPr>
          <p:cNvPicPr>
            <a:picLocks noChangeAspect="1"/>
          </p:cNvPicPr>
          <p:nvPr/>
        </p:nvPicPr>
        <p:blipFill>
          <a:blip r:embed="rId3"/>
          <a:stretch>
            <a:fillRect/>
          </a:stretch>
        </p:blipFill>
        <p:spPr>
          <a:xfrm>
            <a:off x="11093014" y="301509"/>
            <a:ext cx="891699" cy="1084499"/>
          </a:xfrm>
          <a:prstGeom prst="rect">
            <a:avLst/>
          </a:prstGeom>
        </p:spPr>
      </p:pic>
      <p:sp>
        <p:nvSpPr>
          <p:cNvPr id="13" name="TextBox 12">
            <a:extLst>
              <a:ext uri="{FF2B5EF4-FFF2-40B4-BE49-F238E27FC236}">
                <a16:creationId xmlns:a16="http://schemas.microsoft.com/office/drawing/2014/main" id="{0B70F9D2-419F-FE45-B409-3FBD3E494DAA}"/>
              </a:ext>
            </a:extLst>
          </p:cNvPr>
          <p:cNvSpPr txBox="1"/>
          <p:nvPr/>
        </p:nvSpPr>
        <p:spPr>
          <a:xfrm>
            <a:off x="8604667" y="2188943"/>
            <a:ext cx="3471376" cy="4247317"/>
          </a:xfrm>
          <a:prstGeom prst="rect">
            <a:avLst/>
          </a:prstGeom>
          <a:solidFill>
            <a:srgbClr val="CCFFCC"/>
          </a:solidFill>
          <a:ln w="19050">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Estimates of mass change were made by first computing volume change by comparing data at orbital crossovers between ICESat and ICESat-2, and then converting that volume change to mass change using a model for snow and </a:t>
            </a:r>
            <a:r>
              <a:rPr lang="en-US" dirty="0" err="1">
                <a:latin typeface="Arial" panose="020B0604020202020204" pitchFamily="34" charset="0"/>
                <a:cs typeface="Arial" panose="020B0604020202020204" pitchFamily="34" charset="0"/>
              </a:rPr>
              <a:t>firn</a:t>
            </a:r>
            <a:r>
              <a:rPr lang="en-US" dirty="0">
                <a:latin typeface="Arial" panose="020B0604020202020204" pitchFamily="34" charset="0"/>
                <a:cs typeface="Arial" panose="020B0604020202020204" pitchFamily="34" charset="0"/>
              </a:rPr>
              <a:t> processes.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results indicate that mass losses were larger than gains, with grounded ice loss from Greenland and Antarctica contributing 14 mm to sea level between 2003 and 2019.</a:t>
            </a:r>
          </a:p>
        </p:txBody>
      </p:sp>
      <p:sp>
        <p:nvSpPr>
          <p:cNvPr id="16" name="TextBox 15">
            <a:extLst>
              <a:ext uri="{FF2B5EF4-FFF2-40B4-BE49-F238E27FC236}">
                <a16:creationId xmlns:a16="http://schemas.microsoft.com/office/drawing/2014/main" id="{1E70FFC9-159E-2B43-9305-3155E272EA5D}"/>
              </a:ext>
            </a:extLst>
          </p:cNvPr>
          <p:cNvSpPr txBox="1"/>
          <p:nvPr/>
        </p:nvSpPr>
        <p:spPr>
          <a:xfrm>
            <a:off x="207287" y="1902166"/>
            <a:ext cx="98296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Figure 1</a:t>
            </a:r>
          </a:p>
        </p:txBody>
      </p:sp>
      <p:sp>
        <p:nvSpPr>
          <p:cNvPr id="17" name="TextBox 16">
            <a:extLst>
              <a:ext uri="{FF2B5EF4-FFF2-40B4-BE49-F238E27FC236}">
                <a16:creationId xmlns:a16="http://schemas.microsoft.com/office/drawing/2014/main" id="{19257E28-E787-8440-853B-6B39DAB30626}"/>
              </a:ext>
            </a:extLst>
          </p:cNvPr>
          <p:cNvSpPr txBox="1"/>
          <p:nvPr/>
        </p:nvSpPr>
        <p:spPr>
          <a:xfrm>
            <a:off x="4291928" y="1902166"/>
            <a:ext cx="98296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Figure 2</a:t>
            </a:r>
          </a:p>
        </p:txBody>
      </p:sp>
      <p:pic>
        <p:nvPicPr>
          <p:cNvPr id="6" name="Picture 5">
            <a:extLst>
              <a:ext uri="{FF2B5EF4-FFF2-40B4-BE49-F238E27FC236}">
                <a16:creationId xmlns:a16="http://schemas.microsoft.com/office/drawing/2014/main" id="{ADDEF349-537E-064C-BB6D-1A8413709693}"/>
              </a:ext>
            </a:extLst>
          </p:cNvPr>
          <p:cNvPicPr>
            <a:picLocks noChangeAspect="1"/>
          </p:cNvPicPr>
          <p:nvPr/>
        </p:nvPicPr>
        <p:blipFill>
          <a:blip r:embed="rId4"/>
          <a:stretch>
            <a:fillRect/>
          </a:stretch>
        </p:blipFill>
        <p:spPr>
          <a:xfrm>
            <a:off x="207287" y="2291896"/>
            <a:ext cx="3692472" cy="3979857"/>
          </a:xfrm>
          <a:prstGeom prst="rect">
            <a:avLst/>
          </a:prstGeom>
          <a:ln w="22225">
            <a:solidFill>
              <a:schemeClr val="tx1"/>
            </a:solidFill>
          </a:ln>
        </p:spPr>
      </p:pic>
      <p:pic>
        <p:nvPicPr>
          <p:cNvPr id="7" name="Picture 6">
            <a:extLst>
              <a:ext uri="{FF2B5EF4-FFF2-40B4-BE49-F238E27FC236}">
                <a16:creationId xmlns:a16="http://schemas.microsoft.com/office/drawing/2014/main" id="{0B6ECA50-24FD-A344-96EA-AA0CBEB41AF6}"/>
              </a:ext>
            </a:extLst>
          </p:cNvPr>
          <p:cNvPicPr>
            <a:picLocks noChangeAspect="1"/>
          </p:cNvPicPr>
          <p:nvPr/>
        </p:nvPicPr>
        <p:blipFill>
          <a:blip r:embed="rId5"/>
          <a:stretch>
            <a:fillRect/>
          </a:stretch>
        </p:blipFill>
        <p:spPr>
          <a:xfrm>
            <a:off x="4122129" y="2609148"/>
            <a:ext cx="4260167" cy="3345352"/>
          </a:xfrm>
          <a:prstGeom prst="rect">
            <a:avLst/>
          </a:prstGeom>
          <a:ln w="22225">
            <a:solidFill>
              <a:schemeClr val="tx1"/>
            </a:solidFill>
          </a:ln>
        </p:spPr>
      </p:pic>
      <p:pic>
        <p:nvPicPr>
          <p:cNvPr id="10" name="Picture 9" descr="goddardlogo_blue.png">
            <a:extLst>
              <a:ext uri="{FF2B5EF4-FFF2-40B4-BE49-F238E27FC236}">
                <a16:creationId xmlns:a16="http://schemas.microsoft.com/office/drawing/2014/main" id="{AAE9796E-D0EC-CD45-9C21-34A3ACF849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599" y="6327100"/>
            <a:ext cx="1205651" cy="555066"/>
          </a:xfrm>
          <a:prstGeom prst="rect">
            <a:avLst/>
          </a:prstGeom>
        </p:spPr>
      </p:pic>
      <p:sp>
        <p:nvSpPr>
          <p:cNvPr id="8" name="TextBox 7"/>
          <p:cNvSpPr txBox="1"/>
          <p:nvPr/>
        </p:nvSpPr>
        <p:spPr>
          <a:xfrm>
            <a:off x="5782492" y="6327100"/>
            <a:ext cx="7168010" cy="523220"/>
          </a:xfrm>
          <a:prstGeom prst="rect">
            <a:avLst/>
          </a:prstGeom>
          <a:noFill/>
        </p:spPr>
        <p:txBody>
          <a:bodyPr wrap="square" rtlCol="0">
            <a:spAutoFit/>
          </a:bodyPr>
          <a:lstStyle/>
          <a:p>
            <a:pPr lvl="0">
              <a:defRPr/>
            </a:pPr>
            <a:endParaRPr lang="en-US" sz="1400" b="1" dirty="0">
              <a:solidFill>
                <a:prstClr val="black"/>
              </a:solidFill>
              <a:latin typeface="Arial" panose="020B0604020202020204" pitchFamily="34" charset="0"/>
              <a:cs typeface="Arial" panose="020B0604020202020204" pitchFamily="34" charset="0"/>
            </a:endParaRPr>
          </a:p>
          <a:p>
            <a:pPr lvl="0">
              <a:defRPr/>
            </a:pPr>
            <a:r>
              <a:rPr lang="en-US" sz="1400" b="1" dirty="0">
                <a:solidFill>
                  <a:prstClr val="black"/>
                </a:solidFill>
                <a:latin typeface="Arial" panose="020B0604020202020204" pitchFamily="34" charset="0"/>
                <a:cs typeface="Arial" panose="020B0604020202020204" pitchFamily="34" charset="0"/>
              </a:rPr>
              <a:t>Earth Sciences Division – Hydrosphere, Biosphere, and Geophysics</a:t>
            </a:r>
          </a:p>
        </p:txBody>
      </p:sp>
    </p:spTree>
    <p:extLst>
      <p:ext uri="{BB962C8B-B14F-4D97-AF65-F5344CB8AC3E}">
        <p14:creationId xmlns:p14="http://schemas.microsoft.com/office/powerpoint/2010/main" val="1328535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04800" y="76201"/>
            <a:ext cx="11582400" cy="6170920"/>
          </a:xfrm>
          <a:prstGeom prst="rect">
            <a:avLst/>
          </a:prstGeom>
          <a:noFill/>
          <a:ln w="9525">
            <a:noFill/>
            <a:miter lim="800000"/>
            <a:headEnd/>
            <a:tailEnd/>
          </a:ln>
        </p:spPr>
        <p:txBody>
          <a:bodyPr wrap="square">
            <a:spAutoFit/>
          </a:bodyPr>
          <a:lstStyle/>
          <a:p>
            <a:pPr fontAlgn="t">
              <a:defRPr/>
            </a:pPr>
            <a:r>
              <a:rPr lang="en-US" sz="1100" b="1" dirty="0">
                <a:latin typeface="+mj-lt"/>
              </a:rPr>
              <a:t>                        </a:t>
            </a:r>
            <a:r>
              <a:rPr lang="en-US" sz="1100" dirty="0">
                <a:latin typeface="+mj-lt"/>
              </a:rPr>
              <a:t>Name:  Charon Birkett, Geodesy and Geophysics Lab, NASA GSFC</a:t>
            </a:r>
            <a:br>
              <a:rPr lang="en-US" sz="1100" dirty="0">
                <a:latin typeface="+mj-lt"/>
              </a:rPr>
            </a:br>
            <a:r>
              <a:rPr lang="en-US" sz="1100" dirty="0">
                <a:latin typeface="+mj-lt"/>
              </a:rPr>
              <a:t>                        E-mail: </a:t>
            </a:r>
            <a:r>
              <a:rPr lang="en-US" sz="1100" dirty="0" err="1">
                <a:latin typeface="+mj-lt"/>
              </a:rPr>
              <a:t>Charon.M.Birkett@nasa.gov</a:t>
            </a:r>
            <a:br>
              <a:rPr lang="en-US" sz="1100" dirty="0">
                <a:latin typeface="+mj-lt"/>
              </a:rPr>
            </a:br>
            <a:r>
              <a:rPr lang="en-US" sz="1100" dirty="0">
                <a:latin typeface="+mj-lt"/>
              </a:rPr>
              <a:t>                        Phone: 301.614.6464</a:t>
            </a:r>
            <a:br>
              <a:rPr lang="en-US" sz="1100" dirty="0">
                <a:latin typeface="+mj-lt"/>
              </a:rPr>
            </a:br>
            <a:endParaRPr lang="en-US" sz="1100" dirty="0">
              <a:latin typeface="+mj-lt"/>
            </a:endParaRPr>
          </a:p>
          <a:p>
            <a:pPr fontAlgn="t">
              <a:defRPr/>
            </a:pPr>
            <a:endParaRPr lang="en-US" sz="1100" b="1" dirty="0">
              <a:latin typeface="+mj-lt"/>
            </a:endParaRPr>
          </a:p>
          <a:p>
            <a:pPr fontAlgn="t">
              <a:defRPr/>
            </a:pPr>
            <a:r>
              <a:rPr lang="en-US" sz="1100" b="1" dirty="0">
                <a:latin typeface="+mj-lt"/>
              </a:rPr>
              <a:t>References:</a:t>
            </a:r>
          </a:p>
          <a:p>
            <a:pPr marL="469900" indent="-469900" fontAlgn="t">
              <a:defRPr/>
            </a:pPr>
            <a:r>
              <a:rPr lang="en-US" sz="1200" dirty="0" err="1">
                <a:latin typeface="Arial" panose="020B0604020202020204" pitchFamily="34" charset="0"/>
                <a:cs typeface="Arial" panose="020B0604020202020204" pitchFamily="34" charset="0"/>
              </a:rPr>
              <a:t>Tortini</a:t>
            </a:r>
            <a:r>
              <a:rPr lang="en-US" sz="1200" dirty="0">
                <a:latin typeface="Arial" panose="020B0604020202020204" pitchFamily="34" charset="0"/>
                <a:cs typeface="Arial" panose="020B0604020202020204" pitchFamily="34" charset="0"/>
              </a:rPr>
              <a:t>, R., </a:t>
            </a:r>
            <a:r>
              <a:rPr lang="en-US" sz="1200" dirty="0" err="1">
                <a:latin typeface="Arial" panose="020B0604020202020204" pitchFamily="34" charset="0"/>
                <a:cs typeface="Arial" panose="020B0604020202020204" pitchFamily="34" charset="0"/>
              </a:rPr>
              <a:t>Noujdina</a:t>
            </a:r>
            <a:r>
              <a:rPr lang="en-US" sz="1200" dirty="0">
                <a:latin typeface="Arial" panose="020B0604020202020204" pitchFamily="34" charset="0"/>
                <a:cs typeface="Arial" panose="020B0604020202020204" pitchFamily="34" charset="0"/>
              </a:rPr>
              <a:t> N., Yeo S., </a:t>
            </a:r>
            <a:r>
              <a:rPr lang="en-US" sz="1200" dirty="0" err="1">
                <a:latin typeface="Arial" panose="020B0604020202020204" pitchFamily="34" charset="0"/>
                <a:cs typeface="Arial" panose="020B0604020202020204" pitchFamily="34" charset="0"/>
              </a:rPr>
              <a:t>Ricko</a:t>
            </a:r>
            <a:r>
              <a:rPr lang="en-US" sz="1200" dirty="0">
                <a:latin typeface="Arial" panose="020B0604020202020204" pitchFamily="34" charset="0"/>
                <a:cs typeface="Arial" panose="020B0604020202020204" pitchFamily="34" charset="0"/>
              </a:rPr>
              <a:t> M, Birkett C.M., Khandelwal A., Kumar V., </a:t>
            </a:r>
            <a:r>
              <a:rPr lang="en-US" sz="1200" dirty="0" err="1">
                <a:latin typeface="Arial" panose="020B0604020202020204" pitchFamily="34" charset="0"/>
                <a:cs typeface="Arial" panose="020B0604020202020204" pitchFamily="34" charset="0"/>
              </a:rPr>
              <a:t>Marlier</a:t>
            </a:r>
            <a:r>
              <a:rPr lang="en-US" sz="1200" dirty="0">
                <a:latin typeface="Arial" panose="020B0604020202020204" pitchFamily="34" charset="0"/>
                <a:cs typeface="Arial" panose="020B0604020202020204" pitchFamily="34" charset="0"/>
              </a:rPr>
              <a:t> M.E., &amp; </a:t>
            </a:r>
            <a:r>
              <a:rPr lang="en-US" sz="1200" dirty="0" err="1">
                <a:latin typeface="Arial" panose="020B0604020202020204" pitchFamily="34" charset="0"/>
                <a:cs typeface="Arial" panose="020B0604020202020204" pitchFamily="34" charset="0"/>
              </a:rPr>
              <a:t>Lettenmaier</a:t>
            </a:r>
            <a:r>
              <a:rPr lang="en-US" sz="1200" dirty="0">
                <a:latin typeface="Arial" panose="020B0604020202020204" pitchFamily="34" charset="0"/>
                <a:cs typeface="Arial" panose="020B0604020202020204" pitchFamily="34" charset="0"/>
              </a:rPr>
              <a:t> D.P. (2020). Satellite-based remote sensing data set of global surface water storage change from 1992 to 2018, </a:t>
            </a:r>
            <a:r>
              <a:rPr lang="en-US" sz="1200" i="1" dirty="0">
                <a:latin typeface="Arial" panose="020B0604020202020204" pitchFamily="34" charset="0"/>
                <a:cs typeface="Arial" panose="020B0604020202020204" pitchFamily="34" charset="0"/>
              </a:rPr>
              <a:t>J. Earth System Science Data, </a:t>
            </a:r>
            <a:r>
              <a:rPr lang="en-US" sz="1200" dirty="0">
                <a:latin typeface="Arial" panose="020B0604020202020204" pitchFamily="34" charset="0"/>
                <a:cs typeface="Arial" panose="020B0604020202020204" pitchFamily="34" charset="0"/>
              </a:rPr>
              <a:t>12, 1141-1151. https://</a:t>
            </a:r>
            <a:r>
              <a:rPr lang="en-US" sz="1200" dirty="0" err="1">
                <a:latin typeface="Arial" panose="020B0604020202020204" pitchFamily="34" charset="0"/>
                <a:cs typeface="Arial" panose="020B0604020202020204" pitchFamily="34" charset="0"/>
              </a:rPr>
              <a:t>doi.org</a:t>
            </a:r>
            <a:r>
              <a:rPr lang="en-US" sz="1200" dirty="0">
                <a:latin typeface="Arial" panose="020B0604020202020204" pitchFamily="34" charset="0"/>
                <a:cs typeface="Arial" panose="020B0604020202020204" pitchFamily="34" charset="0"/>
              </a:rPr>
              <a:t>/10.5194/essd-12-1141-2020.</a:t>
            </a:r>
            <a:endParaRPr lang="en-US" sz="1100" dirty="0">
              <a:latin typeface="+mj-lt"/>
            </a:endParaRPr>
          </a:p>
          <a:p>
            <a:pPr fontAlgn="t">
              <a:defRPr/>
            </a:pPr>
            <a:endParaRPr lang="en-US" sz="1100" dirty="0">
              <a:latin typeface="+mj-lt"/>
            </a:endParaRPr>
          </a:p>
          <a:p>
            <a:r>
              <a:rPr lang="en-US" sz="1200" b="1" dirty="0">
                <a:latin typeface="Arial" panose="020B0604020202020204" pitchFamily="34" charset="0"/>
                <a:cs typeface="Arial" panose="020B0604020202020204" pitchFamily="34" charset="0"/>
              </a:rPr>
              <a:t>Data Sources</a:t>
            </a:r>
            <a:r>
              <a:rPr lang="en-US" sz="1200" dirty="0">
                <a:latin typeface="Arial" panose="020B0604020202020204" pitchFamily="34" charset="0"/>
                <a:cs typeface="Arial" panose="020B0604020202020204" pitchFamily="34" charset="0"/>
              </a:rPr>
              <a:t>: All lake surface water levels are derived from satellite radar altimeters using the NASA/CNES TOPEX/Jason series, the ESA ERS/ENVISAT series, and the ISRO SARAL mission. Lake water level products at 10-day or 35-day resolution were accessed from three operational on-line programs, GREALM, DAHITI, and HYDROWEB. Lake extent products were derived using 2000-2018 Terra/Aqua MODIS 500m 8-day composite optical imagery. Knowledge of lake hypsometry (water level versus extent relationship) allows water storage change to be estimated at monthly intervals across the entire 1992-2018 observation period. Lake level, extent and storage change products have been archived at PO.DAAC as part of the NASA </a:t>
            </a:r>
            <a:r>
              <a:rPr lang="en-US" sz="1200" dirty="0" err="1">
                <a:latin typeface="Arial" panose="020B0604020202020204" pitchFamily="34" charset="0"/>
                <a:cs typeface="Arial" panose="020B0604020202020204" pitchFamily="34" charset="0"/>
              </a:rPr>
              <a:t>MEaSUReS</a:t>
            </a:r>
            <a:r>
              <a:rPr lang="en-US" sz="1200" dirty="0">
                <a:latin typeface="Arial" panose="020B0604020202020204" pitchFamily="34" charset="0"/>
                <a:cs typeface="Arial" panose="020B0604020202020204" pitchFamily="34" charset="0"/>
              </a:rPr>
              <a:t> project.</a:t>
            </a:r>
          </a:p>
          <a:p>
            <a:endParaRPr lang="en-US" sz="1100" dirty="0">
              <a:latin typeface="+mj-lt"/>
            </a:endParaRPr>
          </a:p>
          <a:p>
            <a:pPr fontAlgn="t">
              <a:defRPr/>
            </a:pPr>
            <a:r>
              <a:rPr lang="en-US" sz="1100" b="1" dirty="0">
                <a:latin typeface="+mj-lt"/>
              </a:rPr>
              <a:t>Technical Description of Figures:</a:t>
            </a:r>
          </a:p>
          <a:p>
            <a:pPr fontAlgn="t">
              <a:defRPr/>
            </a:pPr>
            <a:r>
              <a:rPr lang="en-US" sz="1100" b="1" i="1" dirty="0">
                <a:latin typeface="+mj-lt"/>
              </a:rPr>
              <a:t>Figure 1:</a:t>
            </a:r>
            <a:r>
              <a:rPr lang="en-US" sz="1100" dirty="0">
                <a:latin typeface="+mj-lt"/>
              </a:rPr>
              <a:t> Location of the globally distributed lakes and reservoirs, and specifically Lake Sakakawea in the Mississippi Basin.</a:t>
            </a:r>
            <a:endParaRPr lang="en-US" sz="1100" b="1" dirty="0">
              <a:latin typeface="+mj-lt"/>
            </a:endParaRPr>
          </a:p>
          <a:p>
            <a:pPr fontAlgn="t">
              <a:defRPr/>
            </a:pPr>
            <a:r>
              <a:rPr lang="en-US" sz="1100" b="1" i="1" dirty="0">
                <a:latin typeface="+mj-lt"/>
              </a:rPr>
              <a:t>Figure 2: </a:t>
            </a:r>
            <a:r>
              <a:rPr lang="en-US" sz="1100" dirty="0">
                <a:latin typeface="+mj-lt"/>
              </a:rPr>
              <a:t>Water surface area and level relationship for Lake Sakakawea. Potential presence of lake ice is denoted by a blue cross in the symbol.</a:t>
            </a:r>
          </a:p>
          <a:p>
            <a:pPr fontAlgn="t">
              <a:defRPr/>
            </a:pPr>
            <a:r>
              <a:rPr lang="en-US" sz="1100" b="1" i="1" dirty="0">
                <a:latin typeface="+mj-lt"/>
              </a:rPr>
              <a:t>Figure 3:</a:t>
            </a:r>
            <a:r>
              <a:rPr lang="en-US" sz="1100" dirty="0">
                <a:latin typeface="+mj-lt"/>
              </a:rPr>
              <a:t> Time series of relative storage for Lake Sakakawea. Satellite-derived records are in blue. In situ estimates for cross-validation are in orange.</a:t>
            </a:r>
          </a:p>
          <a:p>
            <a:pPr fontAlgn="t">
              <a:defRPr/>
            </a:pPr>
            <a:endParaRPr lang="en-US" sz="1100" dirty="0">
              <a:latin typeface="+mj-lt"/>
            </a:endParaRPr>
          </a:p>
          <a:p>
            <a:pPr fontAlgn="t">
              <a:defRPr/>
            </a:pPr>
            <a:r>
              <a:rPr lang="en-US" sz="1100" b="1" dirty="0">
                <a:latin typeface="+mj-lt"/>
              </a:rPr>
              <a:t>Scientific significance, societal relevance, and relationships to future missions: </a:t>
            </a:r>
            <a:r>
              <a:rPr lang="en-US" sz="1200" dirty="0">
                <a:latin typeface="Arial" panose="020B0604020202020204" pitchFamily="34" charset="0"/>
                <a:cs typeface="Arial" panose="020B0604020202020204" pitchFamily="34" charset="0"/>
              </a:rPr>
              <a:t>The set of lake water storage, elevation, and extent products serve both science projects and applied science programs. They are multi-decadal and therefore a useful earth data record set for long-term hydrological dynamics investigations or for interpretation of climatic variability. They also provide stakeholders with seasonal and interannual knowledge of water resources for municipal, agricultural or energy production considerations, and for observation of recurring drought or recharge conditions. The water storage data set also acts as an archive of measurements, a baseline for validation purposes with respect to the 2021 NASA/CNES/CSA/UKSA Surface Water and Ocean Topography (SWOT) mission which will make the first global survey of Earth’s surface water.</a:t>
            </a:r>
          </a:p>
          <a:p>
            <a:pPr fontAlgn="t">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PO.DAAC: </a:t>
            </a:r>
            <a:r>
              <a:rPr lang="en-US" sz="1200" dirty="0">
                <a:latin typeface="Arial" panose="020B0604020202020204" pitchFamily="34" charset="0"/>
                <a:cs typeface="Arial" panose="020B0604020202020204" pitchFamily="34" charset="0"/>
                <a:hlinkClick r:id="rId3"/>
              </a:rPr>
              <a:t>https://podaac.jpl.nasa.gov/dataset/PRESWOT_HYDRO_L4_LAKE_STORAGE_TIME_SERIES_V2?ids=&amp;values=&amp;search=lake</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GREALM: </a:t>
            </a:r>
            <a:r>
              <a:rPr lang="en-US" sz="1200" dirty="0">
                <a:latin typeface="Arial" panose="020B0604020202020204" pitchFamily="34" charset="0"/>
                <a:cs typeface="Arial" panose="020B0604020202020204" pitchFamily="34" charset="0"/>
                <a:hlinkClick r:id="rId4"/>
              </a:rPr>
              <a:t>https://ipad.fas.usda.gov/cropexplorer/global_reservoir/</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DAHITI: </a:t>
            </a:r>
            <a:r>
              <a:rPr lang="en-US" sz="1200" dirty="0">
                <a:latin typeface="Arial" panose="020B0604020202020204" pitchFamily="34" charset="0"/>
                <a:cs typeface="Arial" panose="020B0604020202020204" pitchFamily="34" charset="0"/>
                <a:hlinkClick r:id="rId5"/>
              </a:rPr>
              <a:t>https://dahiti.dgfi.tum.de/en/</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HYDROWEB: </a:t>
            </a:r>
            <a:r>
              <a:rPr lang="en-US" sz="1200" dirty="0">
                <a:latin typeface="Arial" panose="020B0604020202020204" pitchFamily="34" charset="0"/>
                <a:cs typeface="Arial" panose="020B0604020202020204" pitchFamily="34" charset="0"/>
                <a:hlinkClick r:id="rId6"/>
              </a:rPr>
              <a:t>http://hydroweb.theia-land.fr/?lang=en&amp;</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CNES= Centre National </a:t>
            </a:r>
            <a:r>
              <a:rPr lang="en-US" sz="1200" dirty="0" err="1">
                <a:latin typeface="Arial" panose="020B0604020202020204" pitchFamily="34" charset="0"/>
                <a:cs typeface="Arial" panose="020B0604020202020204" pitchFamily="34" charset="0"/>
              </a:rPr>
              <a:t>D’Etudes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Spatiales</a:t>
            </a:r>
            <a:r>
              <a:rPr lang="en-US" sz="1200" dirty="0">
                <a:latin typeface="Arial" panose="020B0604020202020204" pitchFamily="34" charset="0"/>
                <a:cs typeface="Arial" panose="020B0604020202020204" pitchFamily="34" charset="0"/>
              </a:rPr>
              <a:t>, ESA=European Space Agency, ISRO= Indian Space Research Organization</a:t>
            </a:r>
          </a:p>
          <a:p>
            <a:r>
              <a:rPr lang="en-US" sz="1200" dirty="0">
                <a:latin typeface="Arial" panose="020B0604020202020204" pitchFamily="34" charset="0"/>
                <a:cs typeface="Arial" panose="020B0604020202020204" pitchFamily="34" charset="0"/>
              </a:rPr>
              <a:t>CSA=Canadian Space Agency, UK Space Agency</a:t>
            </a:r>
          </a:p>
          <a:p>
            <a:r>
              <a:rPr lang="en-US" sz="1200" dirty="0" err="1">
                <a:latin typeface="Arial" panose="020B0604020202020204" pitchFamily="34" charset="0"/>
                <a:cs typeface="Arial" panose="020B0604020202020204" pitchFamily="34" charset="0"/>
              </a:rPr>
              <a:t>MEaSUREs</a:t>
            </a:r>
            <a:r>
              <a:rPr lang="en-US" sz="1200" dirty="0">
                <a:latin typeface="Arial" panose="020B0604020202020204" pitchFamily="34" charset="0"/>
                <a:cs typeface="Arial" panose="020B0604020202020204" pitchFamily="34" charset="0"/>
              </a:rPr>
              <a:t>= Making Earth System Data Records for Use in Research Environments</a:t>
            </a:r>
          </a:p>
        </p:txBody>
      </p:sp>
      <p:pic>
        <p:nvPicPr>
          <p:cNvPr id="11" name="Picture 10">
            <a:extLst>
              <a:ext uri="{FF2B5EF4-FFF2-40B4-BE49-F238E27FC236}">
                <a16:creationId xmlns:a16="http://schemas.microsoft.com/office/drawing/2014/main" id="{9EB2ECE5-80BB-4506-81D5-C385D32CFF9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pic>
        <p:nvPicPr>
          <p:cNvPr id="12" name="Picture 11" descr="goddardlogo_blue.png">
            <a:extLst>
              <a:ext uri="{FF2B5EF4-FFF2-40B4-BE49-F238E27FC236}">
                <a16:creationId xmlns:a16="http://schemas.microsoft.com/office/drawing/2014/main" id="{AFE6BD44-025C-564D-BA54-2C4A559E82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2400" y="6322729"/>
            <a:ext cx="1244600" cy="530900"/>
          </a:xfrm>
          <a:prstGeom prst="rect">
            <a:avLst/>
          </a:prstGeom>
        </p:spPr>
      </p:pic>
      <p:sp>
        <p:nvSpPr>
          <p:cNvPr id="13" name="Text Box 17">
            <a:extLst>
              <a:ext uri="{FF2B5EF4-FFF2-40B4-BE49-F238E27FC236}">
                <a16:creationId xmlns:a16="http://schemas.microsoft.com/office/drawing/2014/main" id="{2E687806-A61C-9349-A1FA-9E7A662E7354}"/>
              </a:ext>
            </a:extLst>
          </p:cNvPr>
          <p:cNvSpPr txBox="1">
            <a:spLocks noChangeArrowheads="1"/>
          </p:cNvSpPr>
          <p:nvPr/>
        </p:nvSpPr>
        <p:spPr bwMode="auto">
          <a:xfrm>
            <a:off x="4885509" y="6505303"/>
            <a:ext cx="7154091" cy="307777"/>
          </a:xfrm>
          <a:prstGeom prst="rect">
            <a:avLst/>
          </a:prstGeom>
          <a:noFill/>
          <a:ln w="9525">
            <a:noFill/>
            <a:miter lim="800000"/>
            <a:headEnd/>
            <a:tailEnd/>
          </a:ln>
        </p:spPr>
        <p:txBody>
          <a:bodyPr wrap="square">
            <a:spAutoFit/>
          </a:bodyPr>
          <a:lstStyle/>
          <a:p>
            <a:pPr algn="r">
              <a:defRPr/>
            </a:pPr>
            <a:r>
              <a:rPr lang="en-US" sz="1400" b="1" dirty="0">
                <a:latin typeface="Arial" panose="020B0604020202020204" pitchFamily="34" charset="0"/>
                <a:cs typeface="Arial" panose="020B0604020202020204" pitchFamily="34" charset="0"/>
              </a:rPr>
              <a:t>Earth Sciences Division – Hydrosphere, Biosphere, and Geophysics</a:t>
            </a:r>
          </a:p>
        </p:txBody>
      </p:sp>
    </p:spTree>
    <p:extLst>
      <p:ext uri="{BB962C8B-B14F-4D97-AF65-F5344CB8AC3E}">
        <p14:creationId xmlns:p14="http://schemas.microsoft.com/office/powerpoint/2010/main" val="3840971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6B5E3-F873-734F-B2B4-C3DDA51AC240}"/>
              </a:ext>
            </a:extLst>
          </p:cNvPr>
          <p:cNvSpPr>
            <a:spLocks noGrp="1"/>
          </p:cNvSpPr>
          <p:nvPr>
            <p:ph idx="1"/>
          </p:nvPr>
        </p:nvSpPr>
        <p:spPr>
          <a:xfrm>
            <a:off x="228599" y="149301"/>
            <a:ext cx="11898264" cy="4532029"/>
          </a:xfrm>
        </p:spPr>
        <p:txBody>
          <a:bodyPr>
            <a:noAutofit/>
          </a:bodyPr>
          <a:lstStyle/>
          <a:p>
            <a:pPr marL="0" indent="0" fontAlgn="t">
              <a:buNone/>
              <a:defRPr/>
            </a:pPr>
            <a:endParaRPr lang="en-US" sz="1250" dirty="0">
              <a:latin typeface="Arial" panose="020B0604020202020204" pitchFamily="34" charset="0"/>
              <a:cs typeface="Arial" panose="020B0604020202020204" pitchFamily="34" charset="0"/>
            </a:endParaRPr>
          </a:p>
          <a:p>
            <a:pPr marL="0" indent="0" fontAlgn="t">
              <a:buNone/>
              <a:defRPr/>
            </a:pPr>
            <a:r>
              <a:rPr lang="en-US" sz="1250" dirty="0">
                <a:latin typeface="Arial" panose="020B0604020202020204" pitchFamily="34" charset="0"/>
                <a:cs typeface="Arial" panose="020B0604020202020204" pitchFamily="34" charset="0"/>
              </a:rPr>
              <a:t>	 Name: Brooke Medley, Cryospheric Sciences Laboratory, NASA GSFC</a:t>
            </a:r>
            <a:br>
              <a:rPr lang="en-US" sz="1250" dirty="0">
                <a:latin typeface="Arial" panose="020B0604020202020204" pitchFamily="34" charset="0"/>
                <a:cs typeface="Arial" panose="020B0604020202020204" pitchFamily="34" charset="0"/>
              </a:rPr>
            </a:br>
            <a:r>
              <a:rPr lang="en-US" sz="1250" dirty="0">
                <a:latin typeface="Arial" panose="020B0604020202020204" pitchFamily="34" charset="0"/>
                <a:cs typeface="Arial" panose="020B0604020202020204" pitchFamily="34" charset="0"/>
              </a:rPr>
              <a:t>	 E-mail: brooke.c.medley@nasa.gov</a:t>
            </a:r>
            <a:br>
              <a:rPr lang="en-US" sz="1250" dirty="0">
                <a:latin typeface="Arial" panose="020B0604020202020204" pitchFamily="34" charset="0"/>
                <a:cs typeface="Arial" panose="020B0604020202020204" pitchFamily="34" charset="0"/>
              </a:rPr>
            </a:br>
            <a:r>
              <a:rPr lang="en-US" sz="1250" dirty="0">
                <a:latin typeface="Arial" panose="020B0604020202020204" pitchFamily="34" charset="0"/>
                <a:cs typeface="Arial" panose="020B0604020202020204" pitchFamily="34" charset="0"/>
              </a:rPr>
              <a:t>	 Phone: 301.614.6705</a:t>
            </a:r>
          </a:p>
          <a:p>
            <a:pPr marL="0" indent="0" fontAlgn="t">
              <a:buNone/>
              <a:defRPr/>
            </a:pPr>
            <a:endParaRPr lang="en-US" sz="1250" b="1" dirty="0">
              <a:latin typeface="Arial" panose="020B0604020202020204" pitchFamily="34" charset="0"/>
              <a:cs typeface="Arial" panose="020B0604020202020204" pitchFamily="34" charset="0"/>
            </a:endParaRPr>
          </a:p>
          <a:p>
            <a:pPr marL="0" indent="0" fontAlgn="t">
              <a:buNone/>
              <a:defRPr/>
            </a:pPr>
            <a:r>
              <a:rPr lang="en-US" sz="1250" b="1" dirty="0">
                <a:latin typeface="Arial" panose="020B0604020202020204" pitchFamily="34" charset="0"/>
                <a:cs typeface="Arial" panose="020B0604020202020204" pitchFamily="34" charset="0"/>
              </a:rPr>
              <a:t>References</a:t>
            </a:r>
          </a:p>
          <a:p>
            <a:pPr marL="0" indent="0" fontAlgn="base">
              <a:buNone/>
            </a:pPr>
            <a:r>
              <a:rPr lang="en-US" sz="1250" dirty="0">
                <a:latin typeface="Arial" panose="020B0604020202020204" pitchFamily="34" charset="0"/>
                <a:cs typeface="Arial" panose="020B0604020202020204" pitchFamily="34" charset="0"/>
              </a:rPr>
              <a:t>Smith, B.E., H.A. Fricker, A. Gardner, B. Medley, J. Nilsson, F.S. Paolo, N. </a:t>
            </a:r>
            <a:r>
              <a:rPr lang="en-US" sz="1250" dirty="0" err="1">
                <a:latin typeface="Arial" panose="020B0604020202020204" pitchFamily="34" charset="0"/>
                <a:cs typeface="Arial" panose="020B0604020202020204" pitchFamily="34" charset="0"/>
              </a:rPr>
              <a:t>Holschuh</a:t>
            </a:r>
            <a:r>
              <a:rPr lang="en-US" sz="1250" dirty="0">
                <a:latin typeface="Arial" panose="020B0604020202020204" pitchFamily="34" charset="0"/>
                <a:cs typeface="Arial" panose="020B0604020202020204" pitchFamily="34" charset="0"/>
              </a:rPr>
              <a:t>, S. </a:t>
            </a:r>
            <a:r>
              <a:rPr lang="en-US" sz="1250" dirty="0" err="1">
                <a:latin typeface="Arial" panose="020B0604020202020204" pitchFamily="34" charset="0"/>
                <a:cs typeface="Arial" panose="020B0604020202020204" pitchFamily="34" charset="0"/>
              </a:rPr>
              <a:t>Adusumilli</a:t>
            </a:r>
            <a:r>
              <a:rPr lang="en-US" sz="1250" dirty="0">
                <a:latin typeface="Arial" panose="020B0604020202020204" pitchFamily="34" charset="0"/>
                <a:cs typeface="Arial" panose="020B0604020202020204" pitchFamily="34" charset="0"/>
              </a:rPr>
              <a:t>, K.M. Brunt, B. </a:t>
            </a:r>
            <a:r>
              <a:rPr lang="en-US" sz="1250" dirty="0" err="1">
                <a:latin typeface="Arial" panose="020B0604020202020204" pitchFamily="34" charset="0"/>
                <a:cs typeface="Arial" panose="020B0604020202020204" pitchFamily="34" charset="0"/>
              </a:rPr>
              <a:t>Castho</a:t>
            </a:r>
            <a:r>
              <a:rPr lang="en-US" sz="1250" dirty="0">
                <a:latin typeface="Arial" panose="020B0604020202020204" pitchFamily="34" charset="0"/>
                <a:cs typeface="Arial" panose="020B0604020202020204" pitchFamily="34" charset="0"/>
              </a:rPr>
              <a:t>, K. Harbeck, T. Markus, T. Neumann, M.R. Siegfried, H.J. </a:t>
            </a:r>
            <a:r>
              <a:rPr lang="en-US" sz="1250" dirty="0" err="1">
                <a:latin typeface="Arial" panose="020B0604020202020204" pitchFamily="34" charset="0"/>
                <a:cs typeface="Arial" panose="020B0604020202020204" pitchFamily="34" charset="0"/>
              </a:rPr>
              <a:t>Zwally</a:t>
            </a:r>
            <a:r>
              <a:rPr lang="en-US" sz="1250" dirty="0">
                <a:latin typeface="Arial" panose="020B0604020202020204" pitchFamily="34" charset="0"/>
                <a:cs typeface="Arial" panose="020B0604020202020204" pitchFamily="34" charset="0"/>
              </a:rPr>
              <a:t> (2020). </a:t>
            </a:r>
            <a:r>
              <a:rPr lang="en-US" sz="1250" b="1" dirty="0">
                <a:latin typeface="Arial" panose="020B0604020202020204" pitchFamily="34" charset="0"/>
                <a:cs typeface="Arial" panose="020B0604020202020204" pitchFamily="34" charset="0"/>
              </a:rPr>
              <a:t>Pervasive ice sheet mass loss reflects competing ocean and atmosphere processes. </a:t>
            </a:r>
            <a:r>
              <a:rPr lang="en-US" sz="1250" dirty="0">
                <a:latin typeface="Arial" panose="020B0604020202020204" pitchFamily="34" charset="0"/>
                <a:cs typeface="Arial" panose="020B0604020202020204" pitchFamily="34" charset="0"/>
              </a:rPr>
              <a:t>Science.</a:t>
            </a:r>
            <a:r>
              <a:rPr lang="en-US" sz="1250" b="1" dirty="0">
                <a:latin typeface="Arial" panose="020B0604020202020204" pitchFamily="34" charset="0"/>
                <a:cs typeface="Arial" panose="020B0604020202020204" pitchFamily="34" charset="0"/>
              </a:rPr>
              <a:t> </a:t>
            </a:r>
            <a:r>
              <a:rPr lang="en-US" sz="1250" dirty="0">
                <a:latin typeface="Arial" panose="020B0604020202020204" pitchFamily="34" charset="0"/>
                <a:cs typeface="Arial" panose="020B0604020202020204" pitchFamily="34" charset="0"/>
                <a:hlinkClick r:id="rId2"/>
              </a:rPr>
              <a:t>https://doi.org/10.1126/science.aaz5845</a:t>
            </a:r>
            <a:endParaRPr lang="en-US" sz="1250" b="1" dirty="0">
              <a:latin typeface="Arial" panose="020B0604020202020204" pitchFamily="34" charset="0"/>
              <a:cs typeface="Arial" panose="020B0604020202020204" pitchFamily="34" charset="0"/>
            </a:endParaRPr>
          </a:p>
          <a:p>
            <a:pPr marL="0" indent="0" fontAlgn="t">
              <a:buNone/>
              <a:defRPr/>
            </a:pPr>
            <a:r>
              <a:rPr lang="en-US" sz="1250" b="1" dirty="0">
                <a:latin typeface="Arial" panose="020B0604020202020204" pitchFamily="34" charset="0"/>
                <a:cs typeface="Arial" panose="020B0604020202020204" pitchFamily="34" charset="0"/>
              </a:rPr>
              <a:t>Data Sources:</a:t>
            </a:r>
          </a:p>
          <a:p>
            <a:pPr marL="0" indent="0" fontAlgn="t">
              <a:buNone/>
              <a:defRPr/>
            </a:pPr>
            <a:r>
              <a:rPr lang="en-US" sz="1250" dirty="0">
                <a:latin typeface="Arial" panose="020B0604020202020204" pitchFamily="34" charset="0"/>
                <a:cs typeface="Arial" panose="020B0604020202020204" pitchFamily="34" charset="0"/>
              </a:rPr>
              <a:t>Data from the ICESat mission (GLAS/ICESat L2 global Antarctic and Greenland ice sheet altimetry (</a:t>
            </a:r>
            <a:r>
              <a:rPr lang="en-US" sz="1250" dirty="0" err="1">
                <a:latin typeface="Arial" panose="020B0604020202020204" pitchFamily="34" charset="0"/>
                <a:cs typeface="Arial" panose="020B0604020202020204" pitchFamily="34" charset="0"/>
              </a:rPr>
              <a:t>doi</a:t>
            </a:r>
            <a:r>
              <a:rPr lang="en-US" sz="1250" dirty="0">
                <a:latin typeface="Arial" panose="020B0604020202020204" pitchFamily="34" charset="0"/>
                <a:cs typeface="Arial" panose="020B0604020202020204" pitchFamily="34" charset="0"/>
              </a:rPr>
              <a:t>: 10.5067/ICESAT/GLAS/DATA209)) and from the ICESat-2 mission (ATLAS/ICESat-2 L3A land ice height, version 1 (</a:t>
            </a:r>
            <a:r>
              <a:rPr lang="en-US" sz="1250" dirty="0" err="1">
                <a:latin typeface="Arial" panose="020B0604020202020204" pitchFamily="34" charset="0"/>
                <a:cs typeface="Arial" panose="020B0604020202020204" pitchFamily="34" charset="0"/>
              </a:rPr>
              <a:t>doi</a:t>
            </a:r>
            <a:r>
              <a:rPr lang="en-US" sz="1250" dirty="0">
                <a:latin typeface="Arial" panose="020B0604020202020204" pitchFamily="34" charset="0"/>
                <a:cs typeface="Arial" panose="020B0604020202020204" pitchFamily="34" charset="0"/>
              </a:rPr>
              <a:t>: 10.5067/ATLAS/ATL06.001)) used in this work are available through the National Snow and Ice Data Center (NSIDC).  For simulating the evolution of the </a:t>
            </a:r>
            <a:r>
              <a:rPr lang="en-US" sz="1250" dirty="0" err="1">
                <a:latin typeface="Arial" panose="020B0604020202020204" pitchFamily="34" charset="0"/>
                <a:cs typeface="Arial" panose="020B0604020202020204" pitchFamily="34" charset="0"/>
              </a:rPr>
              <a:t>firn</a:t>
            </a:r>
            <a:r>
              <a:rPr lang="en-US" sz="1250" dirty="0">
                <a:latin typeface="Arial" panose="020B0604020202020204" pitchFamily="34" charset="0"/>
                <a:cs typeface="Arial" panose="020B0604020202020204" pitchFamily="34" charset="0"/>
              </a:rPr>
              <a:t> column through the time period of the study, we used the Community </a:t>
            </a:r>
            <a:r>
              <a:rPr lang="en-US" sz="1250" dirty="0" err="1">
                <a:latin typeface="Arial" panose="020B0604020202020204" pitchFamily="34" charset="0"/>
                <a:cs typeface="Arial" panose="020B0604020202020204" pitchFamily="34" charset="0"/>
              </a:rPr>
              <a:t>Firn</a:t>
            </a:r>
            <a:r>
              <a:rPr lang="en-US" sz="1250" dirty="0">
                <a:latin typeface="Arial" panose="020B0604020202020204" pitchFamily="34" charset="0"/>
                <a:cs typeface="Arial" panose="020B0604020202020204" pitchFamily="34" charset="0"/>
              </a:rPr>
              <a:t> Model version 1.0.3, as well as the MERRA-2 atmospheric reanalysis from the NASA GSFC Global Modeling and Assimilation Office (GMAO).</a:t>
            </a:r>
          </a:p>
          <a:p>
            <a:pPr marL="0" indent="0" fontAlgn="t">
              <a:buNone/>
              <a:defRPr/>
            </a:pPr>
            <a:r>
              <a:rPr lang="en-US" sz="1250" b="1" dirty="0">
                <a:latin typeface="Arial" panose="020B0604020202020204" pitchFamily="34" charset="0"/>
                <a:cs typeface="Arial" panose="020B0604020202020204" pitchFamily="34" charset="0"/>
              </a:rPr>
              <a:t>Technical Description of Figures:</a:t>
            </a:r>
          </a:p>
          <a:p>
            <a:pPr marL="0" indent="0" fontAlgn="t">
              <a:buNone/>
              <a:defRPr/>
            </a:pPr>
            <a:r>
              <a:rPr lang="en-US" sz="1250" b="1" dirty="0">
                <a:latin typeface="Arial" panose="020B0604020202020204" pitchFamily="34" charset="0"/>
                <a:cs typeface="Arial" panose="020B0604020202020204" pitchFamily="34" charset="0"/>
              </a:rPr>
              <a:t>Figure 1: </a:t>
            </a:r>
            <a:r>
              <a:rPr lang="en-US" sz="1250" dirty="0">
                <a:latin typeface="Arial" panose="020B0604020202020204" pitchFamily="34" charset="0"/>
                <a:cs typeface="Arial" panose="020B0604020202020204" pitchFamily="34" charset="0"/>
              </a:rPr>
              <a:t>(Top) Mass change (meters of ice equivalent per year) in Greenland. </a:t>
            </a:r>
          </a:p>
          <a:p>
            <a:pPr marL="0" indent="0" fontAlgn="t">
              <a:buNone/>
              <a:defRPr/>
            </a:pPr>
            <a:r>
              <a:rPr lang="en-US" sz="1250" b="1" dirty="0">
                <a:latin typeface="Arial" panose="020B0604020202020204" pitchFamily="34" charset="0"/>
                <a:cs typeface="Arial" panose="020B0604020202020204" pitchFamily="34" charset="0"/>
              </a:rPr>
              <a:t>Figure 2</a:t>
            </a:r>
            <a:r>
              <a:rPr lang="en-US" sz="1250" dirty="0">
                <a:latin typeface="Arial" panose="020B0604020202020204" pitchFamily="34" charset="0"/>
                <a:cs typeface="Arial" panose="020B0604020202020204" pitchFamily="34" charset="0"/>
              </a:rPr>
              <a:t>: (Top) Mass change (meters of ice equivalent per year) for Antarctica. </a:t>
            </a:r>
          </a:p>
          <a:p>
            <a:pPr marL="0" indent="0" fontAlgn="t">
              <a:buNone/>
              <a:defRPr/>
            </a:pPr>
            <a:r>
              <a:rPr lang="en-US" sz="1250" b="1" dirty="0">
                <a:latin typeface="Arial" panose="020B0604020202020204" pitchFamily="34" charset="0"/>
                <a:cs typeface="Arial" panose="020B0604020202020204" pitchFamily="34" charset="0"/>
              </a:rPr>
              <a:t>Scientific significance, societal relevance, and relationships to future missions: </a:t>
            </a:r>
          </a:p>
          <a:p>
            <a:pPr marL="0" indent="0">
              <a:buNone/>
            </a:pPr>
            <a:r>
              <a:rPr lang="en-US" sz="1250" dirty="0">
                <a:latin typeface="Arial" panose="020B0604020202020204" pitchFamily="34" charset="0"/>
                <a:cs typeface="Arial" panose="020B0604020202020204" pitchFamily="34" charset="0"/>
              </a:rPr>
              <a:t>NASA’s Ice, Cloud, and land Elevation Satellite-2 (ICESat-2) mission was launched in September 2018 to monitor areas of our planet undergoing rapid change, particularly in the Arctic and Antarctic.  ICESat-2 carries the Advanced Topographic Laser Altimeter System (ATLAS), a photon-counting lidar that collects highly precise data to allow scientists to make surface height measurements and determine elevation change across the globe with unmatched detail. This is the first study published providing estimates of ice sheet mass change from 2003 to 2019 using data from NASA’s </a:t>
            </a:r>
            <a:r>
              <a:rPr lang="en-US" sz="1250" dirty="0" err="1">
                <a:latin typeface="Arial" panose="020B0604020202020204" pitchFamily="34" charset="0"/>
                <a:cs typeface="Arial" panose="020B0604020202020204" pitchFamily="34" charset="0"/>
              </a:rPr>
              <a:t>ICESat</a:t>
            </a:r>
            <a:r>
              <a:rPr lang="en-US" sz="1250" dirty="0">
                <a:latin typeface="Arial" panose="020B0604020202020204" pitchFamily="34" charset="0"/>
                <a:cs typeface="Arial" panose="020B0604020202020204" pitchFamily="34" charset="0"/>
              </a:rPr>
              <a:t> and ICESat-2 laser altimetry missions.  Quantifying ice sheet change from this time period is one of ICESat-2’s driving mission requirements.  This study uses data from the </a:t>
            </a:r>
            <a:r>
              <a:rPr lang="en-US" sz="1250" dirty="0" err="1">
                <a:latin typeface="Arial" panose="020B0604020202020204" pitchFamily="34" charset="0"/>
                <a:cs typeface="Arial" panose="020B0604020202020204" pitchFamily="34" charset="0"/>
              </a:rPr>
              <a:t>ICESat</a:t>
            </a:r>
            <a:r>
              <a:rPr lang="en-US" sz="1250" dirty="0">
                <a:latin typeface="Arial" panose="020B0604020202020204" pitchFamily="34" charset="0"/>
                <a:cs typeface="Arial" panose="020B0604020202020204" pitchFamily="34" charset="0"/>
              </a:rPr>
              <a:t> mission and compares it to recent data collected by ICESat-2 to generate the first decadal time series of ice sheet mass change by calculating elevation change and applying corrections for changes in snow accumulation, </a:t>
            </a:r>
            <a:r>
              <a:rPr lang="en-US" sz="1250" dirty="0" err="1">
                <a:latin typeface="Arial" panose="020B0604020202020204" pitchFamily="34" charset="0"/>
                <a:cs typeface="Arial" panose="020B0604020202020204" pitchFamily="34" charset="0"/>
              </a:rPr>
              <a:t>firn</a:t>
            </a:r>
            <a:r>
              <a:rPr lang="en-US" sz="1250" dirty="0">
                <a:latin typeface="Arial" panose="020B0604020202020204" pitchFamily="34" charset="0"/>
                <a:cs typeface="Arial" panose="020B0604020202020204" pitchFamily="34" charset="0"/>
              </a:rPr>
              <a:t> air content, and glacial isostatic adjustment.  From the resulting mass change results, we can determine an estimate of global sea level contribution from both the Greenland and Antarctic ice sheets from 2003 to 2019. The blue regions in the interior reflect gains via snow accumulation while the red regions reflect losses via increased surface meltwater runoff (Greenland) and ocean-driven melt of ice in contact with warming waters (Greenland and Antarctica).</a:t>
            </a:r>
          </a:p>
        </p:txBody>
      </p:sp>
      <p:pic>
        <p:nvPicPr>
          <p:cNvPr id="4" name="Picture 3">
            <a:extLst>
              <a:ext uri="{FF2B5EF4-FFF2-40B4-BE49-F238E27FC236}">
                <a16:creationId xmlns:a16="http://schemas.microsoft.com/office/drawing/2014/main" id="{3467F31C-4885-E043-AE18-7B9676ECB7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210" y="386560"/>
            <a:ext cx="1074584" cy="914398"/>
          </a:xfrm>
          <a:prstGeom prst="rect">
            <a:avLst/>
          </a:prstGeom>
        </p:spPr>
      </p:pic>
      <p:pic>
        <p:nvPicPr>
          <p:cNvPr id="5" name="Picture 4">
            <a:extLst>
              <a:ext uri="{FF2B5EF4-FFF2-40B4-BE49-F238E27FC236}">
                <a16:creationId xmlns:a16="http://schemas.microsoft.com/office/drawing/2014/main" id="{3F0F59C5-EF6C-AE41-AB5B-94FF57BB220E}"/>
              </a:ext>
            </a:extLst>
          </p:cNvPr>
          <p:cNvPicPr>
            <a:picLocks noChangeAspect="1"/>
          </p:cNvPicPr>
          <p:nvPr/>
        </p:nvPicPr>
        <p:blipFill>
          <a:blip r:embed="rId4"/>
          <a:stretch>
            <a:fillRect/>
          </a:stretch>
        </p:blipFill>
        <p:spPr>
          <a:xfrm>
            <a:off x="11093014" y="301509"/>
            <a:ext cx="891699" cy="1084499"/>
          </a:xfrm>
          <a:prstGeom prst="rect">
            <a:avLst/>
          </a:prstGeom>
        </p:spPr>
      </p:pic>
      <p:sp>
        <p:nvSpPr>
          <p:cNvPr id="6" name="Text Box 17">
            <a:extLst>
              <a:ext uri="{FF2B5EF4-FFF2-40B4-BE49-F238E27FC236}">
                <a16:creationId xmlns:a16="http://schemas.microsoft.com/office/drawing/2014/main" id="{10D37BC6-F5C9-0E4B-8B3D-181B2806F86C}"/>
              </a:ext>
            </a:extLst>
          </p:cNvPr>
          <p:cNvSpPr txBox="1">
            <a:spLocks noChangeArrowheads="1"/>
          </p:cNvSpPr>
          <p:nvPr/>
        </p:nvSpPr>
        <p:spPr bwMode="auto">
          <a:xfrm>
            <a:off x="5256459" y="6450744"/>
            <a:ext cx="6728254" cy="307777"/>
          </a:xfrm>
          <a:prstGeom prst="rect">
            <a:avLst/>
          </a:prstGeom>
          <a:noFill/>
          <a:ln w="9525">
            <a:noFill/>
            <a:miter lim="800000"/>
            <a:headEnd/>
            <a:tailEnd/>
          </a:ln>
        </p:spPr>
        <p:txBody>
          <a:bodyPr wrap="square">
            <a:spAutoFit/>
          </a:bodyPr>
          <a:lstStyle/>
          <a:p>
            <a:pPr>
              <a:defRPr/>
            </a:pPr>
            <a:r>
              <a:rPr lang="en-US" sz="1400" b="1" dirty="0">
                <a:latin typeface="Arial" panose="020B0604020202020204" pitchFamily="34" charset="0"/>
                <a:cs typeface="Arial" panose="020B0604020202020204" pitchFamily="34" charset="0"/>
              </a:rPr>
              <a:t>Earth Sciences Division – Hydrosphere, Biosphere, and Geophysics</a:t>
            </a:r>
          </a:p>
        </p:txBody>
      </p:sp>
      <p:pic>
        <p:nvPicPr>
          <p:cNvPr id="7" name="Picture 6" descr="goddardlogo_blue.png">
            <a:extLst>
              <a:ext uri="{FF2B5EF4-FFF2-40B4-BE49-F238E27FC236}">
                <a16:creationId xmlns:a16="http://schemas.microsoft.com/office/drawing/2014/main" id="{AAE9796E-D0EC-CD45-9C21-34A3ACF849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599" y="6327100"/>
            <a:ext cx="1205651" cy="555066"/>
          </a:xfrm>
          <a:prstGeom prst="rect">
            <a:avLst/>
          </a:prstGeom>
        </p:spPr>
      </p:pic>
    </p:spTree>
    <p:extLst>
      <p:ext uri="{BB962C8B-B14F-4D97-AF65-F5344CB8AC3E}">
        <p14:creationId xmlns:p14="http://schemas.microsoft.com/office/powerpoint/2010/main" val="325113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70653" y="5257800"/>
            <a:ext cx="10972800" cy="954107"/>
          </a:xfrm>
          <a:prstGeom prst="rect">
            <a:avLst/>
          </a:prstGeom>
          <a:solidFill>
            <a:srgbClr val="CCFFCC"/>
          </a:solidFill>
          <a:ln w="19050">
            <a:solidFill>
              <a:schemeClr val="tx1"/>
            </a:solidFill>
          </a:ln>
        </p:spPr>
        <p:txBody>
          <a:bodyPr wrap="square" rtlCol="0">
            <a:spAutoFit/>
          </a:bodyPr>
          <a:lstStyle/>
          <a:p>
            <a:pPr algn="just"/>
            <a:r>
              <a:rPr lang="en-US" sz="1400" dirty="0">
                <a:latin typeface="+mn-lt"/>
              </a:rPr>
              <a:t>Every parcel of water on Earth can exhibit a unique “optical fingerprint” based on the size, shape, and composition of the microscopic materials that absorb and scatter light in water. However, the information that contributes to these optical fingerprints is comprised of multiple layers of data, so we have developed a new way to simplify this complex signal in order to make it easier to visualize and interpret. This new tool helps better conceptualize how satellites detect subtle changes in the color of the ocean over time and space.</a:t>
            </a:r>
          </a:p>
        </p:txBody>
      </p:sp>
      <p:pic>
        <p:nvPicPr>
          <p:cNvPr id="10" name="Picture 9" descr="goddardlogo_blu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484" y="6271194"/>
            <a:ext cx="1244600" cy="530900"/>
          </a:xfrm>
          <a:prstGeom prst="rect">
            <a:avLst/>
          </a:prstGeom>
        </p:spPr>
      </p:pic>
      <p:sp>
        <p:nvSpPr>
          <p:cNvPr id="9" name="Text Box 17"/>
          <p:cNvSpPr txBox="1">
            <a:spLocks noChangeArrowheads="1"/>
          </p:cNvSpPr>
          <p:nvPr/>
        </p:nvSpPr>
        <p:spPr bwMode="auto">
          <a:xfrm>
            <a:off x="5852160" y="6383318"/>
            <a:ext cx="6061258" cy="307777"/>
          </a:xfrm>
          <a:prstGeom prst="rect">
            <a:avLst/>
          </a:prstGeom>
          <a:noFill/>
          <a:ln w="9525">
            <a:noFill/>
            <a:miter lim="800000"/>
            <a:headEnd/>
            <a:tailEnd/>
          </a:ln>
        </p:spPr>
        <p:txBody>
          <a:bodyPr wrap="square">
            <a:spAutoFit/>
          </a:bodyPr>
          <a:lstStyle/>
          <a:p>
            <a:pPr>
              <a:defRPr/>
            </a:pPr>
            <a:r>
              <a:rPr lang="en-US" sz="1400" b="1" dirty="0">
                <a:latin typeface="Arial" panose="020B0604020202020204" pitchFamily="34" charset="0"/>
                <a:cs typeface="Arial" panose="020B0604020202020204" pitchFamily="34" charset="0"/>
              </a:rPr>
              <a:t>Earth Sciences Division – Hydrosphere, Biosphere, and Geophysics</a:t>
            </a:r>
          </a:p>
        </p:txBody>
      </p:sp>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pic>
        <p:nvPicPr>
          <p:cNvPr id="11" name="Picture 10">
            <a:extLst>
              <a:ext uri="{FF2B5EF4-FFF2-40B4-BE49-F238E27FC236}">
                <a16:creationId xmlns:a16="http://schemas.microsoft.com/office/drawing/2014/main" id="{D79B1A32-70EB-4807-82C5-5D33CEBF80C1}"/>
              </a:ext>
            </a:extLst>
          </p:cNvPr>
          <p:cNvPicPr/>
          <p:nvPr/>
        </p:nvPicPr>
        <p:blipFill rotWithShape="1">
          <a:blip r:embed="rId6" cstate="print">
            <a:extLst>
              <a:ext uri="{28A0092B-C50C-407E-A947-70E740481C1C}">
                <a14:useLocalDpi xmlns:a14="http://schemas.microsoft.com/office/drawing/2010/main" val="0"/>
              </a:ext>
            </a:extLst>
          </a:blip>
          <a:srcRect l="1018" t="-21" b="-362"/>
          <a:stretch/>
        </p:blipFill>
        <p:spPr bwMode="auto">
          <a:xfrm>
            <a:off x="788584" y="1482606"/>
            <a:ext cx="4053747" cy="3584190"/>
          </a:xfrm>
          <a:prstGeom prst="rect">
            <a:avLst/>
          </a:prstGeom>
          <a:noFill/>
          <a:ln>
            <a:noFill/>
          </a:ln>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id="{31AC99A6-37E5-4E9F-9B01-45644606AF6F}"/>
              </a:ext>
            </a:extLst>
          </p:cNvPr>
          <p:cNvGrpSpPr/>
          <p:nvPr/>
        </p:nvGrpSpPr>
        <p:grpSpPr>
          <a:xfrm>
            <a:off x="6561418" y="1609265"/>
            <a:ext cx="4716182" cy="3323798"/>
            <a:chOff x="7059888" y="1391658"/>
            <a:chExt cx="4674912" cy="3294712"/>
          </a:xfrm>
          <a:effectLst>
            <a:glow rad="139700">
              <a:schemeClr val="accent4">
                <a:satMod val="175000"/>
                <a:alpha val="40000"/>
              </a:schemeClr>
            </a:glow>
          </a:effectLst>
        </p:grpSpPr>
        <p:pic>
          <p:nvPicPr>
            <p:cNvPr id="22" name="Picture 21" descr="A picture containing nature, cake, riding, sitting&#10;&#10;Description automatically generated">
              <a:extLst>
                <a:ext uri="{FF2B5EF4-FFF2-40B4-BE49-F238E27FC236}">
                  <a16:creationId xmlns:a16="http://schemas.microsoft.com/office/drawing/2014/main" id="{6E8AC153-B90F-4F96-B308-410A5DCCD573}"/>
                </a:ext>
              </a:extLst>
            </p:cNvPr>
            <p:cNvPicPr>
              <a:picLocks noChangeAspect="1"/>
            </p:cNvPicPr>
            <p:nvPr/>
          </p:nvPicPr>
          <p:blipFill rotWithShape="1">
            <a:blip r:embed="rId7">
              <a:extLst>
                <a:ext uri="{28A0092B-C50C-407E-A947-70E740481C1C}">
                  <a14:useLocalDpi xmlns:a14="http://schemas.microsoft.com/office/drawing/2010/main" val="0"/>
                </a:ext>
              </a:extLst>
            </a:blip>
            <a:srcRect l="23577" t="25194" r="26790" b="51475"/>
            <a:stretch/>
          </p:blipFill>
          <p:spPr>
            <a:xfrm>
              <a:off x="7059889" y="1391658"/>
              <a:ext cx="4674911" cy="3294712"/>
            </a:xfrm>
            <a:prstGeom prst="rect">
              <a:avLst/>
            </a:prstGeom>
          </p:spPr>
        </p:pic>
        <p:pic>
          <p:nvPicPr>
            <p:cNvPr id="23" name="Picture 22" descr="A picture containing cake&#10;&#10;Description automatically generated">
              <a:extLst>
                <a:ext uri="{FF2B5EF4-FFF2-40B4-BE49-F238E27FC236}">
                  <a16:creationId xmlns:a16="http://schemas.microsoft.com/office/drawing/2014/main" id="{2EA19785-EB3B-484F-B565-A3E4F406846F}"/>
                </a:ext>
              </a:extLst>
            </p:cNvPr>
            <p:cNvPicPr>
              <a:picLocks noChangeAspect="1"/>
            </p:cNvPicPr>
            <p:nvPr/>
          </p:nvPicPr>
          <p:blipFill rotWithShape="1">
            <a:blip r:embed="rId8">
              <a:extLst>
                <a:ext uri="{28A0092B-C50C-407E-A947-70E740481C1C}">
                  <a14:useLocalDpi xmlns:a14="http://schemas.microsoft.com/office/drawing/2010/main" val="0"/>
                </a:ext>
              </a:extLst>
            </a:blip>
            <a:srcRect l="23577" t="25303" r="26790" b="51366"/>
            <a:stretch/>
          </p:blipFill>
          <p:spPr>
            <a:xfrm>
              <a:off x="7059888" y="1391658"/>
              <a:ext cx="4674911" cy="3294712"/>
            </a:xfrm>
            <a:prstGeom prst="rect">
              <a:avLst/>
            </a:prstGeom>
            <a:effectLst>
              <a:glow rad="101600">
                <a:schemeClr val="accent4">
                  <a:satMod val="175000"/>
                  <a:alpha val="40000"/>
                </a:schemeClr>
              </a:glow>
            </a:effectLst>
          </p:spPr>
        </p:pic>
      </p:grpSp>
      <p:sp>
        <p:nvSpPr>
          <p:cNvPr id="27" name="Text Box 1">
            <a:extLst>
              <a:ext uri="{FF2B5EF4-FFF2-40B4-BE49-F238E27FC236}">
                <a16:creationId xmlns:a16="http://schemas.microsoft.com/office/drawing/2014/main" id="{C35711C6-5395-4B64-905D-A247C2256703}"/>
              </a:ext>
            </a:extLst>
          </p:cNvPr>
          <p:cNvSpPr txBox="1">
            <a:spLocks noChangeArrowheads="1"/>
          </p:cNvSpPr>
          <p:nvPr/>
        </p:nvSpPr>
        <p:spPr bwMode="auto">
          <a:xfrm>
            <a:off x="1659081" y="45476"/>
            <a:ext cx="8873836" cy="1268696"/>
          </a:xfrm>
          <a:prstGeom prst="rect">
            <a:avLst/>
          </a:prstGeom>
          <a:noFill/>
          <a:ln w="9525">
            <a:noFill/>
            <a:miter lim="800000"/>
            <a:headEnd/>
            <a:tailEnd/>
          </a:ln>
        </p:spPr>
        <p:txBody>
          <a:bodyPr wrap="square" lIns="82945" tIns="41473" rIns="82945" bIns="41473" anchor="ctr">
            <a:spAutoFit/>
          </a:bodyPr>
          <a:lstStyle/>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2400" b="1" dirty="0">
                <a:solidFill>
                  <a:srgbClr val="000000"/>
                </a:solidFill>
                <a:latin typeface="+mj-lt"/>
              </a:rPr>
              <a:t>Using the full spectrum of remote sensing reflectance to elucidate color shifts in the ocean</a:t>
            </a:r>
          </a:p>
          <a:p>
            <a:pPr algn="ctr">
              <a:spcBef>
                <a:spcPts val="600"/>
              </a:spcBef>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dirty="0">
                <a:solidFill>
                  <a:srgbClr val="000000"/>
                </a:solidFill>
                <a:latin typeface="Arial" panose="020B0604020202020204" pitchFamily="34" charset="0"/>
                <a:cs typeface="Arial" panose="020B0604020202020204" pitchFamily="34" charset="0"/>
              </a:rPr>
              <a:t>Ryan A. Vandermeulen</a:t>
            </a:r>
            <a:r>
              <a:rPr lang="en-GB" sz="1200" b="1" baseline="30000" dirty="0">
                <a:solidFill>
                  <a:srgbClr val="000000"/>
                </a:solidFill>
                <a:latin typeface="Arial" panose="020B0604020202020204" pitchFamily="34" charset="0"/>
                <a:cs typeface="Arial" panose="020B0604020202020204" pitchFamily="34" charset="0"/>
              </a:rPr>
              <a:t>1,2</a:t>
            </a:r>
            <a:r>
              <a:rPr lang="en-GB" sz="1200" b="1" dirty="0">
                <a:solidFill>
                  <a:srgbClr val="000000"/>
                </a:solidFill>
                <a:latin typeface="Arial" panose="020B0604020202020204" pitchFamily="34" charset="0"/>
                <a:cs typeface="Arial" panose="020B0604020202020204" pitchFamily="34" charset="0"/>
              </a:rPr>
              <a:t>, Antonio Mannino</a:t>
            </a:r>
            <a:r>
              <a:rPr lang="en-GB" sz="1200" b="1" baseline="30000" dirty="0">
                <a:solidFill>
                  <a:srgbClr val="000000"/>
                </a:solidFill>
                <a:latin typeface="Arial" panose="020B0604020202020204" pitchFamily="34" charset="0"/>
                <a:cs typeface="Arial" panose="020B0604020202020204" pitchFamily="34" charset="0"/>
              </a:rPr>
              <a:t>1</a:t>
            </a:r>
            <a:r>
              <a:rPr lang="en-GB" sz="1200" b="1" dirty="0">
                <a:solidFill>
                  <a:srgbClr val="000000"/>
                </a:solidFill>
                <a:latin typeface="Arial" panose="020B0604020202020204" pitchFamily="34" charset="0"/>
                <a:cs typeface="Arial" panose="020B0604020202020204" pitchFamily="34" charset="0"/>
              </a:rPr>
              <a:t>, Susanne E. Craig</a:t>
            </a:r>
            <a:r>
              <a:rPr lang="en-GB" sz="1200" b="1" baseline="30000" dirty="0">
                <a:solidFill>
                  <a:srgbClr val="000000"/>
                </a:solidFill>
                <a:latin typeface="Arial" panose="020B0604020202020204" pitchFamily="34" charset="0"/>
                <a:cs typeface="Arial" panose="020B0604020202020204" pitchFamily="34" charset="0"/>
              </a:rPr>
              <a:t>1,3</a:t>
            </a:r>
            <a:r>
              <a:rPr lang="en-GB" sz="1200" b="1" dirty="0">
                <a:solidFill>
                  <a:srgbClr val="000000"/>
                </a:solidFill>
                <a:latin typeface="Arial" panose="020B0604020202020204" pitchFamily="34" charset="0"/>
                <a:cs typeface="Arial" panose="020B0604020202020204" pitchFamily="34" charset="0"/>
              </a:rPr>
              <a:t>, and P. Jeremy Werdell</a:t>
            </a:r>
            <a:r>
              <a:rPr lang="en-GB" sz="1200" b="1" baseline="30000" dirty="0">
                <a:solidFill>
                  <a:srgbClr val="000000"/>
                </a:solidFill>
                <a:latin typeface="Arial" panose="020B0604020202020204" pitchFamily="34" charset="0"/>
                <a:cs typeface="Arial" panose="020B0604020202020204" pitchFamily="34" charset="0"/>
              </a:rPr>
              <a:t>1</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Arial" panose="020B0604020202020204" pitchFamily="34" charset="0"/>
                <a:cs typeface="Arial" panose="020B0604020202020204" pitchFamily="34" charset="0"/>
              </a:rPr>
              <a:t>1</a:t>
            </a:r>
            <a:r>
              <a:rPr lang="en-GB" sz="1200" b="1" dirty="0">
                <a:solidFill>
                  <a:srgbClr val="000000"/>
                </a:solidFill>
                <a:latin typeface="Arial" panose="020B0604020202020204" pitchFamily="34" charset="0"/>
                <a:cs typeface="Arial" panose="020B0604020202020204" pitchFamily="34" charset="0"/>
              </a:rPr>
              <a:t>Ocean Ecology Lab, NASA GSFC , </a:t>
            </a:r>
            <a:r>
              <a:rPr lang="en-GB" sz="1200" b="1" baseline="30000" dirty="0">
                <a:solidFill>
                  <a:srgbClr val="000000"/>
                </a:solidFill>
                <a:latin typeface="Arial" panose="020B0604020202020204" pitchFamily="34" charset="0"/>
                <a:cs typeface="Arial" panose="020B0604020202020204" pitchFamily="34" charset="0"/>
              </a:rPr>
              <a:t>2</a:t>
            </a:r>
            <a:r>
              <a:rPr lang="en-GB" sz="1200" b="1" dirty="0">
                <a:solidFill>
                  <a:srgbClr val="000000"/>
                </a:solidFill>
                <a:latin typeface="Arial" panose="020B0604020202020204" pitchFamily="34" charset="0"/>
                <a:cs typeface="Arial" panose="020B0604020202020204" pitchFamily="34" charset="0"/>
              </a:rPr>
              <a:t>Science Systems and Applications, Inc., </a:t>
            </a:r>
            <a:r>
              <a:rPr lang="en-GB" sz="1200" b="1" baseline="30000" dirty="0">
                <a:solidFill>
                  <a:srgbClr val="000000"/>
                </a:solidFill>
                <a:latin typeface="Arial" panose="020B0604020202020204" pitchFamily="34" charset="0"/>
                <a:cs typeface="Arial" panose="020B0604020202020204" pitchFamily="34" charset="0"/>
              </a:rPr>
              <a:t>3</a:t>
            </a:r>
            <a:r>
              <a:rPr lang="en-GB" sz="1200" b="1" dirty="0">
                <a:solidFill>
                  <a:srgbClr val="000000"/>
                </a:solidFill>
                <a:latin typeface="Arial" panose="020B0604020202020204" pitchFamily="34" charset="0"/>
                <a:cs typeface="Arial" panose="020B0604020202020204" pitchFamily="34" charset="0"/>
              </a:rPr>
              <a:t>University Space Research Association</a:t>
            </a:r>
            <a:endParaRPr lang="en-GB" sz="1200" b="1" dirty="0">
              <a:solidFill>
                <a:srgbClr val="000000"/>
              </a:solidFill>
              <a:latin typeface="+mj-lt"/>
            </a:endParaRPr>
          </a:p>
        </p:txBody>
      </p:sp>
      <p:graphicFrame>
        <p:nvGraphicFramePr>
          <p:cNvPr id="3" name="Object 2">
            <a:extLst>
              <a:ext uri="{FF2B5EF4-FFF2-40B4-BE49-F238E27FC236}">
                <a16:creationId xmlns:a16="http://schemas.microsoft.com/office/drawing/2014/main" id="{223D19AB-CBBA-4404-9176-4FB085A248A3}"/>
              </a:ext>
            </a:extLst>
          </p:cNvPr>
          <p:cNvGraphicFramePr>
            <a:graphicFrameLocks noChangeAspect="1"/>
          </p:cNvGraphicFramePr>
          <p:nvPr/>
        </p:nvGraphicFramePr>
        <p:xfrm>
          <a:off x="4655589" y="1608161"/>
          <a:ext cx="1440410" cy="1097455"/>
        </p:xfrm>
        <a:graphic>
          <a:graphicData uri="http://schemas.openxmlformats.org/presentationml/2006/ole">
            <mc:AlternateContent xmlns:mc="http://schemas.openxmlformats.org/markup-compatibility/2006">
              <mc:Choice xmlns:v="urn:schemas-microsoft-com:vml" Requires="v">
                <p:oleObj spid="_x0000_s1034" r:id="rId9" imgW="1219200" imgH="914400" progId="Equation.DSMT4">
                  <p:embed/>
                </p:oleObj>
              </mc:Choice>
              <mc:Fallback>
                <p:oleObj r:id="rId9" imgW="1219200" imgH="914400" progId="Equation.DSMT4">
                  <p:embed/>
                  <p:pic>
                    <p:nvPicPr>
                      <p:cNvPr id="3" name="Object 2">
                        <a:extLst>
                          <a:ext uri="{FF2B5EF4-FFF2-40B4-BE49-F238E27FC236}">
                            <a16:creationId xmlns:a16="http://schemas.microsoft.com/office/drawing/2014/main" id="{223D19AB-CBBA-4404-9176-4FB085A248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5589" y="1608161"/>
                        <a:ext cx="1440410" cy="1097455"/>
                      </a:xfrm>
                      <a:prstGeom prst="rect">
                        <a:avLst/>
                      </a:prstGeom>
                      <a:noFill/>
                    </p:spPr>
                  </p:pic>
                </p:oleObj>
              </mc:Fallback>
            </mc:AlternateContent>
          </a:graphicData>
        </a:graphic>
      </p:graphicFrame>
      <p:sp>
        <p:nvSpPr>
          <p:cNvPr id="14" name="Arrow: Right 13">
            <a:extLst>
              <a:ext uri="{FF2B5EF4-FFF2-40B4-BE49-F238E27FC236}">
                <a16:creationId xmlns:a16="http://schemas.microsoft.com/office/drawing/2014/main" id="{AA87610E-DBAA-4A7C-89EF-F218E54A90D8}"/>
              </a:ext>
            </a:extLst>
          </p:cNvPr>
          <p:cNvSpPr/>
          <p:nvPr/>
        </p:nvSpPr>
        <p:spPr>
          <a:xfrm>
            <a:off x="4527434" y="3514334"/>
            <a:ext cx="2863966" cy="472844"/>
          </a:xfrm>
          <a:prstGeom prst="rightArrow">
            <a:avLst/>
          </a:prstGeom>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733E90-8DB5-4068-8B78-823B480375EE}"/>
              </a:ext>
            </a:extLst>
          </p:cNvPr>
          <p:cNvSpPr txBox="1"/>
          <p:nvPr/>
        </p:nvSpPr>
        <p:spPr>
          <a:xfrm>
            <a:off x="6497801" y="4591050"/>
            <a:ext cx="741199" cy="338554"/>
          </a:xfrm>
          <a:prstGeom prst="rect">
            <a:avLst/>
          </a:prstGeom>
          <a:noFill/>
        </p:spPr>
        <p:txBody>
          <a:bodyPr wrap="square" rtlCol="0">
            <a:spAutoFit/>
          </a:bodyPr>
          <a:lstStyle/>
          <a:p>
            <a:r>
              <a:rPr lang="en-US" sz="1600" b="1" dirty="0">
                <a:latin typeface="+mn-lt"/>
              </a:rPr>
              <a:t>Fig. 2</a:t>
            </a:r>
          </a:p>
        </p:txBody>
      </p:sp>
      <p:sp>
        <p:nvSpPr>
          <p:cNvPr id="15" name="TextBox 14">
            <a:extLst>
              <a:ext uri="{FF2B5EF4-FFF2-40B4-BE49-F238E27FC236}">
                <a16:creationId xmlns:a16="http://schemas.microsoft.com/office/drawing/2014/main" id="{C5E932DB-3FBD-4141-8BB8-2EFE16C824A4}"/>
              </a:ext>
            </a:extLst>
          </p:cNvPr>
          <p:cNvSpPr txBox="1"/>
          <p:nvPr/>
        </p:nvSpPr>
        <p:spPr>
          <a:xfrm>
            <a:off x="1386747" y="2190750"/>
            <a:ext cx="823053" cy="338554"/>
          </a:xfrm>
          <a:prstGeom prst="rect">
            <a:avLst/>
          </a:prstGeom>
          <a:noFill/>
        </p:spPr>
        <p:txBody>
          <a:bodyPr wrap="square" rtlCol="0">
            <a:spAutoFit/>
          </a:bodyPr>
          <a:lstStyle/>
          <a:p>
            <a:r>
              <a:rPr lang="en-US" sz="1600" b="1" dirty="0">
                <a:latin typeface="+mn-lt"/>
              </a:rPr>
              <a:t>Fig. 1</a:t>
            </a:r>
          </a:p>
        </p:txBody>
      </p:sp>
      <p:pic>
        <p:nvPicPr>
          <p:cNvPr id="16" name="Picture 8" descr="SSAI - News">
            <a:extLst>
              <a:ext uri="{FF2B5EF4-FFF2-40B4-BE49-F238E27FC236}">
                <a16:creationId xmlns:a16="http://schemas.microsoft.com/office/drawing/2014/main" id="{E85C7DA4-26C6-44E4-9F22-C3C15CACAA6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72800" y="76200"/>
            <a:ext cx="1074826" cy="85389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B49E59A-8276-4FC4-8E6C-B98C2E3F0630}"/>
              </a:ext>
            </a:extLst>
          </p:cNvPr>
          <p:cNvSpPr/>
          <p:nvPr/>
        </p:nvSpPr>
        <p:spPr>
          <a:xfrm>
            <a:off x="4953000" y="2896049"/>
            <a:ext cx="1143000" cy="1828351"/>
          </a:xfrm>
          <a:prstGeom prst="ellipse">
            <a:avLst/>
          </a:prstGeom>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Related image">
            <a:extLst>
              <a:ext uri="{FF2B5EF4-FFF2-40B4-BE49-F238E27FC236}">
                <a16:creationId xmlns:a16="http://schemas.microsoft.com/office/drawing/2014/main" id="{71681A98-DC7C-4E47-B585-ED6705FED2C9}"/>
              </a:ext>
            </a:extLst>
          </p:cNvPr>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36168" y="2842423"/>
            <a:ext cx="1821411" cy="19260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BC8E1B-69AD-44F9-8C21-0C20708D3409}"/>
              </a:ext>
            </a:extLst>
          </p:cNvPr>
          <p:cNvSpPr txBox="1"/>
          <p:nvPr/>
        </p:nvSpPr>
        <p:spPr>
          <a:xfrm>
            <a:off x="6836229" y="2925787"/>
            <a:ext cx="1314993" cy="369332"/>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Oman</a:t>
            </a:r>
          </a:p>
        </p:txBody>
      </p:sp>
      <p:sp>
        <p:nvSpPr>
          <p:cNvPr id="19" name="TextBox 18">
            <a:extLst>
              <a:ext uri="{FF2B5EF4-FFF2-40B4-BE49-F238E27FC236}">
                <a16:creationId xmlns:a16="http://schemas.microsoft.com/office/drawing/2014/main" id="{91976730-2F0C-4833-B12E-6840C8D3FD5B}"/>
              </a:ext>
            </a:extLst>
          </p:cNvPr>
          <p:cNvSpPr txBox="1"/>
          <p:nvPr/>
        </p:nvSpPr>
        <p:spPr>
          <a:xfrm>
            <a:off x="9736183" y="1582579"/>
            <a:ext cx="1312817" cy="369332"/>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Pakistan</a:t>
            </a:r>
          </a:p>
        </p:txBody>
      </p:sp>
    </p:spTree>
    <p:extLst>
      <p:ext uri="{BB962C8B-B14F-4D97-AF65-F5344CB8AC3E}">
        <p14:creationId xmlns:p14="http://schemas.microsoft.com/office/powerpoint/2010/main" val="62660648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04800" y="76201"/>
            <a:ext cx="11582400" cy="5970865"/>
          </a:xfrm>
          <a:prstGeom prst="rect">
            <a:avLst/>
          </a:prstGeom>
          <a:noFill/>
          <a:ln w="9525">
            <a:noFill/>
            <a:miter lim="800000"/>
            <a:headEnd/>
            <a:tailEnd/>
          </a:ln>
        </p:spPr>
        <p:txBody>
          <a:bodyPr wrap="square">
            <a:spAutoFit/>
          </a:bodyPr>
          <a:lstStyle/>
          <a:p>
            <a:pPr fontAlgn="t">
              <a:defRPr/>
            </a:pPr>
            <a:r>
              <a:rPr lang="en-US" b="1" dirty="0">
                <a:latin typeface="Times New Roman" pitchFamily="18" charset="0"/>
              </a:rPr>
              <a:t>              </a:t>
            </a:r>
            <a:r>
              <a:rPr lang="en-US" dirty="0">
                <a:latin typeface="+mn-lt"/>
              </a:rPr>
              <a:t>Name:  Ryan A. Vandermeulen, Code 616.1 NASA GSFC/SSAI</a:t>
            </a:r>
            <a:br>
              <a:rPr lang="en-US" dirty="0">
                <a:latin typeface="+mn-lt"/>
              </a:rPr>
            </a:br>
            <a:r>
              <a:rPr lang="en-US" dirty="0">
                <a:latin typeface="+mn-lt"/>
              </a:rPr>
              <a:t>               E-mail: ryan.a.vandermeulen@nasa.gov</a:t>
            </a:r>
            <a:br>
              <a:rPr lang="en-US" dirty="0">
                <a:latin typeface="+mn-lt"/>
              </a:rPr>
            </a:br>
            <a:r>
              <a:rPr lang="en-US" dirty="0">
                <a:latin typeface="+mn-lt"/>
              </a:rPr>
              <a:t>               Phone: 301-286-8966</a:t>
            </a:r>
            <a:endParaRPr lang="en-US" sz="1400" b="1" dirty="0">
              <a:latin typeface="+mn-lt"/>
            </a:endParaRPr>
          </a:p>
          <a:p>
            <a:pPr fontAlgn="t">
              <a:defRPr/>
            </a:pPr>
            <a:endParaRPr lang="en-US" sz="1400" b="1" dirty="0">
              <a:latin typeface="+mn-lt"/>
            </a:endParaRPr>
          </a:p>
          <a:p>
            <a:pPr fontAlgn="t">
              <a:defRPr/>
            </a:pPr>
            <a:r>
              <a:rPr lang="en-US" sz="1400" b="1" dirty="0">
                <a:latin typeface="+mn-lt"/>
              </a:rPr>
              <a:t>References:</a:t>
            </a:r>
          </a:p>
          <a:p>
            <a:pPr fontAlgn="t">
              <a:defRPr/>
            </a:pPr>
            <a:r>
              <a:rPr lang="en-US" sz="1400" dirty="0">
                <a:latin typeface="+mn-lt"/>
              </a:rPr>
              <a:t>Vandermeulen, R. A., Mannino, A., Craig, S.E., Werdell, P.J., 2020: “150 shades of green: Using the full spectrum of remote sensing reflectance to elucidate color shifts in the ocean,” </a:t>
            </a:r>
            <a:r>
              <a:rPr lang="en-US" sz="1400" i="1" dirty="0">
                <a:latin typeface="+mn-lt"/>
              </a:rPr>
              <a:t>Remote Sensing of Environment</a:t>
            </a:r>
            <a:r>
              <a:rPr lang="en-US" sz="1400" dirty="0">
                <a:latin typeface="+mn-lt"/>
              </a:rPr>
              <a:t>, 247, 111900, https://doi.org/10.1016/j.rse.2020.111900</a:t>
            </a:r>
          </a:p>
          <a:p>
            <a:pPr fontAlgn="t">
              <a:defRPr/>
            </a:pPr>
            <a:endParaRPr lang="en-US" sz="1400" dirty="0">
              <a:latin typeface="+mn-lt"/>
            </a:endParaRPr>
          </a:p>
          <a:p>
            <a:pPr marL="234950" indent="-234950" fontAlgn="t">
              <a:defRPr/>
            </a:pPr>
            <a:r>
              <a:rPr lang="en-US" sz="1400" b="1" dirty="0">
                <a:latin typeface="+mn-lt"/>
              </a:rPr>
              <a:t>Data Sources:  </a:t>
            </a:r>
          </a:p>
          <a:p>
            <a:pPr marL="234950" indent="-234950" fontAlgn="t">
              <a:defRPr/>
            </a:pPr>
            <a:r>
              <a:rPr lang="en-US" sz="1200" dirty="0"/>
              <a:t>NASA Goddard Space Flight Center, Ocean Ecology Laboratory, Ocean Biology Processing Group. Moderate-resolution Imaging Spectroradiometer (MODIS) Aqua Ocean Color Data; 2018 Reprocessing. NASA OB.DAAC, Greenbelt, MD, USA. </a:t>
            </a:r>
            <a:r>
              <a:rPr lang="en-US" sz="1200" dirty="0" err="1"/>
              <a:t>doi</a:t>
            </a:r>
            <a:r>
              <a:rPr lang="en-US" sz="1200" dirty="0"/>
              <a:t>: data/10.5067/AQUA/MODIS/L2/OC/2018.</a:t>
            </a:r>
          </a:p>
          <a:p>
            <a:pPr marL="234950" indent="-234950" fontAlgn="t">
              <a:defRPr/>
            </a:pPr>
            <a:r>
              <a:rPr lang="en-US" sz="1200" dirty="0"/>
              <a:t>Craig, Susanne E; Lee, </a:t>
            </a:r>
            <a:r>
              <a:rPr lang="en-US" sz="1200" dirty="0" err="1"/>
              <a:t>Zhongping</a:t>
            </a:r>
            <a:r>
              <a:rPr lang="en-US" sz="1200" dirty="0"/>
              <a:t>; Du, </a:t>
            </a:r>
            <a:r>
              <a:rPr lang="en-US" sz="1200" dirty="0" err="1"/>
              <a:t>Keping</a:t>
            </a:r>
            <a:r>
              <a:rPr lang="en-US" sz="1200" dirty="0"/>
              <a:t> (2020): Top of Atmosphere, Hyperspectral Synthetic Dataset for PACE (Phytoplankton, Aerosol, and ocean Ecosystem) Ocean Color Algorithm Development. National Aeronautics and Space Administration, PANGAEA, https://doi.org/10.1594/PANGAEA.915747</a:t>
            </a:r>
          </a:p>
          <a:p>
            <a:pPr fontAlgn="t">
              <a:defRPr/>
            </a:pPr>
            <a:endParaRPr lang="en-US" sz="1400" dirty="0">
              <a:latin typeface="+mn-lt"/>
            </a:endParaRPr>
          </a:p>
          <a:p>
            <a:pPr fontAlgn="t">
              <a:defRPr/>
            </a:pPr>
            <a:r>
              <a:rPr lang="en-US" sz="1400" b="1" dirty="0">
                <a:latin typeface="+mn-lt"/>
              </a:rPr>
              <a:t>Technical Description of Figures:</a:t>
            </a:r>
          </a:p>
          <a:p>
            <a:pPr fontAlgn="t">
              <a:defRPr/>
            </a:pPr>
            <a:r>
              <a:rPr lang="en-US" sz="1400" b="1" i="1" dirty="0">
                <a:latin typeface="+mn-lt"/>
              </a:rPr>
              <a:t>Figure 1: </a:t>
            </a:r>
            <a:r>
              <a:rPr lang="en-US" sz="1400" dirty="0">
                <a:latin typeface="+mn-lt"/>
              </a:rPr>
              <a:t>The weighted harmonic mean of the </a:t>
            </a:r>
            <a:r>
              <a:rPr lang="en-US" sz="1400" i="1" dirty="0" err="1">
                <a:latin typeface="+mn-lt"/>
              </a:rPr>
              <a:t>R</a:t>
            </a:r>
            <a:r>
              <a:rPr lang="en-US" sz="1400" i="1" baseline="-25000" dirty="0" err="1">
                <a:latin typeface="+mn-lt"/>
              </a:rPr>
              <a:t>rs</a:t>
            </a:r>
            <a:r>
              <a:rPr lang="en-US" sz="1400" dirty="0">
                <a:latin typeface="+mn-lt"/>
              </a:rPr>
              <a:t> wavelengths outputs an Apparent Visible Wavelength (in units of nanometers), representing a one-dimensional geophysical metric of color that is inherently correlated to spectral shape. </a:t>
            </a:r>
            <a:r>
              <a:rPr lang="en-US" sz="1400" b="1" i="1" dirty="0">
                <a:latin typeface="+mn-lt"/>
              </a:rPr>
              <a:t>Figure 2: </a:t>
            </a:r>
            <a:r>
              <a:rPr lang="en-US" sz="1400" dirty="0">
                <a:latin typeface="+mn-lt"/>
              </a:rPr>
              <a:t>This scene from MODIS-Aqua passing over the Arabian Sea makes use of the full visible spectrum of </a:t>
            </a:r>
            <a:r>
              <a:rPr lang="en-US" sz="1400" i="1" dirty="0" err="1">
                <a:latin typeface="+mn-lt"/>
              </a:rPr>
              <a:t>R</a:t>
            </a:r>
            <a:r>
              <a:rPr lang="en-US" sz="1400" i="1" baseline="-25000" dirty="0" err="1">
                <a:latin typeface="+mn-lt"/>
              </a:rPr>
              <a:t>rs</a:t>
            </a:r>
            <a:r>
              <a:rPr lang="en-US" sz="1400" dirty="0">
                <a:latin typeface="+mn-lt"/>
              </a:rPr>
              <a:t> to unravel true ocean color variability. This dimensionality reduction of spectral information offers a robust and user-friendly means to describe and analyze spectral </a:t>
            </a:r>
            <a:r>
              <a:rPr lang="en-US" sz="1400" i="1" dirty="0" err="1">
                <a:latin typeface="+mn-lt"/>
              </a:rPr>
              <a:t>R</a:t>
            </a:r>
            <a:r>
              <a:rPr lang="en-US" sz="1400" i="1" baseline="-25000" dirty="0" err="1">
                <a:latin typeface="+mn-lt"/>
              </a:rPr>
              <a:t>rs</a:t>
            </a:r>
            <a:r>
              <a:rPr lang="en-US" sz="1400" dirty="0">
                <a:latin typeface="+mn-lt"/>
              </a:rPr>
              <a:t> in terms of spatial and temporal trends and variability. </a:t>
            </a:r>
          </a:p>
          <a:p>
            <a:pPr fontAlgn="t">
              <a:defRPr/>
            </a:pPr>
            <a:endParaRPr lang="en-US" sz="1400" dirty="0">
              <a:latin typeface="+mn-lt"/>
            </a:endParaRPr>
          </a:p>
          <a:p>
            <a:pPr fontAlgn="t">
              <a:defRPr/>
            </a:pPr>
            <a:r>
              <a:rPr lang="en-US" sz="1400" b="1" dirty="0">
                <a:latin typeface="+mn-lt"/>
              </a:rPr>
              <a:t>Scientific significance, societal relevance, and relationships to future missions: </a:t>
            </a:r>
            <a:r>
              <a:rPr lang="en-US" sz="1400" dirty="0">
                <a:latin typeface="+mn-lt"/>
              </a:rPr>
              <a:t>Our manuscript proposes a simple and intuitive classification system that enables a more manageable handling of spectral information for aquatic science applications. Applying this approach to 22 years of the ocean color time-series, we found that some areas of the globe demonstrate optical stability, while other areas of the ocean are becoming either more green or blue over time. This is important to monitor, as changes in the ocean color are an indicator of potential changes to ocean ecology and, by extension, human health and livelihoods. The functionality to simultaneously conceptualize multiple layers of information can not only help reveal ecologically significant trends, but also aid in the first-order utilization and interpretation of remotely sensed, high spectral resolution datasets, such as that obtained from airborne campaigns or the future slated Plankton, Aerosol, Cloud, ocean Ecosystem (PACE) mission. </a:t>
            </a:r>
            <a:endParaRPr lang="en-US" b="1" dirty="0">
              <a:latin typeface="+mn-lt"/>
            </a:endParaRPr>
          </a:p>
        </p:txBody>
      </p:sp>
      <p:sp>
        <p:nvSpPr>
          <p:cNvPr id="7" name="Text Box 17"/>
          <p:cNvSpPr txBox="1">
            <a:spLocks noChangeArrowheads="1"/>
          </p:cNvSpPr>
          <p:nvPr/>
        </p:nvSpPr>
        <p:spPr bwMode="auto">
          <a:xfrm>
            <a:off x="4920343" y="6047066"/>
            <a:ext cx="6270171" cy="738664"/>
          </a:xfrm>
          <a:prstGeom prst="rect">
            <a:avLst/>
          </a:prstGeom>
          <a:noFill/>
          <a:ln w="9525">
            <a:noFill/>
            <a:miter lim="800000"/>
            <a:headEnd/>
            <a:tailEnd/>
          </a:ln>
        </p:spPr>
        <p:txBody>
          <a:bodyPr wrap="square">
            <a:spAutoFit/>
          </a:bodyPr>
          <a:lstStyle/>
          <a:p>
            <a:pPr>
              <a:defRPr/>
            </a:pPr>
            <a:endParaRPr lang="en-US" sz="1400" b="1" dirty="0">
              <a:latin typeface="Arial" panose="020B0604020202020204" pitchFamily="34" charset="0"/>
              <a:cs typeface="Arial" panose="020B0604020202020204" pitchFamily="34" charset="0"/>
            </a:endParaRPr>
          </a:p>
          <a:p>
            <a:pPr>
              <a:defRPr/>
            </a:pPr>
            <a:endParaRPr lang="en-US" sz="1400" b="1" dirty="0">
              <a:latin typeface="Arial" panose="020B0604020202020204" pitchFamily="34" charset="0"/>
              <a:cs typeface="Arial" panose="020B0604020202020204" pitchFamily="34" charset="0"/>
            </a:endParaRPr>
          </a:p>
          <a:p>
            <a:pPr>
              <a:defRPr/>
            </a:pPr>
            <a:r>
              <a:rPr lang="en-US" sz="1400" b="1" dirty="0">
                <a:latin typeface="Arial" panose="020B0604020202020204" pitchFamily="34" charset="0"/>
                <a:cs typeface="Arial" panose="020B0604020202020204" pitchFamily="34" charset="0"/>
              </a:rPr>
              <a:t>       Earth Sciences Division – Hydrosphere, Biosphere, and Geophysics</a:t>
            </a: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00" y="6381529"/>
            <a:ext cx="1244600" cy="530900"/>
          </a:xfrm>
          <a:prstGeom prst="rect">
            <a:avLst/>
          </a:prstGeom>
        </p:spPr>
      </p:pic>
      <p:pic>
        <p:nvPicPr>
          <p:cNvPr id="11" name="Picture 10">
            <a:extLst>
              <a:ext uri="{FF2B5EF4-FFF2-40B4-BE49-F238E27FC236}">
                <a16:creationId xmlns:a16="http://schemas.microsoft.com/office/drawing/2014/main" id="{9EB2ECE5-80BB-4506-81D5-C385D32CFF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pic>
        <p:nvPicPr>
          <p:cNvPr id="8" name="Picture 8" descr="SSAI - News">
            <a:extLst>
              <a:ext uri="{FF2B5EF4-FFF2-40B4-BE49-F238E27FC236}">
                <a16:creationId xmlns:a16="http://schemas.microsoft.com/office/drawing/2014/main" id="{8FBF855D-4F94-4ACB-B39E-BEB60CC5BC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2800" y="76200"/>
            <a:ext cx="1074826" cy="85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081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1659082" y="17330"/>
            <a:ext cx="8873836" cy="1045558"/>
          </a:xfrm>
          <a:prstGeom prst="rect">
            <a:avLst/>
          </a:prstGeom>
          <a:noFill/>
          <a:ln w="9525">
            <a:noFill/>
            <a:miter lim="800000"/>
            <a:headEnd/>
            <a:tailEnd/>
          </a:ln>
        </p:spPr>
        <p:txBody>
          <a:bodyPr wrap="square" lIns="82945" tIns="41473" rIns="82945" bIns="41473" anchor="ctr">
            <a:spAutoFit/>
          </a:bodyPr>
          <a:lstStyle/>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2400" b="1" dirty="0">
                <a:solidFill>
                  <a:srgbClr val="000000"/>
                </a:solidFill>
                <a:latin typeface="+mj-lt"/>
              </a:rPr>
              <a:t>Novel Estimates of Global Exposure to Landslide Hazards</a:t>
            </a:r>
            <a:br>
              <a:rPr lang="en-GB" sz="1200" b="1" dirty="0">
                <a:solidFill>
                  <a:srgbClr val="000000"/>
                </a:solidFill>
                <a:latin typeface="+mj-lt"/>
              </a:rPr>
            </a:br>
            <a:r>
              <a:rPr lang="en-GB" sz="1200" b="1" dirty="0">
                <a:solidFill>
                  <a:srgbClr val="000000"/>
                </a:solidFill>
                <a:latin typeface="+mj-lt"/>
              </a:rPr>
              <a:t>Robert Emberson</a:t>
            </a:r>
            <a:r>
              <a:rPr lang="en-GB" sz="1200" b="1" baseline="30000" dirty="0">
                <a:solidFill>
                  <a:srgbClr val="000000"/>
                </a:solidFill>
                <a:latin typeface="+mj-lt"/>
              </a:rPr>
              <a:t>1,2</a:t>
            </a:r>
            <a:r>
              <a:rPr lang="en-GB" sz="1200" b="1" dirty="0">
                <a:solidFill>
                  <a:srgbClr val="000000"/>
                </a:solidFill>
                <a:latin typeface="+mj-lt"/>
              </a:rPr>
              <a:t> Dalia Kirschbaum</a:t>
            </a:r>
            <a:r>
              <a:rPr lang="en-GB" sz="1200" b="1" baseline="30000" dirty="0">
                <a:solidFill>
                  <a:srgbClr val="000000"/>
                </a:solidFill>
                <a:latin typeface="+mj-lt"/>
              </a:rPr>
              <a:t>1</a:t>
            </a:r>
            <a:r>
              <a:rPr lang="en-GB" sz="1200" b="1" dirty="0">
                <a:solidFill>
                  <a:srgbClr val="000000"/>
                </a:solidFill>
                <a:latin typeface="+mj-lt"/>
              </a:rPr>
              <a:t>, Thomas Stanley</a:t>
            </a:r>
            <a:r>
              <a:rPr lang="en-GB" sz="1200" b="1" baseline="30000" dirty="0">
                <a:solidFill>
                  <a:srgbClr val="000000"/>
                </a:solidFill>
                <a:latin typeface="+mj-lt"/>
              </a:rPr>
              <a:t>1,3</a:t>
            </a:r>
          </a:p>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mj-lt"/>
              </a:rPr>
              <a:t>1</a:t>
            </a:r>
            <a:r>
              <a:rPr lang="en-GB" sz="1200" b="1" dirty="0">
                <a:solidFill>
                  <a:srgbClr val="000000"/>
                </a:solidFill>
                <a:latin typeface="+mj-lt"/>
              </a:rPr>
              <a:t>GSFC Hydrological Sciences Laboratory 617 </a:t>
            </a:r>
            <a:r>
              <a:rPr lang="en-GB" sz="1200" b="1" baseline="30000" dirty="0">
                <a:solidFill>
                  <a:srgbClr val="000000"/>
                </a:solidFill>
                <a:latin typeface="+mj-lt"/>
              </a:rPr>
              <a:t>2</a:t>
            </a:r>
            <a:r>
              <a:rPr lang="en-GB" sz="1200" b="1" dirty="0">
                <a:solidFill>
                  <a:srgbClr val="000000"/>
                </a:solidFill>
                <a:latin typeface="+mj-lt"/>
              </a:rPr>
              <a:t>NASA Postdoctoral Program </a:t>
            </a:r>
            <a:r>
              <a:rPr lang="en-GB" sz="1200" b="1" baseline="30000" dirty="0">
                <a:solidFill>
                  <a:srgbClr val="000000"/>
                </a:solidFill>
                <a:latin typeface="+mj-lt"/>
              </a:rPr>
              <a:t>3</a:t>
            </a:r>
            <a:r>
              <a:rPr lang="en-GB" sz="1200" b="1" dirty="0">
                <a:solidFill>
                  <a:srgbClr val="000000"/>
                </a:solidFill>
                <a:latin typeface="+mj-lt"/>
              </a:rPr>
              <a:t>USRA</a:t>
            </a: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00" y="6310075"/>
            <a:ext cx="1244600" cy="530900"/>
          </a:xfrm>
          <a:prstGeom prst="rect">
            <a:avLst/>
          </a:prstGeom>
        </p:spPr>
      </p:pic>
      <p:sp>
        <p:nvSpPr>
          <p:cNvPr id="9" name="Text Box 17"/>
          <p:cNvSpPr txBox="1">
            <a:spLocks noChangeArrowheads="1"/>
          </p:cNvSpPr>
          <p:nvPr/>
        </p:nvSpPr>
        <p:spPr bwMode="auto">
          <a:xfrm>
            <a:off x="4336869" y="6629400"/>
            <a:ext cx="7106194" cy="276999"/>
          </a:xfrm>
          <a:prstGeom prst="rect">
            <a:avLst/>
          </a:prstGeom>
          <a:noFill/>
          <a:ln w="9525">
            <a:noFill/>
            <a:miter lim="800000"/>
            <a:headEnd/>
            <a:tailEnd/>
          </a:ln>
        </p:spPr>
        <p:txBody>
          <a:bodyPr wrap="square">
            <a:spAutoFit/>
          </a:bodyPr>
          <a:lstStyle/>
          <a:p>
            <a:pPr>
              <a:defRPr/>
            </a:pPr>
            <a:r>
              <a:rPr lang="en-US" sz="1200" b="1" dirty="0">
                <a:latin typeface="Arial" panose="020B0604020202020204" pitchFamily="34" charset="0"/>
                <a:cs typeface="Arial" panose="020B0604020202020204" pitchFamily="34" charset="0"/>
              </a:rPr>
              <a:t>                                              Earth Sciences Division – Hydrosphere, Biosphere, and Geophysics       </a:t>
            </a: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5693" y="-10870"/>
            <a:ext cx="944880" cy="944880"/>
          </a:xfrm>
          <a:prstGeom prst="rect">
            <a:avLst/>
          </a:prstGeom>
        </p:spPr>
      </p:pic>
      <p:sp>
        <p:nvSpPr>
          <p:cNvPr id="11" name="TextBox 10"/>
          <p:cNvSpPr txBox="1"/>
          <p:nvPr/>
        </p:nvSpPr>
        <p:spPr>
          <a:xfrm>
            <a:off x="3789196" y="4267201"/>
            <a:ext cx="8261378" cy="2308324"/>
          </a:xfrm>
          <a:prstGeom prst="rect">
            <a:avLst/>
          </a:prstGeom>
          <a:solidFill>
            <a:srgbClr val="CCFFCC"/>
          </a:solidFill>
          <a:ln w="19050">
            <a:solidFill>
              <a:schemeClr val="tx1"/>
            </a:solidFill>
          </a:ln>
        </p:spPr>
        <p:txBody>
          <a:bodyPr wrap="square" rtlCol="0">
            <a:spAutoFit/>
          </a:bodyPr>
          <a:lstStyle/>
          <a:p>
            <a:pPr algn="just"/>
            <a:r>
              <a:rPr lang="en-US" sz="1600" dirty="0">
                <a:latin typeface="+mn-lt"/>
              </a:rPr>
              <a:t>El Nino Southern Oscillation (ENSO) cycles modulate precipitation differently around the globe, resulting in changes to the occurrence of rainfall-triggered landslide activity. Using a global landslide model, we consider how changing landslide hazard as a result of El Nino and La Nina cycles may affect population exposure. We have modelled this estimated change in landslide exposure from 2001-2019 and summarized results from 40,000 counties/municipalities to show how exposure changes by month over the period of record (Figure 1a) and how this correlates with Multi-Variate ENSO Index for the example area in Colombia (Figure 1b). We have also mapped these values globally to highlight zones where El Nino drives changes in exposure; blue areas have higher landslide exposure during La Nina, and Red during El Nino (Figure 2).</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445" y="1118644"/>
            <a:ext cx="11845109" cy="3962400"/>
          </a:xfrm>
          <a:prstGeom prst="rect">
            <a:avLst/>
          </a:prstGeom>
        </p:spPr>
      </p:pic>
      <p:sp>
        <p:nvSpPr>
          <p:cNvPr id="4" name="TextBox 3"/>
          <p:cNvSpPr txBox="1"/>
          <p:nvPr/>
        </p:nvSpPr>
        <p:spPr>
          <a:xfrm>
            <a:off x="2971800" y="1422484"/>
            <a:ext cx="914400" cy="25391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Figure 1a</a:t>
            </a:r>
          </a:p>
        </p:txBody>
      </p:sp>
      <p:sp>
        <p:nvSpPr>
          <p:cNvPr id="13" name="TextBox 12"/>
          <p:cNvSpPr txBox="1"/>
          <p:nvPr/>
        </p:nvSpPr>
        <p:spPr>
          <a:xfrm>
            <a:off x="4495800" y="3466456"/>
            <a:ext cx="914400" cy="25391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Figure 1b</a:t>
            </a:r>
          </a:p>
        </p:txBody>
      </p:sp>
      <p:sp>
        <p:nvSpPr>
          <p:cNvPr id="14" name="TextBox 13"/>
          <p:cNvSpPr txBox="1"/>
          <p:nvPr/>
        </p:nvSpPr>
        <p:spPr>
          <a:xfrm>
            <a:off x="11268075" y="1144292"/>
            <a:ext cx="914400" cy="253916"/>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Figure 2</a:t>
            </a:r>
          </a:p>
        </p:txBody>
      </p:sp>
    </p:spTree>
    <p:extLst>
      <p:ext uri="{BB962C8B-B14F-4D97-AF65-F5344CB8AC3E}">
        <p14:creationId xmlns:p14="http://schemas.microsoft.com/office/powerpoint/2010/main" val="8541042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04800" y="76201"/>
            <a:ext cx="11582400" cy="6586418"/>
          </a:xfrm>
          <a:prstGeom prst="rect">
            <a:avLst/>
          </a:prstGeom>
          <a:noFill/>
          <a:ln w="9525">
            <a:noFill/>
            <a:miter lim="800000"/>
            <a:headEnd/>
            <a:tailEnd/>
          </a:ln>
        </p:spPr>
        <p:txBody>
          <a:bodyPr wrap="square">
            <a:spAutoFit/>
          </a:bodyPr>
          <a:lstStyle/>
          <a:p>
            <a:pPr fontAlgn="t">
              <a:defRPr/>
            </a:pPr>
            <a:r>
              <a:rPr lang="en-US" b="1" dirty="0">
                <a:latin typeface="Times New Roman" pitchFamily="18" charset="0"/>
              </a:rPr>
              <a:t>                </a:t>
            </a:r>
            <a:r>
              <a:rPr lang="en-US" dirty="0">
                <a:latin typeface="+mn-lt"/>
              </a:rPr>
              <a:t>Name:  Robert Emberson, 617 NASA GSFC / NPP Fellow</a:t>
            </a:r>
            <a:br>
              <a:rPr lang="en-US" dirty="0">
                <a:latin typeface="+mn-lt"/>
              </a:rPr>
            </a:br>
            <a:r>
              <a:rPr lang="en-US" dirty="0">
                <a:latin typeface="+mn-lt"/>
              </a:rPr>
              <a:t>                 E-mail: robert.a.emberson@nasa.gov</a:t>
            </a:r>
            <a:br>
              <a:rPr lang="en-US" dirty="0">
                <a:latin typeface="+mn-lt"/>
              </a:rPr>
            </a:br>
            <a:r>
              <a:rPr lang="en-US" dirty="0">
                <a:latin typeface="+mn-lt"/>
              </a:rPr>
              <a:t>                 Phone: 301-614-5815</a:t>
            </a:r>
            <a:br>
              <a:rPr lang="en-US" dirty="0">
                <a:latin typeface="Times New Roman" pitchFamily="18" charset="0"/>
              </a:rPr>
            </a:br>
            <a:endParaRPr lang="en-US" dirty="0">
              <a:latin typeface="Times New Roman" pitchFamily="18" charset="0"/>
            </a:endParaRPr>
          </a:p>
          <a:p>
            <a:pPr fontAlgn="t">
              <a:defRPr/>
            </a:pPr>
            <a:endParaRPr lang="en-US" sz="1400" b="1" dirty="0">
              <a:latin typeface="+mn-lt"/>
            </a:endParaRPr>
          </a:p>
          <a:p>
            <a:pPr fontAlgn="t">
              <a:defRPr/>
            </a:pPr>
            <a:endParaRPr lang="en-US" sz="1400" b="1" dirty="0">
              <a:latin typeface="+mn-lt"/>
            </a:endParaRPr>
          </a:p>
          <a:p>
            <a:pPr fontAlgn="t">
              <a:defRPr/>
            </a:pPr>
            <a:r>
              <a:rPr lang="en-US" sz="1300" b="1" dirty="0">
                <a:latin typeface="+mn-lt"/>
              </a:rPr>
              <a:t>References:</a:t>
            </a:r>
          </a:p>
          <a:p>
            <a:pPr fontAlgn="t">
              <a:defRPr/>
            </a:pPr>
            <a:r>
              <a:rPr lang="en-US" sz="1300" dirty="0">
                <a:latin typeface="+mn-lt"/>
              </a:rPr>
              <a:t>Emberson, R., Kirschbaum, D., Stanley, T. Global connections between El Nino and landslide impacts. Under review at </a:t>
            </a:r>
            <a:r>
              <a:rPr lang="en-US" sz="1300" i="1" dirty="0">
                <a:latin typeface="+mn-lt"/>
              </a:rPr>
              <a:t>Nature Communications</a:t>
            </a:r>
            <a:r>
              <a:rPr lang="en-US" sz="1300" dirty="0">
                <a:latin typeface="+mn-lt"/>
              </a:rPr>
              <a:t>.</a:t>
            </a:r>
          </a:p>
          <a:p>
            <a:pPr fontAlgn="t">
              <a:defRPr/>
            </a:pPr>
            <a:r>
              <a:rPr lang="en-US" sz="1300" dirty="0">
                <a:latin typeface="+mn-lt"/>
              </a:rPr>
              <a:t>Additional information: Emberson, R., Kirschbaum, D., and Stanley, T.: New Global Characterization of Landslide Exposure, </a:t>
            </a:r>
            <a:r>
              <a:rPr lang="en-US" sz="1300" i="1" dirty="0">
                <a:latin typeface="+mn-lt"/>
              </a:rPr>
              <a:t>Natural Hazards and Earth System Science Discussions</a:t>
            </a:r>
            <a:r>
              <a:rPr lang="en-US" sz="1300" dirty="0">
                <a:latin typeface="+mn-lt"/>
              </a:rPr>
              <a:t>, https://doi.org/10.5194/nhess-2019-434</a:t>
            </a:r>
            <a:endParaRPr lang="en-US" sz="1300" b="1" dirty="0">
              <a:latin typeface="+mn-lt"/>
            </a:endParaRPr>
          </a:p>
          <a:p>
            <a:pPr fontAlgn="t">
              <a:defRPr/>
            </a:pPr>
            <a:endParaRPr lang="en-US" sz="1300" dirty="0">
              <a:latin typeface="+mn-lt"/>
            </a:endParaRPr>
          </a:p>
          <a:p>
            <a:pPr fontAlgn="t">
              <a:defRPr/>
            </a:pPr>
            <a:r>
              <a:rPr lang="en-US" sz="1300" b="1" dirty="0">
                <a:latin typeface="+mn-lt"/>
              </a:rPr>
              <a:t>Data Sources:  </a:t>
            </a:r>
            <a:r>
              <a:rPr lang="en-US" sz="1300" dirty="0">
                <a:latin typeface="+mn-lt"/>
              </a:rPr>
              <a:t>Data sources: NASA IMERG v06B product (2001-2019 data); GPW v4 population estimates (2015); OpenStreetMap data on critical infrastructure; NOAA Multi-Variate El Nino Southern Oscillation Index (MVEI) v2 monthly data. </a:t>
            </a:r>
            <a:endParaRPr lang="en-US" sz="1300" b="1" dirty="0">
              <a:latin typeface="+mn-lt"/>
            </a:endParaRPr>
          </a:p>
          <a:p>
            <a:pPr fontAlgn="t">
              <a:defRPr/>
            </a:pPr>
            <a:endParaRPr lang="en-US" sz="1300" dirty="0">
              <a:latin typeface="+mn-lt"/>
            </a:endParaRPr>
          </a:p>
          <a:p>
            <a:pPr fontAlgn="t">
              <a:defRPr/>
            </a:pPr>
            <a:r>
              <a:rPr lang="en-US" sz="1300" b="1" dirty="0">
                <a:latin typeface="+mn-lt"/>
              </a:rPr>
              <a:t>Technical Description of Figures:</a:t>
            </a:r>
          </a:p>
          <a:p>
            <a:pPr fontAlgn="t">
              <a:defRPr/>
            </a:pPr>
            <a:r>
              <a:rPr lang="en-US" sz="1300" b="1" i="1" dirty="0">
                <a:latin typeface="+mn-lt"/>
              </a:rPr>
              <a:t>Figure 1a (left): </a:t>
            </a:r>
            <a:r>
              <a:rPr lang="en-US" sz="1300" i="1" dirty="0">
                <a:latin typeface="+mn-lt"/>
              </a:rPr>
              <a:t>monthly exposure of population (calculated as person-days exposed to elevated landslide hazard) in the example location (Planadas Municipality, Colombia) for years 2001-2019. Size of point is determined by magnitude of Multivariate El Nino Southern Oscillation Index v2 (MVEI, NOAA data), and color by the sign of the MVEI index. </a:t>
            </a:r>
            <a:r>
              <a:rPr lang="en-US" sz="1300" b="1" i="1" dirty="0">
                <a:latin typeface="+mn-lt"/>
              </a:rPr>
              <a:t>Figure 1b (center): </a:t>
            </a:r>
            <a:r>
              <a:rPr lang="en-US" sz="1300" i="1" dirty="0">
                <a:latin typeface="+mn-lt"/>
              </a:rPr>
              <a:t>12-month moving average population exposure compared with 12-month moving average MVEI index for each month 2001-2019, again for the example location (Planadas Municipality). The strong negative relationship between MVEI ENSO index and population exposure indicates that El Nino years are drier, with less extreme rainfall that leads to elevated landslide exposure. </a:t>
            </a:r>
            <a:r>
              <a:rPr lang="en-US" sz="1300" b="1" i="1" dirty="0">
                <a:latin typeface="+mn-lt"/>
              </a:rPr>
              <a:t>Figure 2 (right): </a:t>
            </a:r>
            <a:r>
              <a:rPr lang="en-US" sz="1300" i="1" dirty="0">
                <a:latin typeface="+mn-lt"/>
              </a:rPr>
              <a:t>Showing the regions where significant correlation is observed between MVEI and population exposure. Regions that are colored demonstrate a correlation (example in Figure 1b) with an R</a:t>
            </a:r>
            <a:r>
              <a:rPr lang="en-US" sz="1300" i="1" baseline="30000" dirty="0">
                <a:latin typeface="+mn-lt"/>
              </a:rPr>
              <a:t>2</a:t>
            </a:r>
            <a:r>
              <a:rPr lang="en-US" sz="1300" i="1" dirty="0">
                <a:latin typeface="+mn-lt"/>
              </a:rPr>
              <a:t> value of greater than 0.2. The color scheme indicates how strongly ENSO affects population exposure; increasingly blue colors show areas where La Nina leads to increasing population exposure to landslides, while yellow-to-red colors indicate regions where El Nino conditions instead lead to higher population exposure to landslides.</a:t>
            </a:r>
          </a:p>
          <a:p>
            <a:pPr fontAlgn="t">
              <a:defRPr/>
            </a:pPr>
            <a:endParaRPr lang="en-US" sz="1300" dirty="0">
              <a:latin typeface="+mn-lt"/>
            </a:endParaRPr>
          </a:p>
          <a:p>
            <a:pPr fontAlgn="t">
              <a:defRPr/>
            </a:pPr>
            <a:r>
              <a:rPr lang="en-US" sz="1300" b="1" dirty="0">
                <a:latin typeface="+mn-lt"/>
              </a:rPr>
              <a:t>Scientific significance, societal relevance, and relationships to future missions: </a:t>
            </a:r>
            <a:r>
              <a:rPr lang="en-US" sz="1300" dirty="0">
                <a:latin typeface="+mn-lt"/>
              </a:rPr>
              <a:t>This is the first time that the effects of El Nino on landslides have been mapped globally using satellite rainfall observations. In addition, we combine landslide hazard estimates with data on population to focus in on where people are significantly affected. These data provide an opportunity to define seasonal landslide exposure forecasts at local scales that are informed by ENSO estimates, which represents a first step to medium-term landslide impact forecasting. This is likely of great value to disaster mitigation and planning professionals.</a:t>
            </a:r>
            <a:endParaRPr lang="en-US" sz="1300" b="1" dirty="0">
              <a:latin typeface="+mn-lt"/>
            </a:endParaRPr>
          </a:p>
          <a:p>
            <a:pPr fontAlgn="t">
              <a:defRPr/>
            </a:pPr>
            <a:endParaRPr lang="en-US" b="1" dirty="0">
              <a:latin typeface="+mn-lt"/>
            </a:endParaRPr>
          </a:p>
          <a:p>
            <a:pPr fontAlgn="t">
              <a:defRPr/>
            </a:pPr>
            <a:endParaRPr lang="en-US" b="1" dirty="0">
              <a:latin typeface="+mn-lt"/>
            </a:endParaRPr>
          </a:p>
        </p:txBody>
      </p:sp>
      <p:sp>
        <p:nvSpPr>
          <p:cNvPr id="7" name="Text Box 17"/>
          <p:cNvSpPr txBox="1">
            <a:spLocks noChangeArrowheads="1"/>
          </p:cNvSpPr>
          <p:nvPr/>
        </p:nvSpPr>
        <p:spPr bwMode="auto">
          <a:xfrm>
            <a:off x="6324600" y="6629400"/>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t>
            </a:r>
            <a:r>
              <a:rPr lang="en-US" b="1">
                <a:latin typeface="+mj-lt"/>
              </a:rPr>
              <a:t>and Geophysics</a:t>
            </a:r>
            <a:endParaRPr lang="en-US" b="1" dirty="0">
              <a:latin typeface="+mj-lt"/>
            </a:endParaRP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800" y="6327100"/>
            <a:ext cx="1244600" cy="530900"/>
          </a:xfrm>
          <a:prstGeom prst="rect">
            <a:avLst/>
          </a:prstGeom>
        </p:spPr>
      </p:pic>
      <p:pic>
        <p:nvPicPr>
          <p:cNvPr id="11" name="Picture 10">
            <a:extLst>
              <a:ext uri="{FF2B5EF4-FFF2-40B4-BE49-F238E27FC236}">
                <a16:creationId xmlns:a16="http://schemas.microsoft.com/office/drawing/2014/main" id="{9EB2ECE5-80BB-4506-81D5-C385D32CFF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5693" y="-10870"/>
            <a:ext cx="944880" cy="944880"/>
          </a:xfrm>
          <a:prstGeom prst="rect">
            <a:avLst/>
          </a:prstGeom>
        </p:spPr>
      </p:pic>
    </p:spTree>
    <p:extLst>
      <p:ext uri="{BB962C8B-B14F-4D97-AF65-F5344CB8AC3E}">
        <p14:creationId xmlns:p14="http://schemas.microsoft.com/office/powerpoint/2010/main" val="2684886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1659082" y="39868"/>
            <a:ext cx="8873836" cy="1000482"/>
          </a:xfrm>
          <a:prstGeom prst="rect">
            <a:avLst/>
          </a:prstGeom>
          <a:noFill/>
          <a:ln w="9525">
            <a:noFill/>
            <a:miter lim="800000"/>
            <a:headEnd/>
            <a:tailEnd/>
          </a:ln>
        </p:spPr>
        <p:txBody>
          <a:bodyPr wrap="square" lIns="82945" tIns="41473" rIns="82945" bIns="41473" anchor="ctr">
            <a:spAutoFit/>
          </a:bodyPr>
          <a:lstStyle/>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800" b="1" dirty="0">
                <a:solidFill>
                  <a:srgbClr val="000000"/>
                </a:solidFill>
                <a:latin typeface="+mj-lt"/>
              </a:rPr>
              <a:t>Global Harmonized Landsat/Sentinel-2 (HLS) Data Products Being Released</a:t>
            </a:r>
          </a:p>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600" b="1" dirty="0">
                <a:solidFill>
                  <a:srgbClr val="000000"/>
                </a:solidFill>
                <a:latin typeface="+mj-lt"/>
              </a:rPr>
              <a:t> </a:t>
            </a:r>
            <a:r>
              <a:rPr lang="en-GB" sz="1200" b="1" dirty="0">
                <a:solidFill>
                  <a:srgbClr val="000000"/>
                </a:solidFill>
                <a:latin typeface="+mj-lt"/>
              </a:rPr>
              <a:t>(Jeffrey Masek</a:t>
            </a:r>
            <a:r>
              <a:rPr lang="en-GB" sz="1200" b="1" baseline="30000" dirty="0">
                <a:solidFill>
                  <a:srgbClr val="000000"/>
                </a:solidFill>
                <a:latin typeface="+mj-lt"/>
              </a:rPr>
              <a:t>1</a:t>
            </a:r>
            <a:r>
              <a:rPr lang="en-GB" sz="1200" b="1" dirty="0">
                <a:solidFill>
                  <a:srgbClr val="000000"/>
                </a:solidFill>
                <a:latin typeface="+mj-lt"/>
              </a:rPr>
              <a:t>, </a:t>
            </a:r>
            <a:r>
              <a:rPr lang="en-GB" sz="1200" b="1" dirty="0" err="1">
                <a:solidFill>
                  <a:srgbClr val="000000"/>
                </a:solidFill>
                <a:latin typeface="+mj-lt"/>
              </a:rPr>
              <a:t>Junchang</a:t>
            </a:r>
            <a:r>
              <a:rPr lang="en-GB" sz="1200" b="1" dirty="0">
                <a:solidFill>
                  <a:srgbClr val="000000"/>
                </a:solidFill>
                <a:latin typeface="+mj-lt"/>
              </a:rPr>
              <a:t> Ju</a:t>
            </a:r>
            <a:r>
              <a:rPr lang="en-GB" sz="1200" b="1" baseline="30000" dirty="0">
                <a:solidFill>
                  <a:srgbClr val="000000"/>
                </a:solidFill>
                <a:latin typeface="+mj-lt"/>
              </a:rPr>
              <a:t>2</a:t>
            </a:r>
            <a:r>
              <a:rPr lang="en-GB" sz="1200" b="1" dirty="0">
                <a:solidFill>
                  <a:srgbClr val="000000"/>
                </a:solidFill>
                <a:latin typeface="+mj-lt"/>
              </a:rPr>
              <a:t>)</a:t>
            </a:r>
          </a:p>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mj-lt"/>
              </a:rPr>
              <a:t>1</a:t>
            </a:r>
            <a:r>
              <a:rPr lang="en-GB" sz="1200" b="1" dirty="0">
                <a:solidFill>
                  <a:srgbClr val="000000"/>
                </a:solidFill>
                <a:latin typeface="+mj-lt"/>
              </a:rPr>
              <a:t>NASA GSFC, Code 618; </a:t>
            </a:r>
            <a:r>
              <a:rPr lang="en-GB" sz="1200" b="1" baseline="30000" dirty="0">
                <a:solidFill>
                  <a:srgbClr val="000000"/>
                </a:solidFill>
              </a:rPr>
              <a:t>2</a:t>
            </a:r>
            <a:r>
              <a:rPr lang="en-GB" sz="1200" b="1" dirty="0">
                <a:solidFill>
                  <a:srgbClr val="000000"/>
                </a:solidFill>
                <a:latin typeface="+mj-lt"/>
              </a:rPr>
              <a:t>University of Maryland College Park </a:t>
            </a:r>
          </a:p>
        </p:txBody>
      </p:sp>
      <p:sp>
        <p:nvSpPr>
          <p:cNvPr id="6" name="TextBox 5"/>
          <p:cNvSpPr txBox="1"/>
          <p:nvPr/>
        </p:nvSpPr>
        <p:spPr>
          <a:xfrm>
            <a:off x="1236085" y="4754940"/>
            <a:ext cx="10177030" cy="1569660"/>
          </a:xfrm>
          <a:prstGeom prst="rect">
            <a:avLst/>
          </a:prstGeom>
          <a:solidFill>
            <a:srgbClr val="CCFFCC"/>
          </a:solidFill>
          <a:ln w="19050">
            <a:solidFill>
              <a:schemeClr val="tx1"/>
            </a:solidFill>
          </a:ln>
        </p:spPr>
        <p:txBody>
          <a:bodyPr wrap="square" rtlCol="0">
            <a:spAutoFit/>
          </a:bodyPr>
          <a:lstStyle/>
          <a:p>
            <a:pPr algn="just"/>
            <a:r>
              <a:rPr lang="en-US" sz="1600" dirty="0">
                <a:latin typeface="+mn-lt"/>
              </a:rPr>
              <a:t>Global harmonized surface reflectance products from the NASA/USGS Landsat 8 and European Sentinel-2a/b missions are being processed by NASA beginning Summer 2020.  HLS products support studies that require imagery every 2-3 days, including studies of vegetation phenology, as well as longer-term analysis of ecosystem changes.  HLS global products are being produced by the Interagency Implementation and Advanced Concepts Team (IMPACT) cloud computing group at Marshall Space Flight Center and distributed by the NASA Land Processes Distributed Active Archive Center (LP-DAAC).  </a:t>
            </a: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482" y="6301864"/>
            <a:ext cx="1244600" cy="530900"/>
          </a:xfrm>
          <a:prstGeom prst="rect">
            <a:avLst/>
          </a:prstGeom>
        </p:spPr>
      </p:pic>
      <p:sp>
        <p:nvSpPr>
          <p:cNvPr id="9" name="Text Box 17"/>
          <p:cNvSpPr txBox="1">
            <a:spLocks noChangeArrowheads="1"/>
          </p:cNvSpPr>
          <p:nvPr/>
        </p:nvSpPr>
        <p:spPr bwMode="auto">
          <a:xfrm>
            <a:off x="6324600" y="6629400"/>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t>
            </a:r>
            <a:r>
              <a:rPr lang="en-US" b="1">
                <a:latin typeface="+mj-lt"/>
              </a:rPr>
              <a:t>and Geophysics</a:t>
            </a:r>
            <a:endParaRPr lang="en-US"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pic>
        <p:nvPicPr>
          <p:cNvPr id="13" name="Picture 12">
            <a:extLst>
              <a:ext uri="{FF2B5EF4-FFF2-40B4-BE49-F238E27FC236}">
                <a16:creationId xmlns:a16="http://schemas.microsoft.com/office/drawing/2014/main" id="{01391891-E0DB-8743-94AC-993F7F750135}"/>
              </a:ext>
            </a:extLst>
          </p:cNvPr>
          <p:cNvPicPr>
            <a:picLocks noChangeAspect="1"/>
          </p:cNvPicPr>
          <p:nvPr/>
        </p:nvPicPr>
        <p:blipFill>
          <a:blip r:embed="rId5"/>
          <a:stretch>
            <a:fillRect/>
          </a:stretch>
        </p:blipFill>
        <p:spPr>
          <a:xfrm>
            <a:off x="8496300" y="1143001"/>
            <a:ext cx="1590995" cy="3581400"/>
          </a:xfrm>
          <a:prstGeom prst="rect">
            <a:avLst/>
          </a:prstGeom>
        </p:spPr>
      </p:pic>
      <p:pic>
        <p:nvPicPr>
          <p:cNvPr id="14" name="Picture 13">
            <a:extLst>
              <a:ext uri="{FF2B5EF4-FFF2-40B4-BE49-F238E27FC236}">
                <a16:creationId xmlns:a16="http://schemas.microsoft.com/office/drawing/2014/main" id="{1C532081-2D2A-3E43-9E3F-E6071CD56FEC}"/>
              </a:ext>
            </a:extLst>
          </p:cNvPr>
          <p:cNvPicPr>
            <a:picLocks noChangeAspect="1"/>
          </p:cNvPicPr>
          <p:nvPr/>
        </p:nvPicPr>
        <p:blipFill rotWithShape="1">
          <a:blip r:embed="rId6"/>
          <a:srcRect t="-1" b="50119"/>
          <a:stretch/>
        </p:blipFill>
        <p:spPr>
          <a:xfrm>
            <a:off x="4311142" y="1403665"/>
            <a:ext cx="2775458" cy="3108560"/>
          </a:xfrm>
          <a:prstGeom prst="rect">
            <a:avLst/>
          </a:prstGeom>
        </p:spPr>
      </p:pic>
      <p:pic>
        <p:nvPicPr>
          <p:cNvPr id="16" name="Picture 15">
            <a:extLst>
              <a:ext uri="{FF2B5EF4-FFF2-40B4-BE49-F238E27FC236}">
                <a16:creationId xmlns:a16="http://schemas.microsoft.com/office/drawing/2014/main" id="{9BBED3ED-2D7B-DB4B-91CB-A398CDB153E5}"/>
              </a:ext>
            </a:extLst>
          </p:cNvPr>
          <p:cNvPicPr>
            <a:picLocks noChangeAspect="1"/>
          </p:cNvPicPr>
          <p:nvPr/>
        </p:nvPicPr>
        <p:blipFill rotWithShape="1">
          <a:blip r:embed="rId6"/>
          <a:srcRect t="50508" b="933"/>
          <a:stretch/>
        </p:blipFill>
        <p:spPr>
          <a:xfrm>
            <a:off x="1390793" y="1403666"/>
            <a:ext cx="2870656" cy="3108560"/>
          </a:xfrm>
          <a:prstGeom prst="rect">
            <a:avLst/>
          </a:prstGeom>
        </p:spPr>
      </p:pic>
      <p:cxnSp>
        <p:nvCxnSpPr>
          <p:cNvPr id="18" name="Straight Connector 17">
            <a:extLst>
              <a:ext uri="{FF2B5EF4-FFF2-40B4-BE49-F238E27FC236}">
                <a16:creationId xmlns:a16="http://schemas.microsoft.com/office/drawing/2014/main" id="{98106D6E-F35E-C44F-BEA3-26A75CE831AE}"/>
              </a:ext>
            </a:extLst>
          </p:cNvPr>
          <p:cNvCxnSpPr>
            <a:cxnSpLocks/>
          </p:cNvCxnSpPr>
          <p:nvPr/>
        </p:nvCxnSpPr>
        <p:spPr>
          <a:xfrm flipV="1">
            <a:off x="5867400" y="2878600"/>
            <a:ext cx="2628900" cy="16940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CDCC2DC-27F1-F542-931E-1450D3A84D32}"/>
              </a:ext>
            </a:extLst>
          </p:cNvPr>
          <p:cNvSpPr txBox="1"/>
          <p:nvPr/>
        </p:nvSpPr>
        <p:spPr>
          <a:xfrm>
            <a:off x="10188840" y="1371600"/>
            <a:ext cx="1786066" cy="1384995"/>
          </a:xfrm>
          <a:prstGeom prst="rect">
            <a:avLst/>
          </a:prstGeom>
          <a:noFill/>
        </p:spPr>
        <p:txBody>
          <a:bodyPr wrap="square" rtlCol="0">
            <a:spAutoFit/>
          </a:bodyPr>
          <a:lstStyle/>
          <a:p>
            <a:r>
              <a:rPr lang="en-US" sz="1200" dirty="0">
                <a:latin typeface="+mj-lt"/>
              </a:rPr>
              <a:t>Phenology from the Moderate Resolution Imaging Spectroradiometer (MODIS) -</a:t>
            </a:r>
          </a:p>
          <a:p>
            <a:r>
              <a:rPr lang="en-US" sz="1200" dirty="0">
                <a:latin typeface="+mj-lt"/>
              </a:rPr>
              <a:t>Day of 50% greenness</a:t>
            </a:r>
          </a:p>
          <a:p>
            <a:r>
              <a:rPr lang="en-US" sz="1200" dirty="0">
                <a:latin typeface="+mj-lt"/>
              </a:rPr>
              <a:t>(250m resolution)</a:t>
            </a:r>
          </a:p>
        </p:txBody>
      </p:sp>
      <p:sp>
        <p:nvSpPr>
          <p:cNvPr id="20" name="TextBox 19">
            <a:extLst>
              <a:ext uri="{FF2B5EF4-FFF2-40B4-BE49-F238E27FC236}">
                <a16:creationId xmlns:a16="http://schemas.microsoft.com/office/drawing/2014/main" id="{2384D377-C590-7240-AE24-EE74D5BA4EC2}"/>
              </a:ext>
            </a:extLst>
          </p:cNvPr>
          <p:cNvSpPr txBox="1"/>
          <p:nvPr/>
        </p:nvSpPr>
        <p:spPr>
          <a:xfrm>
            <a:off x="10155710" y="3166246"/>
            <a:ext cx="1736373" cy="830997"/>
          </a:xfrm>
          <a:prstGeom prst="rect">
            <a:avLst/>
          </a:prstGeom>
          <a:noFill/>
        </p:spPr>
        <p:txBody>
          <a:bodyPr wrap="none" rtlCol="0">
            <a:spAutoFit/>
          </a:bodyPr>
          <a:lstStyle/>
          <a:p>
            <a:r>
              <a:rPr lang="en-US" sz="1200" dirty="0">
                <a:latin typeface="+mj-lt"/>
              </a:rPr>
              <a:t>HLS</a:t>
            </a:r>
          </a:p>
          <a:p>
            <a:r>
              <a:rPr lang="en-US" sz="1200" dirty="0">
                <a:latin typeface="+mj-lt"/>
              </a:rPr>
              <a:t>Phenology -</a:t>
            </a:r>
          </a:p>
          <a:p>
            <a:r>
              <a:rPr lang="en-US" sz="1200" dirty="0">
                <a:latin typeface="+mj-lt"/>
              </a:rPr>
              <a:t>Day of 50% greenness</a:t>
            </a:r>
          </a:p>
          <a:p>
            <a:r>
              <a:rPr lang="en-US" sz="1200" dirty="0">
                <a:latin typeface="+mj-lt"/>
              </a:rPr>
              <a:t>(30m resolution)</a:t>
            </a:r>
          </a:p>
        </p:txBody>
      </p:sp>
    </p:spTree>
    <p:extLst>
      <p:ext uri="{BB962C8B-B14F-4D97-AF65-F5344CB8AC3E}">
        <p14:creationId xmlns:p14="http://schemas.microsoft.com/office/powerpoint/2010/main" val="387852919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33680" y="61670"/>
            <a:ext cx="11582400" cy="6647974"/>
          </a:xfrm>
          <a:prstGeom prst="rect">
            <a:avLst/>
          </a:prstGeom>
          <a:noFill/>
          <a:ln w="9525">
            <a:noFill/>
            <a:miter lim="800000"/>
            <a:headEnd/>
            <a:tailEnd/>
          </a:ln>
        </p:spPr>
        <p:txBody>
          <a:bodyPr wrap="square">
            <a:spAutoFit/>
          </a:bodyPr>
          <a:lstStyle/>
          <a:p>
            <a:pPr fontAlgn="t">
              <a:defRPr/>
            </a:pPr>
            <a:r>
              <a:rPr lang="en-US" b="1" dirty="0">
                <a:latin typeface="Times New Roman" pitchFamily="18" charset="0"/>
              </a:rPr>
              <a:t>                      </a:t>
            </a:r>
            <a:r>
              <a:rPr lang="en-US" dirty="0">
                <a:latin typeface="+mn-lt"/>
              </a:rPr>
              <a:t>Name:  Jeffrey Masek, Code 618, NASA GSFC</a:t>
            </a:r>
            <a:br>
              <a:rPr lang="en-US" dirty="0">
                <a:latin typeface="+mn-lt"/>
              </a:rPr>
            </a:br>
            <a:r>
              <a:rPr lang="en-US" dirty="0">
                <a:latin typeface="+mn-lt"/>
              </a:rPr>
              <a:t>                        E-mail: Jeffrey.G.Masek@nasa.gov</a:t>
            </a:r>
            <a:br>
              <a:rPr lang="en-US" dirty="0">
                <a:latin typeface="+mn-lt"/>
              </a:rPr>
            </a:br>
            <a:r>
              <a:rPr lang="en-US" dirty="0">
                <a:latin typeface="+mn-lt"/>
              </a:rPr>
              <a:t>                        Phone: 301-614-6629</a:t>
            </a:r>
            <a:br>
              <a:rPr lang="en-US" dirty="0">
                <a:latin typeface="Times New Roman" pitchFamily="18" charset="0"/>
              </a:rPr>
            </a:br>
            <a:endParaRPr lang="en-US" sz="1400" b="1" dirty="0">
              <a:latin typeface="+mn-lt"/>
            </a:endParaRPr>
          </a:p>
          <a:p>
            <a:pPr fontAlgn="t">
              <a:defRPr/>
            </a:pPr>
            <a:endParaRPr lang="en-US" sz="1400" b="1" dirty="0">
              <a:latin typeface="+mn-lt"/>
            </a:endParaRPr>
          </a:p>
          <a:p>
            <a:pPr fontAlgn="t">
              <a:defRPr/>
            </a:pPr>
            <a:r>
              <a:rPr lang="en-US" sz="1400" b="1" dirty="0">
                <a:latin typeface="+mn-lt"/>
              </a:rPr>
              <a:t>References:</a:t>
            </a:r>
          </a:p>
          <a:p>
            <a:pPr fontAlgn="t">
              <a:defRPr/>
            </a:pPr>
            <a:r>
              <a:rPr lang="en-US" sz="1400" dirty="0">
                <a:latin typeface="+mn-lt"/>
              </a:rPr>
              <a:t>Bolton, DK, J.M. Gray, E.K. </a:t>
            </a:r>
            <a:r>
              <a:rPr lang="en-US" sz="1400" dirty="0" err="1">
                <a:latin typeface="+mn-lt"/>
              </a:rPr>
              <a:t>Melaas</a:t>
            </a:r>
            <a:r>
              <a:rPr lang="en-US" sz="1400" dirty="0">
                <a:latin typeface="+mn-lt"/>
              </a:rPr>
              <a:t>, M. Moon, L. </a:t>
            </a:r>
            <a:r>
              <a:rPr lang="en-US" sz="1400" dirty="0" err="1">
                <a:latin typeface="+mn-lt"/>
              </a:rPr>
              <a:t>Eklundh</a:t>
            </a:r>
            <a:r>
              <a:rPr lang="en-US" sz="1400" dirty="0">
                <a:latin typeface="+mn-lt"/>
              </a:rPr>
              <a:t>, and M. </a:t>
            </a:r>
            <a:r>
              <a:rPr lang="en-US" sz="1400" dirty="0" err="1">
                <a:latin typeface="+mn-lt"/>
              </a:rPr>
              <a:t>Friedl</a:t>
            </a:r>
            <a:r>
              <a:rPr lang="en-US" sz="1400" dirty="0">
                <a:latin typeface="+mn-lt"/>
              </a:rPr>
              <a:t>.  Continental-scale land surface phenology from harmonized Landsat 8 </a:t>
            </a:r>
            <a:r>
              <a:rPr lang="en-US" sz="1400" dirty="0">
                <a:latin typeface="+mj-lt"/>
              </a:rPr>
              <a:t>and Sentinel-2 imagery, </a:t>
            </a:r>
            <a:r>
              <a:rPr lang="en-US" sz="1400" i="1" dirty="0">
                <a:latin typeface="+mj-lt"/>
              </a:rPr>
              <a:t>Remote Sensing of Environment</a:t>
            </a:r>
            <a:r>
              <a:rPr lang="en-US" sz="1400" dirty="0">
                <a:latin typeface="+mj-lt"/>
              </a:rPr>
              <a:t>, 240, 2020.  DOI: j.rse.2020.111685. </a:t>
            </a:r>
          </a:p>
          <a:p>
            <a:r>
              <a:rPr lang="en-US" sz="1400" dirty="0" err="1">
                <a:latin typeface="+mj-lt"/>
              </a:rPr>
              <a:t>Claverie</a:t>
            </a:r>
            <a:r>
              <a:rPr lang="en-US" sz="1400" dirty="0">
                <a:latin typeface="+mj-lt"/>
              </a:rPr>
              <a:t>, M., J. Ju, J.G. Masek, J.L. Dungan, E.F. </a:t>
            </a:r>
            <a:r>
              <a:rPr lang="en-US" sz="1400" dirty="0" err="1">
                <a:latin typeface="+mj-lt"/>
              </a:rPr>
              <a:t>Vermote</a:t>
            </a:r>
            <a:r>
              <a:rPr lang="en-US" sz="1400" dirty="0">
                <a:latin typeface="+mj-lt"/>
              </a:rPr>
              <a:t>, J.C. Roger, S.V. </a:t>
            </a:r>
            <a:r>
              <a:rPr lang="en-US" sz="1400" dirty="0" err="1">
                <a:latin typeface="+mj-lt"/>
              </a:rPr>
              <a:t>Skakun</a:t>
            </a:r>
            <a:r>
              <a:rPr lang="en-US" sz="1400" dirty="0">
                <a:latin typeface="+mj-lt"/>
              </a:rPr>
              <a:t>, C. Justice.  The Harmonized Landsat and Sentinel-2 surface reflectance data set, </a:t>
            </a:r>
            <a:r>
              <a:rPr lang="en-US" sz="1400" i="1" dirty="0">
                <a:latin typeface="+mj-lt"/>
              </a:rPr>
              <a:t>Remote Sensing of Environment</a:t>
            </a:r>
            <a:r>
              <a:rPr lang="en-US" sz="1400" dirty="0">
                <a:latin typeface="+mj-lt"/>
              </a:rPr>
              <a:t>., 219, 2018, 10.1016/j.rse.2018.09.002.  </a:t>
            </a:r>
          </a:p>
          <a:p>
            <a:endParaRPr lang="en-US" sz="1400" dirty="0">
              <a:latin typeface="+mj-lt"/>
            </a:endParaRPr>
          </a:p>
          <a:p>
            <a:r>
              <a:rPr lang="en-US" sz="1400" dirty="0">
                <a:latin typeface="+mj-lt"/>
              </a:rPr>
              <a:t>Additional collaborators:</a:t>
            </a:r>
          </a:p>
          <a:p>
            <a:r>
              <a:rPr lang="en-US" sz="1400" dirty="0">
                <a:latin typeface="+mj-lt"/>
              </a:rPr>
              <a:t>  Rahul Ramachandran, Brian Freitag – NASA Marshall Space Flight Center</a:t>
            </a:r>
          </a:p>
          <a:p>
            <a:r>
              <a:rPr lang="en-US" sz="1400" dirty="0">
                <a:latin typeface="+mj-lt"/>
              </a:rPr>
              <a:t>  Thomas </a:t>
            </a:r>
            <a:r>
              <a:rPr lang="en-US" sz="1400" dirty="0" err="1">
                <a:latin typeface="+mj-lt"/>
              </a:rPr>
              <a:t>Maiersperger</a:t>
            </a:r>
            <a:r>
              <a:rPr lang="en-US" sz="1400" dirty="0">
                <a:latin typeface="+mj-lt"/>
              </a:rPr>
              <a:t> – Land Processes Distributed Active Archive Center</a:t>
            </a:r>
          </a:p>
          <a:p>
            <a:r>
              <a:rPr lang="en-US" sz="1400" dirty="0">
                <a:latin typeface="+mj-lt"/>
              </a:rPr>
              <a:t>  Jean-Claude Roger, </a:t>
            </a:r>
            <a:r>
              <a:rPr lang="en-US" sz="1400" dirty="0" err="1">
                <a:latin typeface="+mj-lt"/>
              </a:rPr>
              <a:t>Sergii</a:t>
            </a:r>
            <a:r>
              <a:rPr lang="en-US" sz="1400" dirty="0">
                <a:latin typeface="+mj-lt"/>
              </a:rPr>
              <a:t> </a:t>
            </a:r>
            <a:r>
              <a:rPr lang="en-US" sz="1400" dirty="0" err="1">
                <a:latin typeface="+mj-lt"/>
              </a:rPr>
              <a:t>Skakun</a:t>
            </a:r>
            <a:r>
              <a:rPr lang="en-US" sz="1400" dirty="0">
                <a:latin typeface="+mj-lt"/>
              </a:rPr>
              <a:t> – University of Maryland</a:t>
            </a:r>
          </a:p>
          <a:p>
            <a:pPr fontAlgn="t">
              <a:defRPr/>
            </a:pPr>
            <a:endParaRPr lang="en-US" sz="1400" dirty="0">
              <a:latin typeface="+mj-lt"/>
            </a:endParaRPr>
          </a:p>
          <a:p>
            <a:pPr fontAlgn="t">
              <a:defRPr/>
            </a:pPr>
            <a:r>
              <a:rPr lang="en-US" sz="1400" b="1" dirty="0">
                <a:latin typeface="+mj-lt"/>
              </a:rPr>
              <a:t>Data Sources:  </a:t>
            </a:r>
            <a:r>
              <a:rPr lang="en-US" sz="1400" dirty="0">
                <a:latin typeface="+mj-lt"/>
              </a:rPr>
              <a:t>NASA/USGS Landsat 8, European Commission/European Space Agency Sentinel-2 a/b</a:t>
            </a:r>
            <a:r>
              <a:rPr lang="en-US" sz="1400" dirty="0">
                <a:latin typeface="+mn-lt"/>
              </a:rPr>
              <a:t>.</a:t>
            </a:r>
          </a:p>
          <a:p>
            <a:pPr fontAlgn="t">
              <a:defRPr/>
            </a:pPr>
            <a:endParaRPr lang="en-US" sz="1400" dirty="0">
              <a:latin typeface="+mn-lt"/>
            </a:endParaRPr>
          </a:p>
          <a:p>
            <a:pPr fontAlgn="t">
              <a:defRPr/>
            </a:pPr>
            <a:r>
              <a:rPr lang="en-US" sz="1400" b="1" dirty="0">
                <a:latin typeface="+mn-lt"/>
              </a:rPr>
              <a:t>Technical Description of Figures:</a:t>
            </a:r>
          </a:p>
          <a:p>
            <a:pPr fontAlgn="t">
              <a:defRPr/>
            </a:pPr>
            <a:r>
              <a:rPr lang="en-US" sz="1400" b="1" i="1" dirty="0">
                <a:latin typeface="+mn-lt"/>
              </a:rPr>
              <a:t>Figure 1: </a:t>
            </a:r>
            <a:r>
              <a:rPr lang="en-US" sz="1400" dirty="0">
                <a:latin typeface="+mn-lt"/>
              </a:rPr>
              <a:t>30-meter resolution North American vegetation phenology for 2018 from Boston University, generated using HLS products.  (Left) North American growing season length and start of growing season (50% greenness point); (Right) zoom in from upper Midwest showing the greater resolution available from the HLS-derived mapping at 30-meter resolution, compared to Moderate Resolution Imaging Spectroradiometer (MODIS) data at 250-meter resolution.  Both figures from Bolton et al., 2020.</a:t>
            </a:r>
          </a:p>
          <a:p>
            <a:pPr fontAlgn="t">
              <a:defRPr/>
            </a:pPr>
            <a:endParaRPr lang="en-US" sz="1400" dirty="0">
              <a:latin typeface="+mn-lt"/>
            </a:endParaRPr>
          </a:p>
          <a:p>
            <a:pPr fontAlgn="t">
              <a:defRPr/>
            </a:pPr>
            <a:r>
              <a:rPr lang="en-US" sz="1400" b="1" dirty="0">
                <a:latin typeface="+mn-lt"/>
              </a:rPr>
              <a:t>Scientific significance, societal relevance, and relationships to future missions: </a:t>
            </a:r>
            <a:r>
              <a:rPr lang="en-US" sz="1400" dirty="0">
                <a:latin typeface="+mn-lt"/>
              </a:rPr>
              <a:t>HLS products provide the ability to track short-term (near daily) changes in land surface conditions by merging data from US and European satellites.   This capability is critical for agricultural monitoring, assessing surface water quality, and other highly dynamic application areas. </a:t>
            </a:r>
          </a:p>
          <a:p>
            <a:pPr fontAlgn="t">
              <a:defRPr/>
            </a:pPr>
            <a:endParaRPr lang="en-US" b="1" dirty="0">
              <a:latin typeface="+mn-lt"/>
            </a:endParaRPr>
          </a:p>
          <a:p>
            <a:pPr fontAlgn="t">
              <a:defRPr/>
            </a:pPr>
            <a:endParaRPr lang="en-US" b="1" dirty="0">
              <a:latin typeface="+mn-lt"/>
            </a:endParaRPr>
          </a:p>
        </p:txBody>
      </p:sp>
      <p:sp>
        <p:nvSpPr>
          <p:cNvPr id="7" name="Text Box 17"/>
          <p:cNvSpPr txBox="1">
            <a:spLocks noChangeArrowheads="1"/>
          </p:cNvSpPr>
          <p:nvPr/>
        </p:nvSpPr>
        <p:spPr bwMode="auto">
          <a:xfrm>
            <a:off x="5756366" y="6327100"/>
            <a:ext cx="6252754" cy="461665"/>
          </a:xfrm>
          <a:prstGeom prst="rect">
            <a:avLst/>
          </a:prstGeom>
          <a:noFill/>
          <a:ln w="9525">
            <a:noFill/>
            <a:miter lim="800000"/>
            <a:headEnd/>
            <a:tailEnd/>
          </a:ln>
        </p:spPr>
        <p:txBody>
          <a:bodyPr wrap="square">
            <a:spAutoFit/>
          </a:bodyPr>
          <a:lstStyle/>
          <a:p>
            <a:pPr>
              <a:defRPr/>
            </a:pPr>
            <a:r>
              <a:rPr lang="en-US" sz="1200" b="1" dirty="0">
                <a:latin typeface="Arial" panose="020B0604020202020204" pitchFamily="34" charset="0"/>
                <a:cs typeface="Arial" panose="020B0604020202020204" pitchFamily="34" charset="0"/>
              </a:rPr>
              <a:t>                                                                                                                                        Earth Sciences Division – Hydrosphere, Biosphere, and Geophysics </a:t>
            </a: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680" y="6334340"/>
            <a:ext cx="1090023" cy="464963"/>
          </a:xfrm>
          <a:prstGeom prst="rect">
            <a:avLst/>
          </a:prstGeom>
        </p:spPr>
      </p:pic>
      <p:pic>
        <p:nvPicPr>
          <p:cNvPr id="11" name="Picture 10">
            <a:extLst>
              <a:ext uri="{FF2B5EF4-FFF2-40B4-BE49-F238E27FC236}">
                <a16:creationId xmlns:a16="http://schemas.microsoft.com/office/drawing/2014/main" id="{9EB2ECE5-80BB-4506-81D5-C385D32CFF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spTree>
    <p:extLst>
      <p:ext uri="{BB962C8B-B14F-4D97-AF65-F5344CB8AC3E}">
        <p14:creationId xmlns:p14="http://schemas.microsoft.com/office/powerpoint/2010/main" val="1191722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1200421" y="48685"/>
            <a:ext cx="8873836" cy="2276664"/>
          </a:xfrm>
          <a:prstGeom prst="rect">
            <a:avLst/>
          </a:prstGeom>
          <a:noFill/>
          <a:ln w="9525">
            <a:noFill/>
            <a:miter lim="800000"/>
            <a:headEnd/>
            <a:tailEnd/>
          </a:ln>
        </p:spPr>
        <p:txBody>
          <a:bodyPr wrap="square" lIns="82945" tIns="41473" rIns="82945" bIns="41473" anchor="ctr">
            <a:spAutoFit/>
          </a:bodyPr>
          <a:lstStyle/>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600" b="1" dirty="0">
                <a:solidFill>
                  <a:srgbClr val="000000"/>
                </a:solidFill>
                <a:latin typeface="Arial" panose="020B0604020202020204" pitchFamily="34" charset="0"/>
                <a:cs typeface="Arial" panose="020B0604020202020204" pitchFamily="34" charset="0"/>
              </a:rPr>
              <a:t>Satellite-based remote sensing data set of </a:t>
            </a:r>
          </a:p>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600" b="1" dirty="0">
                <a:solidFill>
                  <a:srgbClr val="000000"/>
                </a:solidFill>
                <a:latin typeface="Arial" panose="020B0604020202020204" pitchFamily="34" charset="0"/>
                <a:cs typeface="Arial" panose="020B0604020202020204" pitchFamily="34" charset="0"/>
              </a:rPr>
              <a:t>global surface water storage change from 1992 to 2018 </a:t>
            </a:r>
            <a:br>
              <a:rPr lang="en-GB" sz="1200" b="1" dirty="0">
                <a:solidFill>
                  <a:srgbClr val="000000"/>
                </a:solidFill>
                <a:latin typeface="+mj-lt"/>
              </a:rPr>
            </a:br>
            <a:r>
              <a:rPr lang="en-GB" sz="1200" b="1" dirty="0">
                <a:solidFill>
                  <a:srgbClr val="000000"/>
                </a:solidFill>
                <a:latin typeface="Arial" panose="020B0604020202020204" pitchFamily="34" charset="0"/>
                <a:cs typeface="Arial" panose="020B0604020202020204" pitchFamily="34" charset="0"/>
              </a:rPr>
              <a:t>R. Tortini</a:t>
            </a:r>
            <a:r>
              <a:rPr lang="en-GB" sz="1200" b="1" baseline="30000" dirty="0">
                <a:solidFill>
                  <a:srgbClr val="000000"/>
                </a:solidFill>
                <a:latin typeface="Arial" panose="020B0604020202020204" pitchFamily="34" charset="0"/>
                <a:cs typeface="Arial" panose="020B0604020202020204" pitchFamily="34" charset="0"/>
              </a:rPr>
              <a:t>1</a:t>
            </a:r>
            <a:r>
              <a:rPr lang="en-GB" sz="1200" b="1" dirty="0">
                <a:solidFill>
                  <a:srgbClr val="000000"/>
                </a:solidFill>
                <a:latin typeface="Arial" panose="020B0604020202020204" pitchFamily="34" charset="0"/>
                <a:cs typeface="Arial" panose="020B0604020202020204" pitchFamily="34" charset="0"/>
              </a:rPr>
              <a:t>, N. Noujdina</a:t>
            </a:r>
            <a:r>
              <a:rPr lang="en-GB" sz="1200" b="1" baseline="30000" dirty="0">
                <a:solidFill>
                  <a:srgbClr val="000000"/>
                </a:solidFill>
                <a:latin typeface="Arial" panose="020B0604020202020204" pitchFamily="34" charset="0"/>
                <a:cs typeface="Arial" panose="020B0604020202020204" pitchFamily="34" charset="0"/>
              </a:rPr>
              <a:t>1</a:t>
            </a:r>
            <a:r>
              <a:rPr lang="en-GB" sz="1200" b="1" dirty="0">
                <a:solidFill>
                  <a:srgbClr val="000000"/>
                </a:solidFill>
                <a:latin typeface="Arial" panose="020B0604020202020204" pitchFamily="34" charset="0"/>
                <a:cs typeface="Arial" panose="020B0604020202020204" pitchFamily="34" charset="0"/>
              </a:rPr>
              <a:t>, S. Yeo</a:t>
            </a:r>
            <a:r>
              <a:rPr lang="en-GB" sz="1200" b="1" baseline="30000" dirty="0">
                <a:solidFill>
                  <a:srgbClr val="000000"/>
                </a:solidFill>
                <a:latin typeface="Arial" panose="020B0604020202020204" pitchFamily="34" charset="0"/>
                <a:cs typeface="Arial" panose="020B0604020202020204" pitchFamily="34" charset="0"/>
              </a:rPr>
              <a:t>1</a:t>
            </a:r>
            <a:r>
              <a:rPr lang="en-GB" sz="1200" b="1" dirty="0">
                <a:solidFill>
                  <a:srgbClr val="000000"/>
                </a:solidFill>
                <a:latin typeface="Arial" panose="020B0604020202020204" pitchFamily="34" charset="0"/>
                <a:cs typeface="Arial" panose="020B0604020202020204" pitchFamily="34" charset="0"/>
              </a:rPr>
              <a:t>, M. Ricko</a:t>
            </a:r>
            <a:r>
              <a:rPr lang="en-GB" sz="1200" b="1" baseline="30000" dirty="0">
                <a:solidFill>
                  <a:srgbClr val="000000"/>
                </a:solidFill>
                <a:latin typeface="Arial" panose="020B0604020202020204" pitchFamily="34" charset="0"/>
                <a:cs typeface="Arial" panose="020B0604020202020204" pitchFamily="34" charset="0"/>
              </a:rPr>
              <a:t>2</a:t>
            </a:r>
            <a:r>
              <a:rPr lang="en-GB" sz="1200" b="1" dirty="0">
                <a:solidFill>
                  <a:srgbClr val="000000"/>
                </a:solidFill>
                <a:latin typeface="Arial" panose="020B0604020202020204" pitchFamily="34" charset="0"/>
                <a:cs typeface="Arial" panose="020B0604020202020204" pitchFamily="34" charset="0"/>
              </a:rPr>
              <a:t>, C.M. Birkett</a:t>
            </a:r>
            <a:r>
              <a:rPr lang="en-GB" sz="1200" b="1" baseline="30000" dirty="0">
                <a:solidFill>
                  <a:srgbClr val="000000"/>
                </a:solidFill>
                <a:latin typeface="Arial" panose="020B0604020202020204" pitchFamily="34" charset="0"/>
                <a:cs typeface="Arial" panose="020B0604020202020204" pitchFamily="34" charset="0"/>
              </a:rPr>
              <a:t>3 </a:t>
            </a:r>
            <a:r>
              <a:rPr lang="en-GB" sz="1200" b="1" dirty="0">
                <a:solidFill>
                  <a:srgbClr val="000000"/>
                </a:solidFill>
                <a:latin typeface="Arial" panose="020B0604020202020204" pitchFamily="34" charset="0"/>
                <a:cs typeface="Arial" panose="020B0604020202020204" pitchFamily="34" charset="0"/>
              </a:rPr>
              <a:t>, A. Khandelwal</a:t>
            </a:r>
            <a:r>
              <a:rPr lang="en-GB" sz="1200" b="1" baseline="30000" dirty="0">
                <a:solidFill>
                  <a:srgbClr val="000000"/>
                </a:solidFill>
                <a:latin typeface="Arial" panose="020B0604020202020204" pitchFamily="34" charset="0"/>
                <a:cs typeface="Arial" panose="020B0604020202020204" pitchFamily="34" charset="0"/>
              </a:rPr>
              <a:t>4</a:t>
            </a:r>
            <a:r>
              <a:rPr lang="en-GB" sz="1200" b="1" dirty="0">
                <a:solidFill>
                  <a:srgbClr val="000000"/>
                </a:solidFill>
                <a:latin typeface="Arial" panose="020B0604020202020204" pitchFamily="34" charset="0"/>
                <a:cs typeface="Arial" panose="020B0604020202020204" pitchFamily="34" charset="0"/>
              </a:rPr>
              <a:t>, V. Kumar</a:t>
            </a:r>
            <a:r>
              <a:rPr lang="en-GB" sz="1200" b="1" baseline="30000" dirty="0">
                <a:solidFill>
                  <a:srgbClr val="000000"/>
                </a:solidFill>
                <a:latin typeface="Arial" panose="020B0604020202020204" pitchFamily="34" charset="0"/>
                <a:cs typeface="Arial" panose="020B0604020202020204" pitchFamily="34" charset="0"/>
              </a:rPr>
              <a:t>4</a:t>
            </a:r>
            <a:r>
              <a:rPr lang="en-GB" sz="1200" b="1" dirty="0">
                <a:solidFill>
                  <a:srgbClr val="000000"/>
                </a:solidFill>
                <a:latin typeface="Arial" panose="020B0604020202020204" pitchFamily="34" charset="0"/>
                <a:cs typeface="Arial" panose="020B0604020202020204" pitchFamily="34" charset="0"/>
              </a:rPr>
              <a:t>, M.E. Marlier</a:t>
            </a:r>
            <a:r>
              <a:rPr lang="en-GB" sz="1200" b="1" baseline="30000" dirty="0">
                <a:solidFill>
                  <a:srgbClr val="000000"/>
                </a:solidFill>
                <a:latin typeface="Arial" panose="020B0604020202020204" pitchFamily="34" charset="0"/>
                <a:cs typeface="Arial" panose="020B0604020202020204" pitchFamily="34" charset="0"/>
              </a:rPr>
              <a:t>5</a:t>
            </a:r>
            <a:r>
              <a:rPr lang="en-GB" sz="1200" b="1" dirty="0">
                <a:solidFill>
                  <a:srgbClr val="000000"/>
                </a:solidFill>
                <a:latin typeface="Arial" panose="020B0604020202020204" pitchFamily="34" charset="0"/>
                <a:cs typeface="Arial" panose="020B0604020202020204" pitchFamily="34" charset="0"/>
              </a:rPr>
              <a:t>, D.P. Lettenmaier</a:t>
            </a:r>
            <a:r>
              <a:rPr lang="en-GB" sz="1200" b="1" baseline="30000" dirty="0">
                <a:solidFill>
                  <a:srgbClr val="000000"/>
                </a:solidFill>
                <a:latin typeface="Arial" panose="020B0604020202020204" pitchFamily="34" charset="0"/>
                <a:cs typeface="Arial" panose="020B0604020202020204" pitchFamily="34" charset="0"/>
              </a:rPr>
              <a:t>1</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endParaRPr lang="en-GB" sz="1200" b="1" baseline="30000" dirty="0">
              <a:solidFill>
                <a:srgbClr val="000000"/>
              </a:solidFill>
              <a:latin typeface="+mj-lt"/>
            </a:endParaRP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Arial" panose="020B0604020202020204" pitchFamily="34" charset="0"/>
                <a:cs typeface="Arial" panose="020B0604020202020204" pitchFamily="34" charset="0"/>
              </a:rPr>
              <a:t>1</a:t>
            </a:r>
            <a:r>
              <a:rPr lang="en-GB" sz="1200" b="1" dirty="0">
                <a:solidFill>
                  <a:srgbClr val="000000"/>
                </a:solidFill>
                <a:latin typeface="Arial" panose="020B0604020202020204" pitchFamily="34" charset="0"/>
                <a:cs typeface="Arial" panose="020B0604020202020204" pitchFamily="34" charset="0"/>
              </a:rPr>
              <a:t>Department of Geography, University of California Los Angeles, CA, USA</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Arial" panose="020B0604020202020204" pitchFamily="34" charset="0"/>
                <a:cs typeface="Arial" panose="020B0604020202020204" pitchFamily="34" charset="0"/>
              </a:rPr>
              <a:t>2</a:t>
            </a:r>
            <a:r>
              <a:rPr lang="en-GB" sz="1200" b="1" dirty="0">
                <a:solidFill>
                  <a:srgbClr val="000000"/>
                </a:solidFill>
                <a:latin typeface="Arial" panose="020B0604020202020204" pitchFamily="34" charset="0"/>
                <a:cs typeface="Arial" panose="020B0604020202020204" pitchFamily="34" charset="0"/>
              </a:rPr>
              <a:t>KBR at NASA/GSFC, MD, USA</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Arial" panose="020B0604020202020204" pitchFamily="34" charset="0"/>
                <a:cs typeface="Arial" panose="020B0604020202020204" pitchFamily="34" charset="0"/>
              </a:rPr>
              <a:t>3</a:t>
            </a:r>
            <a:r>
              <a:rPr lang="en-GB" sz="1200" b="1" dirty="0">
                <a:solidFill>
                  <a:srgbClr val="000000"/>
                </a:solidFill>
                <a:latin typeface="Arial" panose="020B0604020202020204" pitchFamily="34" charset="0"/>
                <a:cs typeface="Arial" panose="020B0604020202020204" pitchFamily="34" charset="0"/>
              </a:rPr>
              <a:t>Geodesy and Geophysics Lab, NASA/GSFC, MD, USA</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Arial" panose="020B0604020202020204" pitchFamily="34" charset="0"/>
                <a:cs typeface="Arial" panose="020B0604020202020204" pitchFamily="34" charset="0"/>
              </a:rPr>
              <a:t>4</a:t>
            </a:r>
            <a:r>
              <a:rPr lang="en-GB" sz="1200" b="1" dirty="0">
                <a:solidFill>
                  <a:srgbClr val="000000"/>
                </a:solidFill>
                <a:latin typeface="Arial" panose="020B0604020202020204" pitchFamily="34" charset="0"/>
                <a:cs typeface="Arial" panose="020B0604020202020204" pitchFamily="34" charset="0"/>
              </a:rPr>
              <a:t>Department of Computer Science and Engineering, University of Minnesota, MN, USA</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Arial" panose="020B0604020202020204" pitchFamily="34" charset="0"/>
                <a:cs typeface="Arial" panose="020B0604020202020204" pitchFamily="34" charset="0"/>
              </a:rPr>
              <a:t>5</a:t>
            </a:r>
            <a:r>
              <a:rPr lang="en-GB" sz="1200" b="1" dirty="0">
                <a:solidFill>
                  <a:srgbClr val="000000"/>
                </a:solidFill>
                <a:latin typeface="Arial" panose="020B0604020202020204" pitchFamily="34" charset="0"/>
                <a:cs typeface="Arial" panose="020B0604020202020204" pitchFamily="34" charset="0"/>
              </a:rPr>
              <a:t>Institute of the Environment, University of California Los Angeles, CA, USA</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endParaRPr lang="en-GB" sz="1200" b="1" dirty="0">
              <a:solidFill>
                <a:srgbClr val="000000"/>
              </a:solidFill>
              <a:latin typeface="+mj-lt"/>
            </a:endParaRP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322729"/>
            <a:ext cx="1244600" cy="530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sp>
        <p:nvSpPr>
          <p:cNvPr id="6" name="TextBox 5"/>
          <p:cNvSpPr txBox="1"/>
          <p:nvPr/>
        </p:nvSpPr>
        <p:spPr>
          <a:xfrm>
            <a:off x="1400313" y="5664726"/>
            <a:ext cx="10639287" cy="892552"/>
          </a:xfrm>
          <a:prstGeom prst="rect">
            <a:avLst/>
          </a:prstGeom>
          <a:solidFill>
            <a:srgbClr val="CCFFCC"/>
          </a:solidFill>
          <a:ln w="19050">
            <a:solidFill>
              <a:schemeClr val="tx1"/>
            </a:solidFill>
          </a:ln>
        </p:spPr>
        <p:txBody>
          <a:bodyPr wrap="square" rtlCol="0">
            <a:spAutoFit/>
          </a:bodyPr>
          <a:lstStyle/>
          <a:p>
            <a:pPr algn="just"/>
            <a:r>
              <a:rPr lang="en-US" sz="1300" dirty="0">
                <a:latin typeface="Arial" panose="020B0604020202020204" pitchFamily="34" charset="0"/>
                <a:cs typeface="Arial" panose="020B0604020202020204" pitchFamily="34" charset="0"/>
              </a:rPr>
              <a:t>Monthly changes in terrestrial surface water storage for lakes and reservoirs are observed by radar altimeters and imaging radiometers for ~400 water bodies. Measurements are distributed across all continents (Fig. 1) and are limited by the altimetric orbit tracks and the spatial resolutions of the instruments. Lakes such as Lake Sakakawea are large enough to have their hypsometry recorded (Fig. 2) and water storage variations to be estimated over the ~26year period (Fig. 3).</a:t>
            </a:r>
          </a:p>
        </p:txBody>
      </p:sp>
      <p:sp>
        <p:nvSpPr>
          <p:cNvPr id="45" name="Text Box 17">
            <a:extLst>
              <a:ext uri="{FF2B5EF4-FFF2-40B4-BE49-F238E27FC236}">
                <a16:creationId xmlns:a16="http://schemas.microsoft.com/office/drawing/2014/main" id="{150970DC-2C0D-314C-9895-F930EB15B05D}"/>
              </a:ext>
            </a:extLst>
          </p:cNvPr>
          <p:cNvSpPr txBox="1">
            <a:spLocks noChangeArrowheads="1"/>
          </p:cNvSpPr>
          <p:nvPr/>
        </p:nvSpPr>
        <p:spPr bwMode="auto">
          <a:xfrm>
            <a:off x="5007429" y="6557278"/>
            <a:ext cx="7032171" cy="307777"/>
          </a:xfrm>
          <a:prstGeom prst="rect">
            <a:avLst/>
          </a:prstGeom>
          <a:noFill/>
          <a:ln w="9525">
            <a:noFill/>
            <a:miter lim="800000"/>
            <a:headEnd/>
            <a:tailEnd/>
          </a:ln>
        </p:spPr>
        <p:txBody>
          <a:bodyPr wrap="square">
            <a:spAutoFit/>
          </a:bodyPr>
          <a:lstStyle/>
          <a:p>
            <a:pPr algn="r">
              <a:defRPr/>
            </a:pPr>
            <a:r>
              <a:rPr lang="en-US" sz="1400" b="1" dirty="0">
                <a:latin typeface="Arial" panose="020B0604020202020204" pitchFamily="34" charset="0"/>
                <a:cs typeface="Arial" panose="020B0604020202020204" pitchFamily="34" charset="0"/>
              </a:rPr>
              <a:t>Earth Sciences Division – Hydrosphere, Biosphere, and Geophysics</a:t>
            </a:r>
          </a:p>
        </p:txBody>
      </p:sp>
      <p:pic>
        <p:nvPicPr>
          <p:cNvPr id="9" name="Picture 8">
            <a:extLst>
              <a:ext uri="{FF2B5EF4-FFF2-40B4-BE49-F238E27FC236}">
                <a16:creationId xmlns:a16="http://schemas.microsoft.com/office/drawing/2014/main" id="{F4DA340F-60FE-9844-B4A4-F7B534F27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7218" y="2062616"/>
            <a:ext cx="1111250" cy="831733"/>
          </a:xfrm>
          <a:prstGeom prst="rect">
            <a:avLst/>
          </a:prstGeom>
        </p:spPr>
      </p:pic>
      <p:pic>
        <p:nvPicPr>
          <p:cNvPr id="14" name="Picture 13">
            <a:extLst>
              <a:ext uri="{FF2B5EF4-FFF2-40B4-BE49-F238E27FC236}">
                <a16:creationId xmlns:a16="http://schemas.microsoft.com/office/drawing/2014/main" id="{497B5A2D-E577-3D41-B6B2-A8548440E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9762" y="30904"/>
            <a:ext cx="1846281" cy="863013"/>
          </a:xfrm>
          <a:prstGeom prst="rect">
            <a:avLst/>
          </a:prstGeom>
        </p:spPr>
      </p:pic>
      <p:pic>
        <p:nvPicPr>
          <p:cNvPr id="17" name="Picture 16">
            <a:extLst>
              <a:ext uri="{FF2B5EF4-FFF2-40B4-BE49-F238E27FC236}">
                <a16:creationId xmlns:a16="http://schemas.microsoft.com/office/drawing/2014/main" id="{AB91B526-B1C3-6246-AF55-38D422128B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9761" y="928640"/>
            <a:ext cx="1846281" cy="1151293"/>
          </a:xfrm>
          <a:prstGeom prst="rect">
            <a:avLst/>
          </a:prstGeom>
        </p:spPr>
      </p:pic>
      <p:pic>
        <p:nvPicPr>
          <p:cNvPr id="13" name="Picture 12">
            <a:extLst>
              <a:ext uri="{FF2B5EF4-FFF2-40B4-BE49-F238E27FC236}">
                <a16:creationId xmlns:a16="http://schemas.microsoft.com/office/drawing/2014/main" id="{8A2C09C3-42D7-1B4D-8C79-3CFCF6D33390}"/>
              </a:ext>
            </a:extLst>
          </p:cNvPr>
          <p:cNvPicPr>
            <a:picLocks noChangeAspect="1"/>
          </p:cNvPicPr>
          <p:nvPr/>
        </p:nvPicPr>
        <p:blipFill>
          <a:blip r:embed="rId8"/>
          <a:stretch>
            <a:fillRect/>
          </a:stretch>
        </p:blipFill>
        <p:spPr>
          <a:xfrm>
            <a:off x="1157556" y="2545398"/>
            <a:ext cx="4383522" cy="2644961"/>
          </a:xfrm>
          <a:prstGeom prst="rect">
            <a:avLst/>
          </a:prstGeom>
        </p:spPr>
      </p:pic>
      <p:pic>
        <p:nvPicPr>
          <p:cNvPr id="15" name="Picture 14">
            <a:extLst>
              <a:ext uri="{FF2B5EF4-FFF2-40B4-BE49-F238E27FC236}">
                <a16:creationId xmlns:a16="http://schemas.microsoft.com/office/drawing/2014/main" id="{BA9E1E17-2641-3F48-8299-85219A847998}"/>
              </a:ext>
            </a:extLst>
          </p:cNvPr>
          <p:cNvPicPr>
            <a:picLocks noChangeAspect="1"/>
          </p:cNvPicPr>
          <p:nvPr/>
        </p:nvPicPr>
        <p:blipFill>
          <a:blip r:embed="rId9"/>
          <a:stretch>
            <a:fillRect/>
          </a:stretch>
        </p:blipFill>
        <p:spPr>
          <a:xfrm>
            <a:off x="6266530" y="2133333"/>
            <a:ext cx="2420270" cy="1903009"/>
          </a:xfrm>
          <a:prstGeom prst="rect">
            <a:avLst/>
          </a:prstGeom>
        </p:spPr>
      </p:pic>
      <p:pic>
        <p:nvPicPr>
          <p:cNvPr id="16" name="Picture 15">
            <a:extLst>
              <a:ext uri="{FF2B5EF4-FFF2-40B4-BE49-F238E27FC236}">
                <a16:creationId xmlns:a16="http://schemas.microsoft.com/office/drawing/2014/main" id="{9D746A77-7006-9B44-B087-AC2EE92CD5E3}"/>
              </a:ext>
            </a:extLst>
          </p:cNvPr>
          <p:cNvPicPr>
            <a:picLocks noChangeAspect="1"/>
          </p:cNvPicPr>
          <p:nvPr/>
        </p:nvPicPr>
        <p:blipFill>
          <a:blip r:embed="rId10"/>
          <a:stretch>
            <a:fillRect/>
          </a:stretch>
        </p:blipFill>
        <p:spPr>
          <a:xfrm>
            <a:off x="6095150" y="3934079"/>
            <a:ext cx="4285467" cy="1614687"/>
          </a:xfrm>
          <a:prstGeom prst="rect">
            <a:avLst/>
          </a:prstGeom>
        </p:spPr>
      </p:pic>
      <p:sp>
        <p:nvSpPr>
          <p:cNvPr id="18" name="TextBox 17">
            <a:extLst>
              <a:ext uri="{FF2B5EF4-FFF2-40B4-BE49-F238E27FC236}">
                <a16:creationId xmlns:a16="http://schemas.microsoft.com/office/drawing/2014/main" id="{5D8E5009-BA60-644A-9B1D-89B808609C01}"/>
              </a:ext>
            </a:extLst>
          </p:cNvPr>
          <p:cNvSpPr txBox="1"/>
          <p:nvPr/>
        </p:nvSpPr>
        <p:spPr>
          <a:xfrm>
            <a:off x="2064908" y="2325349"/>
            <a:ext cx="3294270" cy="338554"/>
          </a:xfrm>
          <a:prstGeom prst="rect">
            <a:avLst/>
          </a:prstGeom>
          <a:noFill/>
        </p:spPr>
        <p:txBody>
          <a:bodyPr wrap="square" rtlCol="0">
            <a:spAutoFit/>
          </a:bodyPr>
          <a:lstStyle/>
          <a:p>
            <a:r>
              <a:rPr lang="en-US" sz="1600" b="1" dirty="0">
                <a:latin typeface="+mj-lt"/>
              </a:rPr>
              <a:t>Fig. 1: Continental distribution</a:t>
            </a:r>
          </a:p>
        </p:txBody>
      </p:sp>
      <p:sp>
        <p:nvSpPr>
          <p:cNvPr id="19" name="TextBox 18">
            <a:extLst>
              <a:ext uri="{FF2B5EF4-FFF2-40B4-BE49-F238E27FC236}">
                <a16:creationId xmlns:a16="http://schemas.microsoft.com/office/drawing/2014/main" id="{4EDE1956-7B43-3E41-B614-7277D2AF2A6D}"/>
              </a:ext>
            </a:extLst>
          </p:cNvPr>
          <p:cNvSpPr txBox="1"/>
          <p:nvPr/>
        </p:nvSpPr>
        <p:spPr>
          <a:xfrm>
            <a:off x="8276409" y="2757972"/>
            <a:ext cx="2543340" cy="338554"/>
          </a:xfrm>
          <a:prstGeom prst="rect">
            <a:avLst/>
          </a:prstGeom>
          <a:noFill/>
        </p:spPr>
        <p:txBody>
          <a:bodyPr wrap="square" rtlCol="0">
            <a:spAutoFit/>
          </a:bodyPr>
          <a:lstStyle/>
          <a:p>
            <a:r>
              <a:rPr lang="en-US" sz="1600" b="1" dirty="0">
                <a:latin typeface="+mj-lt"/>
              </a:rPr>
              <a:t>Fig. 2:Lake Hypsometry</a:t>
            </a:r>
          </a:p>
        </p:txBody>
      </p:sp>
      <p:sp>
        <p:nvSpPr>
          <p:cNvPr id="20" name="TextBox 19">
            <a:extLst>
              <a:ext uri="{FF2B5EF4-FFF2-40B4-BE49-F238E27FC236}">
                <a16:creationId xmlns:a16="http://schemas.microsoft.com/office/drawing/2014/main" id="{61814776-ADC3-7145-B7E6-2661CCB87191}"/>
              </a:ext>
            </a:extLst>
          </p:cNvPr>
          <p:cNvSpPr txBox="1"/>
          <p:nvPr/>
        </p:nvSpPr>
        <p:spPr>
          <a:xfrm>
            <a:off x="9369386" y="3685437"/>
            <a:ext cx="1950388" cy="584775"/>
          </a:xfrm>
          <a:prstGeom prst="rect">
            <a:avLst/>
          </a:prstGeom>
          <a:noFill/>
        </p:spPr>
        <p:txBody>
          <a:bodyPr wrap="square" rtlCol="0">
            <a:spAutoFit/>
          </a:bodyPr>
          <a:lstStyle/>
          <a:p>
            <a:r>
              <a:rPr lang="en-US" sz="1600" b="1" dirty="0">
                <a:latin typeface="+mj-lt"/>
              </a:rPr>
              <a:t>Fig. 3: Lake water storage variations</a:t>
            </a:r>
          </a:p>
        </p:txBody>
      </p:sp>
    </p:spTree>
    <p:extLst>
      <p:ext uri="{BB962C8B-B14F-4D97-AF65-F5344CB8AC3E}">
        <p14:creationId xmlns:p14="http://schemas.microsoft.com/office/powerpoint/2010/main" val="2271937572"/>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3485</Words>
  <Application>Microsoft Macintosh PowerPoint</Application>
  <PresentationFormat>Widescreen</PresentationFormat>
  <Paragraphs>136</Paragraphs>
  <Slides>10</Slides>
  <Notes>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8" baseType="lpstr">
      <vt:lpstr>ＭＳ Ｐゴシック</vt:lpstr>
      <vt:lpstr>Arial</vt:lpstr>
      <vt:lpstr>Calibri</vt:lpstr>
      <vt:lpstr>Calibri Light</vt:lpstr>
      <vt:lpstr>Tahoma</vt:lpstr>
      <vt:lpstr>Times New Roman</vt:lpstr>
      <vt:lpstr>Office Theme</vt:lpstr>
      <vt:lpstr>Equation.DSMT4</vt:lpstr>
      <vt:lpstr>Pervasive ice sheet mass loss reflects competing ocean and atmosphere processes  B.E. Smith1, H.A. Fricker2, A. Gardner3, B. Medley4, J. Nilsson3, F. Paolo3, N. Holschuh5,6, S. Adusumilli2, K. Brunt7,  B. Csatho8, K. Harbeck9, T. Markus4, T. Neumann4, M.R. Siegfried10, H. J. Zwally4,7  1APL/University of Washington, 2Scripps Institution of Oceanography/UCSD, 3NASA/JPL, 4NASA/GSFC, 5ESS/University of Washington, 6Dept. of Geology, Amherst College, 7ESSIC/University of Maryland, 8Dept. Of Geological Science, University of Buffalo, 9NASA/GSFC/KBR, 10Dept. of Geophysics, Colorado School of Mines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Pervasive ice sheet mass loss reflects competing ocean and atmosphere processes  B.E. Smith1, H.A. Fricker2, A. Gardner3, B. Medley4, J. Nilsson3, F. Paolo3, N. Holschuh5,6, S. Adusumilli2, K. Brunt7,  B. Csatho8, K. Harbeck9, T. Markus4, T. Neumann4, M.R. Siegfried10, H. J. Zwally4,7  1APL/University of Washington, 2Scripps Institution of Oceanography/UCSD, 3NASA/JPL, 4NASA/GSFC, 5ESS/University of Washington, 6Dept. of Geology, Amherst College, 7ESSIC/University of Maryland, 8Dept. Of Geological Science, University of Buffalo, 9NASA/GSFC/KBR, 10Dept. of Geophysics, Colorado School of Mines</dc:title>
  <dc:creator>Harbeck, Kaitlin (GSFC-615.0)[SGT, INC]</dc:creator>
  <cp:lastModifiedBy>Holland, Rashida A. (GSFC-613.0)[GLOBAL SCIENCE &amp; TECHNOLOGY INC]</cp:lastModifiedBy>
  <cp:revision>22</cp:revision>
  <dcterms:created xsi:type="dcterms:W3CDTF">2020-06-08T17:00:18Z</dcterms:created>
  <dcterms:modified xsi:type="dcterms:W3CDTF">2020-06-26T18:03:04Z</dcterms:modified>
</cp:coreProperties>
</file>