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6" r:id="rId2"/>
    <p:sldId id="275" r:id="rId3"/>
    <p:sldId id="277" r:id="rId4"/>
    <p:sldId id="278" r:id="rId5"/>
    <p:sldId id="279" r:id="rId6"/>
    <p:sldId id="280" r:id="rId7"/>
  </p:sldIdLst>
  <p:sldSz cx="9144000" cy="6858000" type="screen4x3"/>
  <p:notesSz cx="6946900" cy="9220200"/>
  <p:defaultTextStyle>
    <a:defPPr>
      <a:defRPr lang="en-US"/>
    </a:defPPr>
    <a:lvl1pPr algn="l" rtl="0" fontAlgn="base">
      <a:spcBef>
        <a:spcPct val="0"/>
      </a:spcBef>
      <a:spcAft>
        <a:spcPct val="0"/>
      </a:spcAft>
      <a:defRPr sz="1000" kern="1200">
        <a:solidFill>
          <a:schemeClr val="tx1"/>
        </a:solidFill>
        <a:latin typeface="Times New Roman" pitchFamily="1" charset="0"/>
        <a:ea typeface="+mn-ea"/>
        <a:cs typeface="+mn-cs"/>
      </a:defRPr>
    </a:lvl1pPr>
    <a:lvl2pPr marL="457200" algn="l" rtl="0" fontAlgn="base">
      <a:spcBef>
        <a:spcPct val="0"/>
      </a:spcBef>
      <a:spcAft>
        <a:spcPct val="0"/>
      </a:spcAft>
      <a:defRPr sz="1000" kern="1200">
        <a:solidFill>
          <a:schemeClr val="tx1"/>
        </a:solidFill>
        <a:latin typeface="Times New Roman" pitchFamily="1" charset="0"/>
        <a:ea typeface="+mn-ea"/>
        <a:cs typeface="+mn-cs"/>
      </a:defRPr>
    </a:lvl2pPr>
    <a:lvl3pPr marL="914400" algn="l" rtl="0" fontAlgn="base">
      <a:spcBef>
        <a:spcPct val="0"/>
      </a:spcBef>
      <a:spcAft>
        <a:spcPct val="0"/>
      </a:spcAft>
      <a:defRPr sz="1000" kern="1200">
        <a:solidFill>
          <a:schemeClr val="tx1"/>
        </a:solidFill>
        <a:latin typeface="Times New Roman" pitchFamily="1" charset="0"/>
        <a:ea typeface="+mn-ea"/>
        <a:cs typeface="+mn-cs"/>
      </a:defRPr>
    </a:lvl3pPr>
    <a:lvl4pPr marL="1371600" algn="l" rtl="0" fontAlgn="base">
      <a:spcBef>
        <a:spcPct val="0"/>
      </a:spcBef>
      <a:spcAft>
        <a:spcPct val="0"/>
      </a:spcAft>
      <a:defRPr sz="1000" kern="1200">
        <a:solidFill>
          <a:schemeClr val="tx1"/>
        </a:solidFill>
        <a:latin typeface="Times New Roman" pitchFamily="1" charset="0"/>
        <a:ea typeface="+mn-ea"/>
        <a:cs typeface="+mn-cs"/>
      </a:defRPr>
    </a:lvl4pPr>
    <a:lvl5pPr marL="1828800" algn="l" rtl="0" fontAlgn="base">
      <a:spcBef>
        <a:spcPct val="0"/>
      </a:spcBef>
      <a:spcAft>
        <a:spcPct val="0"/>
      </a:spcAft>
      <a:defRPr sz="1000" kern="1200">
        <a:solidFill>
          <a:schemeClr val="tx1"/>
        </a:solidFill>
        <a:latin typeface="Times New Roman" pitchFamily="1" charset="0"/>
        <a:ea typeface="+mn-ea"/>
        <a:cs typeface="+mn-cs"/>
      </a:defRPr>
    </a:lvl5pPr>
    <a:lvl6pPr marL="2286000" algn="l" defTabSz="914400" rtl="0" eaLnBrk="1" latinLnBrk="0" hangingPunct="1">
      <a:defRPr sz="1000" kern="1200">
        <a:solidFill>
          <a:schemeClr val="tx1"/>
        </a:solidFill>
        <a:latin typeface="Times New Roman" pitchFamily="1" charset="0"/>
        <a:ea typeface="+mn-ea"/>
        <a:cs typeface="+mn-cs"/>
      </a:defRPr>
    </a:lvl6pPr>
    <a:lvl7pPr marL="2743200" algn="l" defTabSz="914400" rtl="0" eaLnBrk="1" latinLnBrk="0" hangingPunct="1">
      <a:defRPr sz="1000" kern="1200">
        <a:solidFill>
          <a:schemeClr val="tx1"/>
        </a:solidFill>
        <a:latin typeface="Times New Roman" pitchFamily="1" charset="0"/>
        <a:ea typeface="+mn-ea"/>
        <a:cs typeface="+mn-cs"/>
      </a:defRPr>
    </a:lvl7pPr>
    <a:lvl8pPr marL="3200400" algn="l" defTabSz="914400" rtl="0" eaLnBrk="1" latinLnBrk="0" hangingPunct="1">
      <a:defRPr sz="1000" kern="1200">
        <a:solidFill>
          <a:schemeClr val="tx1"/>
        </a:solidFill>
        <a:latin typeface="Times New Roman" pitchFamily="1" charset="0"/>
        <a:ea typeface="+mn-ea"/>
        <a:cs typeface="+mn-cs"/>
      </a:defRPr>
    </a:lvl8pPr>
    <a:lvl9pPr marL="3657600" algn="l" defTabSz="914400" rtl="0" eaLnBrk="1" latinLnBrk="0" hangingPunct="1">
      <a:defRPr sz="10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91CF"/>
    <a:srgbClr val="00ABF2"/>
    <a:srgbClr val="00D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64"/>
    <p:restoredTop sz="94660"/>
  </p:normalViewPr>
  <p:slideViewPr>
    <p:cSldViewPr>
      <p:cViewPr varScale="1">
        <p:scale>
          <a:sx n="86" d="100"/>
          <a:sy n="86" d="100"/>
        </p:scale>
        <p:origin x="160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642" cy="461328"/>
          </a:xfrm>
          <a:prstGeom prst="rect">
            <a:avLst/>
          </a:prstGeom>
        </p:spPr>
        <p:txBody>
          <a:bodyPr vert="horz" lIns="92369" tIns="46184" rIns="92369" bIns="46184" rtlCol="0"/>
          <a:lstStyle>
            <a:lvl1pPr algn="l">
              <a:defRPr sz="1200">
                <a:latin typeface="Times New Roman" pitchFamily="18" charset="0"/>
              </a:defRPr>
            </a:lvl1pPr>
          </a:lstStyle>
          <a:p>
            <a:pPr>
              <a:defRPr/>
            </a:pPr>
            <a:endParaRPr lang="en-US"/>
          </a:p>
        </p:txBody>
      </p:sp>
      <p:sp>
        <p:nvSpPr>
          <p:cNvPr id="3" name="Date Placeholder 2"/>
          <p:cNvSpPr>
            <a:spLocks noGrp="1"/>
          </p:cNvSpPr>
          <p:nvPr>
            <p:ph type="dt" idx="1"/>
          </p:nvPr>
        </p:nvSpPr>
        <p:spPr>
          <a:xfrm>
            <a:off x="3934668" y="0"/>
            <a:ext cx="3010642" cy="461328"/>
          </a:xfrm>
          <a:prstGeom prst="rect">
            <a:avLst/>
          </a:prstGeom>
        </p:spPr>
        <p:txBody>
          <a:bodyPr vert="horz" lIns="92369" tIns="46184" rIns="92369" bIns="46184" rtlCol="0"/>
          <a:lstStyle>
            <a:lvl1pPr algn="r">
              <a:defRPr sz="1200">
                <a:latin typeface="Times New Roman" pitchFamily="18" charset="0"/>
              </a:defRPr>
            </a:lvl1pPr>
          </a:lstStyle>
          <a:p>
            <a:pPr>
              <a:defRPr/>
            </a:pPr>
            <a:fld id="{477463BB-08ED-4BF1-A9AA-9A8B6845ED87}" type="datetimeFigureOut">
              <a:rPr lang="en-US"/>
              <a:pPr>
                <a:defRPr/>
              </a:pPr>
              <a:t>8/18/2020</a:t>
            </a:fld>
            <a:endParaRPr lang="en-US"/>
          </a:p>
        </p:txBody>
      </p:sp>
      <p:sp>
        <p:nvSpPr>
          <p:cNvPr id="4" name="Slide Image Placeholder 3"/>
          <p:cNvSpPr>
            <a:spLocks noGrp="1" noRot="1" noChangeAspect="1"/>
          </p:cNvSpPr>
          <p:nvPr>
            <p:ph type="sldImg" idx="2"/>
          </p:nvPr>
        </p:nvSpPr>
        <p:spPr>
          <a:xfrm>
            <a:off x="1168400" y="690563"/>
            <a:ext cx="4610100" cy="3457575"/>
          </a:xfrm>
          <a:prstGeom prst="rect">
            <a:avLst/>
          </a:prstGeom>
          <a:noFill/>
          <a:ln w="12700">
            <a:solidFill>
              <a:prstClr val="black"/>
            </a:solidFill>
          </a:ln>
        </p:spPr>
        <p:txBody>
          <a:bodyPr vert="horz" lIns="92369" tIns="46184" rIns="92369" bIns="46184" rtlCol="0" anchor="ctr"/>
          <a:lstStyle/>
          <a:p>
            <a:pPr lvl="0"/>
            <a:endParaRPr lang="en-US" noProof="0"/>
          </a:p>
        </p:txBody>
      </p:sp>
      <p:sp>
        <p:nvSpPr>
          <p:cNvPr id="5" name="Notes Placeholder 4"/>
          <p:cNvSpPr>
            <a:spLocks noGrp="1"/>
          </p:cNvSpPr>
          <p:nvPr>
            <p:ph type="body" sz="quarter" idx="3"/>
          </p:nvPr>
        </p:nvSpPr>
        <p:spPr>
          <a:xfrm>
            <a:off x="695010" y="4380231"/>
            <a:ext cx="5556884" cy="4148772"/>
          </a:xfrm>
          <a:prstGeom prst="rect">
            <a:avLst/>
          </a:prstGeom>
        </p:spPr>
        <p:txBody>
          <a:bodyPr vert="horz" lIns="92369" tIns="46184" rIns="92369" bIns="461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7289"/>
            <a:ext cx="3010642" cy="461328"/>
          </a:xfrm>
          <a:prstGeom prst="rect">
            <a:avLst/>
          </a:prstGeom>
        </p:spPr>
        <p:txBody>
          <a:bodyPr vert="horz" lIns="92369" tIns="46184" rIns="92369" bIns="46184" rtlCol="0" anchor="b"/>
          <a:lstStyle>
            <a:lvl1pPr algn="l">
              <a:defRPr sz="1200">
                <a:latin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34668" y="8757289"/>
            <a:ext cx="3010642" cy="461328"/>
          </a:xfrm>
          <a:prstGeom prst="rect">
            <a:avLst/>
          </a:prstGeom>
        </p:spPr>
        <p:txBody>
          <a:bodyPr vert="horz" lIns="92369" tIns="46184" rIns="92369" bIns="46184" rtlCol="0" anchor="b"/>
          <a:lstStyle>
            <a:lvl1pPr algn="r">
              <a:defRPr sz="1200">
                <a:latin typeface="Times New Roman" pitchFamily="18" charset="0"/>
              </a:defRPr>
            </a:lvl1pPr>
          </a:lstStyle>
          <a:p>
            <a:pPr>
              <a:defRPr/>
            </a:pPr>
            <a:fld id="{B94BA2B8-389A-429E-A388-66752A990756}" type="slidenum">
              <a:rPr lang="en-US"/>
              <a:pPr>
                <a:defRPr/>
              </a:pPr>
              <a:t>‹#›</a:t>
            </a:fld>
            <a:endParaRPr lang="en-US"/>
          </a:p>
        </p:txBody>
      </p:sp>
    </p:spTree>
    <p:extLst>
      <p:ext uri="{BB962C8B-B14F-4D97-AF65-F5344CB8AC3E}">
        <p14:creationId xmlns:p14="http://schemas.microsoft.com/office/powerpoint/2010/main" val="3085178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229997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2</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4513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37816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4</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203386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62CA11-4756-4819-B86C-7A8EDD497FFC}" type="slidenum">
              <a:rPr lang="en-US"/>
              <a:pPr>
                <a:defRPr/>
              </a:pPr>
              <a:t>‹#›</a:t>
            </a:fld>
            <a:endParaRPr lang="en-US"/>
          </a:p>
        </p:txBody>
      </p:sp>
    </p:spTree>
    <p:extLst>
      <p:ext uri="{BB962C8B-B14F-4D97-AF65-F5344CB8AC3E}">
        <p14:creationId xmlns:p14="http://schemas.microsoft.com/office/powerpoint/2010/main" val="416788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FACC0-696F-4C76-9A47-642D878AB791}" type="slidenum">
              <a:rPr lang="en-US"/>
              <a:pPr>
                <a:defRPr/>
              </a:pPr>
              <a:t>‹#›</a:t>
            </a:fld>
            <a:endParaRPr lang="en-US"/>
          </a:p>
        </p:txBody>
      </p:sp>
    </p:spTree>
    <p:extLst>
      <p:ext uri="{BB962C8B-B14F-4D97-AF65-F5344CB8AC3E}">
        <p14:creationId xmlns:p14="http://schemas.microsoft.com/office/powerpoint/2010/main" val="256000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6DA97-5106-4B6C-B412-F28DF757AF18}" type="slidenum">
              <a:rPr lang="en-US"/>
              <a:pPr>
                <a:defRPr/>
              </a:pPr>
              <a:t>‹#›</a:t>
            </a:fld>
            <a:endParaRPr lang="en-US"/>
          </a:p>
        </p:txBody>
      </p:sp>
    </p:spTree>
    <p:extLst>
      <p:ext uri="{BB962C8B-B14F-4D97-AF65-F5344CB8AC3E}">
        <p14:creationId xmlns:p14="http://schemas.microsoft.com/office/powerpoint/2010/main" val="71839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4AB71-C2D2-42A2-A61C-632462D70D2F}" type="slidenum">
              <a:rPr lang="en-US"/>
              <a:pPr>
                <a:defRPr/>
              </a:pPr>
              <a:t>‹#›</a:t>
            </a:fld>
            <a:endParaRPr lang="en-US"/>
          </a:p>
        </p:txBody>
      </p:sp>
    </p:spTree>
    <p:extLst>
      <p:ext uri="{BB962C8B-B14F-4D97-AF65-F5344CB8AC3E}">
        <p14:creationId xmlns:p14="http://schemas.microsoft.com/office/powerpoint/2010/main" val="396333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21BC3-A42D-43FF-A873-BECDFB16673D}" type="slidenum">
              <a:rPr lang="en-US"/>
              <a:pPr>
                <a:defRPr/>
              </a:pPr>
              <a:t>‹#›</a:t>
            </a:fld>
            <a:endParaRPr lang="en-US"/>
          </a:p>
        </p:txBody>
      </p:sp>
    </p:spTree>
    <p:extLst>
      <p:ext uri="{BB962C8B-B14F-4D97-AF65-F5344CB8AC3E}">
        <p14:creationId xmlns:p14="http://schemas.microsoft.com/office/powerpoint/2010/main" val="156979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4FEA76-18ED-47ED-BCE3-D213594E3577}" type="slidenum">
              <a:rPr lang="en-US"/>
              <a:pPr>
                <a:defRPr/>
              </a:pPr>
              <a:t>‹#›</a:t>
            </a:fld>
            <a:endParaRPr lang="en-US"/>
          </a:p>
        </p:txBody>
      </p:sp>
    </p:spTree>
    <p:extLst>
      <p:ext uri="{BB962C8B-B14F-4D97-AF65-F5344CB8AC3E}">
        <p14:creationId xmlns:p14="http://schemas.microsoft.com/office/powerpoint/2010/main" val="94142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97C0FD-DA82-4239-ACA4-5AB768A7D787}" type="slidenum">
              <a:rPr lang="en-US"/>
              <a:pPr>
                <a:defRPr/>
              </a:pPr>
              <a:t>‹#›</a:t>
            </a:fld>
            <a:endParaRPr lang="en-US"/>
          </a:p>
        </p:txBody>
      </p:sp>
    </p:spTree>
    <p:extLst>
      <p:ext uri="{BB962C8B-B14F-4D97-AF65-F5344CB8AC3E}">
        <p14:creationId xmlns:p14="http://schemas.microsoft.com/office/powerpoint/2010/main" val="5409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016D8-E15C-4DA6-B6B4-EB0BA9C9FB8C}" type="slidenum">
              <a:rPr lang="en-US"/>
              <a:pPr>
                <a:defRPr/>
              </a:pPr>
              <a:t>‹#›</a:t>
            </a:fld>
            <a:endParaRPr lang="en-US"/>
          </a:p>
        </p:txBody>
      </p:sp>
    </p:spTree>
    <p:extLst>
      <p:ext uri="{BB962C8B-B14F-4D97-AF65-F5344CB8AC3E}">
        <p14:creationId xmlns:p14="http://schemas.microsoft.com/office/powerpoint/2010/main" val="425160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7DD133-F0DC-43EB-803D-210DC4CADDA7}" type="slidenum">
              <a:rPr lang="en-US"/>
              <a:pPr>
                <a:defRPr/>
              </a:pPr>
              <a:t>‹#›</a:t>
            </a:fld>
            <a:endParaRPr lang="en-US"/>
          </a:p>
        </p:txBody>
      </p:sp>
    </p:spTree>
    <p:extLst>
      <p:ext uri="{BB962C8B-B14F-4D97-AF65-F5344CB8AC3E}">
        <p14:creationId xmlns:p14="http://schemas.microsoft.com/office/powerpoint/2010/main" val="54433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77B8EE-4694-4511-BCB3-EBB0004C543B}" type="slidenum">
              <a:rPr lang="en-US"/>
              <a:pPr>
                <a:defRPr/>
              </a:pPr>
              <a:t>‹#›</a:t>
            </a:fld>
            <a:endParaRPr lang="en-US"/>
          </a:p>
        </p:txBody>
      </p:sp>
    </p:spTree>
    <p:extLst>
      <p:ext uri="{BB962C8B-B14F-4D97-AF65-F5344CB8AC3E}">
        <p14:creationId xmlns:p14="http://schemas.microsoft.com/office/powerpoint/2010/main" val="355222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D2ABE-0CB1-40EE-BE21-9A840B62C99D}" type="slidenum">
              <a:rPr lang="en-US"/>
              <a:pPr>
                <a:defRPr/>
              </a:pPr>
              <a:t>‹#›</a:t>
            </a:fld>
            <a:endParaRPr lang="en-US"/>
          </a:p>
        </p:txBody>
      </p:sp>
    </p:spTree>
    <p:extLst>
      <p:ext uri="{BB962C8B-B14F-4D97-AF65-F5344CB8AC3E}">
        <p14:creationId xmlns:p14="http://schemas.microsoft.com/office/powerpoint/2010/main" val="334408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93AF61E-0389-4B49-9E19-C182BE35B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10.5067/VIIRS/AERDT_L2_VIIRS_SNPP.001" TargetMode="External"/><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aeronet.gsfc.nasa.gov/" TargetMode="External"/><Relationship Id="rId5" Type="http://schemas.openxmlformats.org/officeDocument/2006/relationships/hyperlink" Target="http://dx.doi.org/10.5067/MODIS/MOD04_L2.061" TargetMode="External"/><Relationship Id="rId4" Type="http://schemas.openxmlformats.org/officeDocument/2006/relationships/hyperlink" Target="http://dx.doi.org/10.5067/MODIS/MYD04_L2.06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mailto:Nickolay.a.Krotkov@nasa.gov" TargetMode="External"/><Relationship Id="rId7" Type="http://schemas.openxmlformats.org/officeDocument/2006/relationships/image" Target="../media/image9.png"/><Relationship Id="rId2" Type="http://schemas.openxmlformats.org/officeDocument/2006/relationships/hyperlink" Target="mailto:lok.lamsal@nasa.gov"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avdc.gsfc.nasa.gov/pub/data/satellite/Aura/OMI/V03/" TargetMode="External"/><Relationship Id="rId4" Type="http://schemas.openxmlformats.org/officeDocument/2006/relationships/hyperlink" Target="https://disc.gsfc.nasa.gov/datasets/OMNO2_003/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447800" y="89004"/>
            <a:ext cx="5941801" cy="1130196"/>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 Radar Observations Discover Impact of Waves on Hurricane Secondary Eyewall Formation</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200" b="1" dirty="0">
                <a:solidFill>
                  <a:srgbClr val="000000"/>
                </a:solidFill>
                <a:latin typeface="+mj-lt"/>
              </a:rPr>
              <a:t/>
            </a:r>
            <a:br>
              <a:rPr lang="en-GB" sz="1200" b="1" dirty="0">
                <a:solidFill>
                  <a:srgbClr val="000000"/>
                </a:solidFill>
                <a:latin typeface="+mj-lt"/>
              </a:rPr>
            </a:br>
            <a:r>
              <a:rPr lang="en-GB" sz="1200" b="1" dirty="0">
                <a:solidFill>
                  <a:schemeClr val="bg2"/>
                </a:solidFill>
                <a:latin typeface="+mj-lt"/>
              </a:rPr>
              <a:t>Stephen Guimond (Code 612, NASA/GSFC and UMBC), P. Reasor (NOAA/HRD), G. Heymsfield (NASA/GSFC) and M. McLinden (NASA/GSFC)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179"/>
            <a:ext cx="834169" cy="709821"/>
          </a:xfrm>
          <a:prstGeom prst="rect">
            <a:avLst/>
          </a:prstGeom>
        </p:spPr>
      </p:pic>
      <p:sp>
        <p:nvSpPr>
          <p:cNvPr id="6" name="TextBox 5"/>
          <p:cNvSpPr txBox="1">
            <a:spLocks/>
          </p:cNvSpPr>
          <p:nvPr/>
        </p:nvSpPr>
        <p:spPr>
          <a:xfrm>
            <a:off x="-6719" y="4897858"/>
            <a:ext cx="9150719" cy="1384995"/>
          </a:xfrm>
          <a:prstGeom prst="rect">
            <a:avLst/>
          </a:prstGeom>
          <a:solidFill>
            <a:srgbClr val="5091CF"/>
          </a:solidFill>
          <a:ln w="12700">
            <a:solidFill>
              <a:srgbClr val="5091CF"/>
            </a:solidFill>
          </a:ln>
        </p:spPr>
        <p:txBody>
          <a:bodyPr wrap="square" lIns="731520" rIns="731520" rtlCol="0">
            <a:spAutoFit/>
          </a:bodyPr>
          <a:lstStyle/>
          <a:p>
            <a:pPr algn="just"/>
            <a:r>
              <a:rPr lang="en-US" sz="1400" dirty="0">
                <a:solidFill>
                  <a:schemeClr val="bg1"/>
                </a:solidFill>
                <a:latin typeface="+mn-lt"/>
              </a:rPr>
              <a:t>Most mature hurricanes develop an outer, secondary eyewall that causes significant changes in overall storm intensity. Operational forecasts of these changes are fraught with errors and the science is not fully understood. Analysis of ground-based and airborne (NASA HIWRAP) radar data in Hurricane Matthew (2016) highlights the importance of “vortex Rossby waves” (VRWs) in the storm intensity/structure change. A new mathematical framework was developed that enables the first observational quantification of VRWs in the secondary eyewall formation process. </a:t>
            </a:r>
            <a:endParaRPr lang="en-US" sz="1600" dirty="0">
              <a:solidFill>
                <a:schemeClr val="bg1"/>
              </a:solidFill>
              <a:latin typeface="+mn-lt"/>
            </a:endParaRPr>
          </a:p>
        </p:txBody>
      </p:sp>
      <p:pic>
        <p:nvPicPr>
          <p:cNvPr id="5" name="Picture 4">
            <a:extLst>
              <a:ext uri="{FF2B5EF4-FFF2-40B4-BE49-F238E27FC236}">
                <a16:creationId xmlns:a16="http://schemas.microsoft.com/office/drawing/2014/main" xmlns="" id="{CB8AD831-C119-0F43-865A-D99930A8BA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0960"/>
            <a:ext cx="777240" cy="777240"/>
          </a:xfrm>
          <a:prstGeom prst="rect">
            <a:avLst/>
          </a:prstGeom>
        </p:spPr>
      </p:pic>
      <p:sp>
        <p:nvSpPr>
          <p:cNvPr id="48" name="Title 1">
            <a:extLst>
              <a:ext uri="{FF2B5EF4-FFF2-40B4-BE49-F238E27FC236}">
                <a16:creationId xmlns:a16="http://schemas.microsoft.com/office/drawing/2014/main" xmlns="" id="{0929C852-5DC2-F440-87F7-900EA16CD162}"/>
              </a:ext>
            </a:extLst>
          </p:cNvPr>
          <p:cNvSpPr txBox="1">
            <a:spLocks/>
          </p:cNvSpPr>
          <p:nvPr/>
        </p:nvSpPr>
        <p:spPr>
          <a:xfrm>
            <a:off x="138013" y="1507726"/>
            <a:ext cx="4241943" cy="3335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100" b="1" dirty="0">
                <a:latin typeface="+mn-lt"/>
                <a:cs typeface="Times New Roman"/>
              </a:rPr>
              <a:t>HIWRAP Ku-band Reflectivity and Wind Vectors 1 km Height</a:t>
            </a:r>
          </a:p>
        </p:txBody>
      </p:sp>
      <p:grpSp>
        <p:nvGrpSpPr>
          <p:cNvPr id="10" name="Group 9">
            <a:extLst>
              <a:ext uri="{FF2B5EF4-FFF2-40B4-BE49-F238E27FC236}">
                <a16:creationId xmlns:a16="http://schemas.microsoft.com/office/drawing/2014/main" xmlns="" id="{DF799C03-4DED-A942-BB62-E6D84D926F92}"/>
              </a:ext>
            </a:extLst>
          </p:cNvPr>
          <p:cNvGrpSpPr/>
          <p:nvPr/>
        </p:nvGrpSpPr>
        <p:grpSpPr>
          <a:xfrm>
            <a:off x="513722" y="1841256"/>
            <a:ext cx="3174717" cy="2733022"/>
            <a:chOff x="473659" y="1836487"/>
            <a:chExt cx="3174717" cy="2733022"/>
          </a:xfrm>
        </p:grpSpPr>
        <p:pic>
          <p:nvPicPr>
            <p:cNvPr id="7" name="Picture 6">
              <a:extLst>
                <a:ext uri="{FF2B5EF4-FFF2-40B4-BE49-F238E27FC236}">
                  <a16:creationId xmlns:a16="http://schemas.microsoft.com/office/drawing/2014/main" xmlns="" id="{37393FA6-252E-2E43-A57A-9313AF6F7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659" y="1836487"/>
              <a:ext cx="3073960" cy="2424037"/>
            </a:xfrm>
            <a:prstGeom prst="rect">
              <a:avLst/>
            </a:prstGeom>
          </p:spPr>
        </p:pic>
        <p:cxnSp>
          <p:nvCxnSpPr>
            <p:cNvPr id="46" name="Straight Arrow Connector 45">
              <a:extLst>
                <a:ext uri="{FF2B5EF4-FFF2-40B4-BE49-F238E27FC236}">
                  <a16:creationId xmlns:a16="http://schemas.microsoft.com/office/drawing/2014/main" xmlns="" id="{C82C1CA9-8233-F843-B6D2-9C6927EBB3B9}"/>
                </a:ext>
              </a:extLst>
            </p:cNvPr>
            <p:cNvCxnSpPr>
              <a:cxnSpLocks/>
            </p:cNvCxnSpPr>
            <p:nvPr/>
          </p:nvCxnSpPr>
          <p:spPr>
            <a:xfrm flipH="1" flipV="1">
              <a:off x="2743705" y="3581400"/>
              <a:ext cx="157050" cy="7449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xmlns="" id="{4A815B4B-1E00-604F-A208-7E7387DDD9DF}"/>
                </a:ext>
              </a:extLst>
            </p:cNvPr>
            <p:cNvCxnSpPr>
              <a:cxnSpLocks/>
            </p:cNvCxnSpPr>
            <p:nvPr/>
          </p:nvCxnSpPr>
          <p:spPr>
            <a:xfrm flipH="1" flipV="1">
              <a:off x="2888665" y="3629326"/>
              <a:ext cx="24180" cy="6970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xmlns="" id="{826BC1AE-15F8-6147-89E7-4FFF83CEE4A1}"/>
                </a:ext>
              </a:extLst>
            </p:cNvPr>
            <p:cNvSpPr txBox="1"/>
            <p:nvPr/>
          </p:nvSpPr>
          <p:spPr>
            <a:xfrm>
              <a:off x="2128954" y="4323288"/>
              <a:ext cx="1519422" cy="246221"/>
            </a:xfrm>
            <a:prstGeom prst="rect">
              <a:avLst/>
            </a:prstGeom>
            <a:solidFill>
              <a:srgbClr val="5091CF"/>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Vortex Rossby Waves</a:t>
              </a:r>
            </a:p>
          </p:txBody>
        </p:sp>
      </p:grpSp>
      <p:sp>
        <p:nvSpPr>
          <p:cNvPr id="107" name="Title 1">
            <a:extLst>
              <a:ext uri="{FF2B5EF4-FFF2-40B4-BE49-F238E27FC236}">
                <a16:creationId xmlns:a16="http://schemas.microsoft.com/office/drawing/2014/main" xmlns="" id="{E1220B45-E837-0447-8180-2A7C220BAAFB}"/>
              </a:ext>
            </a:extLst>
          </p:cNvPr>
          <p:cNvSpPr txBox="1">
            <a:spLocks/>
          </p:cNvSpPr>
          <p:nvPr/>
        </p:nvSpPr>
        <p:spPr>
          <a:xfrm>
            <a:off x="5605267" y="1450410"/>
            <a:ext cx="1864205" cy="3335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100" b="1" dirty="0">
                <a:latin typeface="+mn-lt"/>
                <a:cs typeface="Times New Roman"/>
              </a:rPr>
              <a:t>HIWRAP Data at Nadir</a:t>
            </a:r>
          </a:p>
        </p:txBody>
      </p:sp>
      <p:pic>
        <p:nvPicPr>
          <p:cNvPr id="29" name="Picture 28">
            <a:extLst>
              <a:ext uri="{FF2B5EF4-FFF2-40B4-BE49-F238E27FC236}">
                <a16:creationId xmlns:a16="http://schemas.microsoft.com/office/drawing/2014/main" xmlns="" id="{0BC9C666-3475-BD49-925A-003941034C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376062"/>
            <a:ext cx="1036320" cy="442055"/>
          </a:xfrm>
          <a:prstGeom prst="rect">
            <a:avLst/>
          </a:prstGeom>
        </p:spPr>
      </p:pic>
      <p:grpSp>
        <p:nvGrpSpPr>
          <p:cNvPr id="25" name="Group 24">
            <a:extLst>
              <a:ext uri="{FF2B5EF4-FFF2-40B4-BE49-F238E27FC236}">
                <a16:creationId xmlns:a16="http://schemas.microsoft.com/office/drawing/2014/main" xmlns="" id="{2D443FB2-B5AC-304C-96EB-F5AA0948BF4F}"/>
              </a:ext>
            </a:extLst>
          </p:cNvPr>
          <p:cNvGrpSpPr/>
          <p:nvPr/>
        </p:nvGrpSpPr>
        <p:grpSpPr>
          <a:xfrm>
            <a:off x="4538390" y="1725187"/>
            <a:ext cx="4074736" cy="3095312"/>
            <a:chOff x="4263990" y="1709337"/>
            <a:chExt cx="4074736" cy="3095312"/>
          </a:xfrm>
        </p:grpSpPr>
        <p:pic>
          <p:nvPicPr>
            <p:cNvPr id="8" name="Picture 7">
              <a:extLst>
                <a:ext uri="{FF2B5EF4-FFF2-40B4-BE49-F238E27FC236}">
                  <a16:creationId xmlns:a16="http://schemas.microsoft.com/office/drawing/2014/main" xmlns="" id="{3D963501-603D-A144-BC88-9956A9857D74}"/>
                </a:ext>
              </a:extLst>
            </p:cNvPr>
            <p:cNvPicPr>
              <a:picLocks noChangeAspect="1"/>
            </p:cNvPicPr>
            <p:nvPr/>
          </p:nvPicPr>
          <p:blipFill rotWithShape="1">
            <a:blip r:embed="rId7">
              <a:extLst>
                <a:ext uri="{28A0092B-C50C-407E-A947-70E740481C1C}">
                  <a14:useLocalDpi xmlns:a14="http://schemas.microsoft.com/office/drawing/2010/main" val="0"/>
                </a:ext>
              </a:extLst>
            </a:blip>
            <a:srcRect t="-2" b="40002"/>
            <a:stretch/>
          </p:blipFill>
          <p:spPr>
            <a:xfrm>
              <a:off x="4263990" y="1709337"/>
              <a:ext cx="4074736" cy="2884913"/>
            </a:xfrm>
            <a:prstGeom prst="rect">
              <a:avLst/>
            </a:prstGeom>
          </p:spPr>
        </p:pic>
        <p:sp>
          <p:nvSpPr>
            <p:cNvPr id="50" name="Title 1">
              <a:extLst>
                <a:ext uri="{FF2B5EF4-FFF2-40B4-BE49-F238E27FC236}">
                  <a16:creationId xmlns:a16="http://schemas.microsoft.com/office/drawing/2014/main" xmlns="" id="{190D8415-4FAE-0046-8759-988AE44AC815}"/>
                </a:ext>
              </a:extLst>
            </p:cNvPr>
            <p:cNvSpPr txBox="1">
              <a:spLocks/>
            </p:cNvSpPr>
            <p:nvPr/>
          </p:nvSpPr>
          <p:spPr>
            <a:xfrm>
              <a:off x="5837638" y="4558428"/>
              <a:ext cx="948252" cy="24622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000" dirty="0">
                  <a:latin typeface="+mn-lt"/>
                  <a:cs typeface="Times New Roman"/>
                </a:rPr>
                <a:t>Radius (km)</a:t>
              </a:r>
            </a:p>
          </p:txBody>
        </p:sp>
        <p:sp>
          <p:nvSpPr>
            <p:cNvPr id="66" name="TextBox 65">
              <a:extLst>
                <a:ext uri="{FF2B5EF4-FFF2-40B4-BE49-F238E27FC236}">
                  <a16:creationId xmlns:a16="http://schemas.microsoft.com/office/drawing/2014/main" xmlns="" id="{E956C2D2-BD03-BD48-8410-5EBD59FA444D}"/>
                </a:ext>
              </a:extLst>
            </p:cNvPr>
            <p:cNvSpPr txBox="1"/>
            <p:nvPr/>
          </p:nvSpPr>
          <p:spPr>
            <a:xfrm>
              <a:off x="6083586" y="3739395"/>
              <a:ext cx="1571530" cy="254622"/>
            </a:xfrm>
            <a:prstGeom prst="rect">
              <a:avLst/>
            </a:prstGeom>
            <a:solidFill>
              <a:srgbClr val="5091CF"/>
            </a:solid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Vortex Rossby Waves</a:t>
              </a:r>
            </a:p>
          </p:txBody>
        </p:sp>
        <p:cxnSp>
          <p:nvCxnSpPr>
            <p:cNvPr id="68" name="Straight Arrow Connector 67">
              <a:extLst>
                <a:ext uri="{FF2B5EF4-FFF2-40B4-BE49-F238E27FC236}">
                  <a16:creationId xmlns:a16="http://schemas.microsoft.com/office/drawing/2014/main" xmlns="" id="{41F833B9-F33E-2442-94F1-CAF63149915D}"/>
                </a:ext>
              </a:extLst>
            </p:cNvPr>
            <p:cNvCxnSpPr>
              <a:cxnSpLocks/>
            </p:cNvCxnSpPr>
            <p:nvPr/>
          </p:nvCxnSpPr>
          <p:spPr>
            <a:xfrm flipH="1" flipV="1">
              <a:off x="5813819" y="3422828"/>
              <a:ext cx="562658" cy="3340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xmlns="" id="{6DC609C0-078B-1040-8C74-420B0BEB09D5}"/>
                </a:ext>
              </a:extLst>
            </p:cNvPr>
            <p:cNvCxnSpPr>
              <a:cxnSpLocks/>
            </p:cNvCxnSpPr>
            <p:nvPr/>
          </p:nvCxnSpPr>
          <p:spPr>
            <a:xfrm flipH="1">
              <a:off x="5811684" y="3994423"/>
              <a:ext cx="566928" cy="3383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B822DFEF-E149-5945-B04B-AE180315BD6B}"/>
                </a:ext>
              </a:extLst>
            </p:cNvPr>
            <p:cNvCxnSpPr>
              <a:cxnSpLocks/>
            </p:cNvCxnSpPr>
            <p:nvPr/>
          </p:nvCxnSpPr>
          <p:spPr>
            <a:xfrm flipH="1" flipV="1">
              <a:off x="6301358" y="3413418"/>
              <a:ext cx="305942" cy="3301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B2B698F5-84CE-FE43-8934-43B7420A6F90}"/>
                </a:ext>
              </a:extLst>
            </p:cNvPr>
            <p:cNvCxnSpPr>
              <a:cxnSpLocks/>
            </p:cNvCxnSpPr>
            <p:nvPr/>
          </p:nvCxnSpPr>
          <p:spPr>
            <a:xfrm flipV="1">
              <a:off x="7195072" y="3422828"/>
              <a:ext cx="124970" cy="3161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9C79B978-E2EF-B141-850B-3C4246A8BCDB}"/>
                </a:ext>
              </a:extLst>
            </p:cNvPr>
            <p:cNvCxnSpPr>
              <a:cxnSpLocks/>
              <a:stCxn id="66" idx="0"/>
            </p:cNvCxnSpPr>
            <p:nvPr/>
          </p:nvCxnSpPr>
          <p:spPr>
            <a:xfrm flipH="1" flipV="1">
              <a:off x="6864017" y="3409519"/>
              <a:ext cx="5334" cy="3298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5A1FFABB-FDB8-AB48-9A9B-A1445DD5FD46}"/>
                </a:ext>
              </a:extLst>
            </p:cNvPr>
            <p:cNvCxnSpPr>
              <a:cxnSpLocks/>
            </p:cNvCxnSpPr>
            <p:nvPr/>
          </p:nvCxnSpPr>
          <p:spPr>
            <a:xfrm flipH="1">
              <a:off x="6311764" y="3994017"/>
              <a:ext cx="295536" cy="3555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B0D3FE19-03E5-C345-B551-9F8BA06DB20F}"/>
                </a:ext>
              </a:extLst>
            </p:cNvPr>
            <p:cNvCxnSpPr>
              <a:cxnSpLocks/>
              <a:stCxn id="66" idx="2"/>
            </p:cNvCxnSpPr>
            <p:nvPr/>
          </p:nvCxnSpPr>
          <p:spPr>
            <a:xfrm flipH="1">
              <a:off x="6838719" y="3994017"/>
              <a:ext cx="30632" cy="3547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85EF7600-C74B-8247-9630-8D38E583EE09}"/>
                </a:ext>
              </a:extLst>
            </p:cNvPr>
            <p:cNvCxnSpPr>
              <a:cxnSpLocks/>
            </p:cNvCxnSpPr>
            <p:nvPr/>
          </p:nvCxnSpPr>
          <p:spPr>
            <a:xfrm>
              <a:off x="7208509" y="3985075"/>
              <a:ext cx="107263" cy="3527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a:extLst>
              <a:ext uri="{FF2B5EF4-FFF2-40B4-BE49-F238E27FC236}">
                <a16:creationId xmlns:a16="http://schemas.microsoft.com/office/drawing/2014/main" xmlns="" id="{439DF39D-4CDD-AD44-BB49-0351BBC09CEF}"/>
              </a:ext>
            </a:extLst>
          </p:cNvPr>
          <p:cNvCxnSpPr>
            <a:cxnSpLocks/>
          </p:cNvCxnSpPr>
          <p:nvPr/>
        </p:nvCxnSpPr>
        <p:spPr>
          <a:xfrm flipH="1">
            <a:off x="6554256" y="1617175"/>
            <a:ext cx="1141944" cy="8027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62D83D17-83DF-EE4F-9830-45ED84D42A08}"/>
              </a:ext>
            </a:extLst>
          </p:cNvPr>
          <p:cNvSpPr txBox="1"/>
          <p:nvPr/>
        </p:nvSpPr>
        <p:spPr>
          <a:xfrm>
            <a:off x="7329557" y="1250152"/>
            <a:ext cx="1405365" cy="40011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Secondary Eyewall Forms Here</a:t>
            </a:r>
          </a:p>
        </p:txBody>
      </p:sp>
    </p:spTree>
    <p:extLst>
      <p:ext uri="{BB962C8B-B14F-4D97-AF65-F5344CB8AC3E}">
        <p14:creationId xmlns:p14="http://schemas.microsoft.com/office/powerpoint/2010/main" val="14432233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6555641"/>
          </a:xfrm>
          <a:prstGeom prst="rect">
            <a:avLst/>
          </a:prstGeom>
          <a:noFill/>
          <a:ln w="9525">
            <a:noFill/>
            <a:miter lim="800000"/>
            <a:headEnd/>
            <a:tailEnd/>
          </a:ln>
        </p:spPr>
        <p:txBody>
          <a:bodyPr>
            <a:spAutoFit/>
          </a:bodyPr>
          <a:lstStyle/>
          <a:p>
            <a:pPr fontAlgn="t">
              <a:defRPr/>
            </a:pPr>
            <a:r>
              <a:rPr lang="en-US" b="1" dirty="0">
                <a:latin typeface="Times New Roman" pitchFamily="18" charset="0"/>
              </a:rPr>
              <a:t>                          </a:t>
            </a:r>
            <a:r>
              <a:rPr lang="en-US" dirty="0">
                <a:latin typeface="+mn-lt"/>
              </a:rPr>
              <a:t>Name:  Stephen R. </a:t>
            </a:r>
            <a:r>
              <a:rPr lang="en-US" dirty="0" err="1">
                <a:latin typeface="+mn-lt"/>
              </a:rPr>
              <a:t>Guimond</a:t>
            </a:r>
            <a:r>
              <a:rPr lang="en-US" dirty="0">
                <a:latin typeface="+mn-lt"/>
              </a:rPr>
              <a:t>, NASA/GSFC, Code 612 </a:t>
            </a:r>
            <a:r>
              <a:rPr lang="en-US" dirty="0">
                <a:latin typeface="Arial" charset="0"/>
              </a:rPr>
              <a:t>and UMBC </a:t>
            </a:r>
            <a:r>
              <a:rPr lang="en-US" dirty="0">
                <a:latin typeface="+mn-lt"/>
              </a:rPr>
              <a:t/>
            </a:r>
            <a:br>
              <a:rPr lang="en-US" dirty="0">
                <a:latin typeface="+mn-lt"/>
              </a:rPr>
            </a:br>
            <a:r>
              <a:rPr lang="en-US" dirty="0">
                <a:latin typeface="+mn-lt"/>
              </a:rPr>
              <a:t>                        E-mail: </a:t>
            </a:r>
            <a:r>
              <a:rPr lang="en-US" dirty="0" err="1">
                <a:latin typeface="+mn-lt"/>
              </a:rPr>
              <a:t>stephen.guimond@nasa.gov</a:t>
            </a:r>
            <a:r>
              <a:rPr lang="en-US" dirty="0">
                <a:latin typeface="+mn-lt"/>
              </a:rPr>
              <a:t/>
            </a:r>
            <a:br>
              <a:rPr lang="en-US" dirty="0">
                <a:latin typeface="+mn-lt"/>
              </a:rPr>
            </a:br>
            <a:r>
              <a:rPr lang="en-US" dirty="0">
                <a:latin typeface="+mn-lt"/>
              </a:rPr>
              <a:t>                        Phone: 301-614-5809</a:t>
            </a:r>
            <a:r>
              <a:rPr lang="en-US" dirty="0">
                <a:latin typeface="Times New Roman" pitchFamily="18" charset="0"/>
              </a:rPr>
              <a:t/>
            </a:r>
            <a:br>
              <a:rPr lang="en-US" dirty="0">
                <a:latin typeface="Times New Roman" pitchFamily="18" charset="0"/>
              </a:rPr>
            </a:br>
            <a:endParaRPr lang="en-US" dirty="0">
              <a:latin typeface="Times New Roman" pitchFamily="18" charset="0"/>
            </a:endParaRPr>
          </a:p>
          <a:p>
            <a:pPr fontAlgn="t">
              <a:defRPr/>
            </a:pPr>
            <a:r>
              <a:rPr lang="en-US" b="1" dirty="0">
                <a:latin typeface="+mn-lt"/>
              </a:rPr>
              <a:t>References:</a:t>
            </a:r>
          </a:p>
          <a:p>
            <a:pPr fontAlgn="t">
              <a:defRPr/>
            </a:pPr>
            <a:r>
              <a:rPr lang="en-US" dirty="0" err="1">
                <a:latin typeface="+mn-lt"/>
              </a:rPr>
              <a:t>Guimond</a:t>
            </a:r>
            <a:r>
              <a:rPr lang="en-US" dirty="0">
                <a:latin typeface="+mn-lt"/>
              </a:rPr>
              <a:t>, S.R., P. D. </a:t>
            </a:r>
            <a:r>
              <a:rPr lang="en-US" dirty="0" err="1">
                <a:latin typeface="+mn-lt"/>
              </a:rPr>
              <a:t>Reasor</a:t>
            </a:r>
            <a:r>
              <a:rPr lang="en-US" dirty="0">
                <a:latin typeface="+mn-lt"/>
              </a:rPr>
              <a:t>, G.M. </a:t>
            </a:r>
            <a:r>
              <a:rPr lang="en-US" dirty="0" err="1">
                <a:latin typeface="+mn-lt"/>
              </a:rPr>
              <a:t>Heymsfield</a:t>
            </a:r>
            <a:r>
              <a:rPr lang="en-US" dirty="0">
                <a:latin typeface="+mn-lt"/>
              </a:rPr>
              <a:t> and M. </a:t>
            </a:r>
            <a:r>
              <a:rPr lang="en-US" dirty="0" err="1">
                <a:latin typeface="+mn-lt"/>
              </a:rPr>
              <a:t>McLinden</a:t>
            </a:r>
            <a:r>
              <a:rPr lang="en-US" dirty="0">
                <a:latin typeface="+mn-lt"/>
              </a:rPr>
              <a:t>, 2020: The dynamics of vortex Rossby waves and secondary eyewall development in Hurricane Matthew (2016): New insights from radar measurements. </a:t>
            </a:r>
            <a:r>
              <a:rPr lang="en-US" i="1" dirty="0">
                <a:latin typeface="+mn-lt"/>
              </a:rPr>
              <a:t>J. Atmos. Sci.</a:t>
            </a:r>
            <a:r>
              <a:rPr lang="en-US" dirty="0">
                <a:latin typeface="+mn-lt"/>
              </a:rPr>
              <a:t>, </a:t>
            </a:r>
            <a:r>
              <a:rPr lang="en-US" b="1" dirty="0">
                <a:latin typeface="+mn-lt"/>
              </a:rPr>
              <a:t>77,</a:t>
            </a:r>
            <a:r>
              <a:rPr lang="en-US" dirty="0">
                <a:latin typeface="+mn-lt"/>
              </a:rPr>
              <a:t> 2349 – 2374, </a:t>
            </a:r>
            <a:r>
              <a:rPr lang="en-US" dirty="0" err="1">
                <a:latin typeface="+mn-lt"/>
              </a:rPr>
              <a:t>doi</a:t>
            </a:r>
            <a:r>
              <a:rPr lang="en-US" dirty="0">
                <a:latin typeface="+mn-lt"/>
              </a:rPr>
              <a:t>: 10.1175/JAS-D-19-0284.1</a:t>
            </a:r>
          </a:p>
          <a:p>
            <a:pPr fontAlgn="t">
              <a:defRPr/>
            </a:pPr>
            <a:r>
              <a:rPr lang="en-US" dirty="0" err="1">
                <a:latin typeface="+mn-lt"/>
              </a:rPr>
              <a:t>Guimond</a:t>
            </a:r>
            <a:r>
              <a:rPr lang="en-US" dirty="0">
                <a:latin typeface="+mn-lt"/>
              </a:rPr>
              <a:t>, S.R. L. Tian, G.M. </a:t>
            </a:r>
            <a:r>
              <a:rPr lang="en-US" dirty="0" err="1">
                <a:latin typeface="+mn-lt"/>
              </a:rPr>
              <a:t>Heymsfield</a:t>
            </a:r>
            <a:r>
              <a:rPr lang="en-US" dirty="0">
                <a:latin typeface="+mn-lt"/>
              </a:rPr>
              <a:t>, and S.J. Frasier, 2014: Wind retrieval algorithms for the IWRAP and HIWRAP airborne Doppler radars with applications to hurricanes. </a:t>
            </a:r>
            <a:r>
              <a:rPr lang="en-US" i="1" dirty="0">
                <a:latin typeface="+mn-lt"/>
              </a:rPr>
              <a:t>J. Atmos. Oceanic Technol.</a:t>
            </a:r>
            <a:r>
              <a:rPr lang="en-US" dirty="0">
                <a:latin typeface="+mn-lt"/>
              </a:rPr>
              <a:t>, </a:t>
            </a:r>
            <a:r>
              <a:rPr lang="en-US" b="1" dirty="0">
                <a:latin typeface="+mn-lt"/>
              </a:rPr>
              <a:t>31,</a:t>
            </a:r>
            <a:r>
              <a:rPr lang="en-US" dirty="0">
                <a:latin typeface="+mn-lt"/>
              </a:rPr>
              <a:t> 1189 – 1215, </a:t>
            </a:r>
            <a:r>
              <a:rPr lang="en-US" dirty="0" err="1">
                <a:latin typeface="+mn-lt"/>
              </a:rPr>
              <a:t>doi</a:t>
            </a:r>
            <a:r>
              <a:rPr lang="en-US" dirty="0">
                <a:latin typeface="+mn-lt"/>
              </a:rPr>
              <a:t>: 10.1175/JTECH-D-13-00140.1</a:t>
            </a:r>
          </a:p>
          <a:p>
            <a:pPr fontAlgn="t">
              <a:defRPr/>
            </a:pPr>
            <a:endParaRPr lang="en-US" dirty="0">
              <a:latin typeface="+mn-lt"/>
            </a:endParaRPr>
          </a:p>
          <a:p>
            <a:pPr fontAlgn="t">
              <a:defRPr/>
            </a:pPr>
            <a:r>
              <a:rPr lang="en-US" b="1" dirty="0">
                <a:latin typeface="+mn-lt"/>
              </a:rPr>
              <a:t>Data Sources:  </a:t>
            </a:r>
            <a:r>
              <a:rPr lang="en-US" dirty="0">
                <a:latin typeface="+mn-lt"/>
              </a:rPr>
              <a:t>NASA High-altitude Imaging Wind and Rain Airborne Profiler (HIWRAP) Doppler radar, NOAA WSR-88D ground-based radars, Air Force flight-level winds</a:t>
            </a:r>
          </a:p>
          <a:p>
            <a:pPr fontAlgn="t">
              <a:defRPr/>
            </a:pPr>
            <a:endParaRPr lang="en-US" b="1" dirty="0">
              <a:latin typeface="+mn-lt"/>
            </a:endParaRPr>
          </a:p>
          <a:p>
            <a:pPr fontAlgn="t">
              <a:defRPr/>
            </a:pPr>
            <a:endParaRPr lang="en-US" b="1" dirty="0">
              <a:latin typeface="+mn-lt"/>
            </a:endParaRPr>
          </a:p>
          <a:p>
            <a:pPr fontAlgn="t">
              <a:defRPr/>
            </a:pPr>
            <a:r>
              <a:rPr lang="en-US" b="1" dirty="0">
                <a:latin typeface="+mn-lt"/>
              </a:rPr>
              <a:t>Technical Description of Figures:</a:t>
            </a:r>
          </a:p>
          <a:p>
            <a:pPr fontAlgn="t">
              <a:defRPr/>
            </a:pPr>
            <a:r>
              <a:rPr lang="en-US" b="1" i="1" dirty="0">
                <a:latin typeface="+mn-lt"/>
              </a:rPr>
              <a:t>Graphic 1 (left): </a:t>
            </a:r>
            <a:r>
              <a:rPr lang="en-US" i="1" dirty="0">
                <a:latin typeface="+mn-lt"/>
              </a:rPr>
              <a:t>Horizontal cross section of HIWRAP data at ~ 1 km height between 1800 – 1900 UTC 7 October 2016 in Hurricane Matthew during a slow weakening trend and eyewall replacement cycle. The figure shows Ku-band reflectivity (</a:t>
            </a:r>
            <a:r>
              <a:rPr lang="en-US" i="1" dirty="0" err="1">
                <a:latin typeface="+mn-lt"/>
              </a:rPr>
              <a:t>dBZ</a:t>
            </a:r>
            <a:r>
              <a:rPr lang="en-US" i="1" dirty="0">
                <a:latin typeface="+mn-lt"/>
              </a:rPr>
              <a:t>) overlaid with perturbation horizontal wind vectors. This figure shows the structure of spiral bands breaking off the main eyewall of the storm in the down-shear-right quadrant [see gray arrow] and moving cyclonically in azimuth and outward in radius. Ground-based radar measurements and HIWRAP data identified these bands as convectively-coupled vortex Rossby waves (VRWs). These waves transport high angular momentum upward from low-levels to mid-levels and radially outward from the storm inner-core to the outer-core, leading to the development of an observed secondary wind maximum in the outer-core region. The projection of the wave kinematics onto the mean fields appears to control much of the large-scale dynamics, but nonlinear interactions between individual wave components leads to an enhancement of the overall forcing of the outer-core.</a:t>
            </a:r>
          </a:p>
          <a:p>
            <a:pPr fontAlgn="t">
              <a:defRPr/>
            </a:pPr>
            <a:endParaRPr lang="en-US" b="1" i="1" dirty="0">
              <a:latin typeface="+mn-lt"/>
            </a:endParaRPr>
          </a:p>
          <a:p>
            <a:pPr fontAlgn="t">
              <a:defRPr/>
            </a:pPr>
            <a:r>
              <a:rPr lang="en-US" b="1" i="1" dirty="0">
                <a:latin typeface="+mn-lt"/>
              </a:rPr>
              <a:t>Graphic 2 (right): </a:t>
            </a:r>
            <a:r>
              <a:rPr lang="en-US" i="1" dirty="0">
                <a:latin typeface="+mn-lt"/>
              </a:rPr>
              <a:t>Vertical cross sections of HIWRAP data at nadir between 1306 – 1345 UTC 7 October showing the vertical structure of vortex Rossby wave spiral bands. The panels show (a) Ku-band reflectivity (</a:t>
            </a:r>
            <a:r>
              <a:rPr lang="en-US" i="1" dirty="0" err="1">
                <a:latin typeface="+mn-lt"/>
              </a:rPr>
              <a:t>dBZ</a:t>
            </a:r>
            <a:r>
              <a:rPr lang="en-US" i="1" dirty="0">
                <a:latin typeface="+mn-lt"/>
              </a:rPr>
              <a:t>), (b) storm-relative radial winds (m/s) and (c) vertical winds (m/s). Individual spiral bands are highlighted with dashed ovals and show positive momentum fluxes (i.e. </a:t>
            </a:r>
            <a:r>
              <a:rPr lang="en-US" i="1" dirty="0" err="1">
                <a:latin typeface="+mn-lt"/>
              </a:rPr>
              <a:t>u’w</a:t>
            </a:r>
            <a:r>
              <a:rPr lang="en-US" i="1" dirty="0">
                <a:latin typeface="+mn-lt"/>
              </a:rPr>
              <a:t>’ &gt; 0). During this time period, flight-level data showed a secondary peak in tangential winds (secondary eyewall) located at 75 – 80 km radius in various azimuth locations.</a:t>
            </a:r>
            <a:endParaRPr lang="en-US" dirty="0">
              <a:latin typeface="+mn-lt"/>
            </a:endParaRPr>
          </a:p>
          <a:p>
            <a:pPr fontAlgn="t">
              <a:defRPr/>
            </a:pPr>
            <a:endParaRPr lang="en-US" dirty="0">
              <a:latin typeface="+mn-lt"/>
            </a:endParaRPr>
          </a:p>
          <a:p>
            <a:pPr fontAlgn="t">
              <a:defRPr/>
            </a:pPr>
            <a:endParaRPr lang="en-US" dirty="0">
              <a:latin typeface="+mn-lt"/>
            </a:endParaRPr>
          </a:p>
          <a:p>
            <a:pPr fontAlgn="t">
              <a:defRPr/>
            </a:pPr>
            <a:r>
              <a:rPr lang="en-US" b="1" dirty="0">
                <a:latin typeface="+mn-lt"/>
              </a:rPr>
              <a:t>Scientific significance, societal relevance, and relationships to future missions: </a:t>
            </a:r>
            <a:r>
              <a:rPr lang="en-US" dirty="0">
                <a:latin typeface="+mn-lt"/>
              </a:rPr>
              <a:t>The results of this work indicate that the convectively-coupled VRWs are leading to a direct spin-up of the outer-core tangential wind field and the development of a secondary eyewall. This is in contrast to studies that have described VRWs as playing an indirect role in the secondary eyewall formation by expanding the outer envelope of vorticity, which assists in the axisymmetrization of convective-scale vorticity anomalies. It was also determined with the airborne radar and satellite data that convective bursts formed in the inner-core of Matthew through the dynamic interaction between a VRW spiral band and a mesovortex circulation. Finally, a new dynamical budget methodology for the large-scale angular momentum field was designed in this study to allow an understanding of the storm dynamics with narrow swath radar measurements such as HIWRAP. This work has high societal impact since secondary eyewall formation and evolution is a common feature of hurricanes that can cause significant changes in storm intensity. Operational forecasts of these intensity/structure changes are poor, leaving coastal and inland populations without proper information to protect life and property. Understanding of the storm physics helps to guide improvements in predictive models. This work is highly relevant to the NASA Investigation of Microphysics and Precipitation for Atlantic Coast-Threatening Snowstorms (IMPACTS). One main goal of IMPACTS is to understand and improve predictions of banded snow structures. The methods and data analysis presented here can be extended to the IMPACTS campaign to address the science questions on winter storms.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pic>
        <p:nvPicPr>
          <p:cNvPr id="7" name="Picture 6">
            <a:extLst>
              <a:ext uri="{FF2B5EF4-FFF2-40B4-BE49-F238E27FC236}">
                <a16:creationId xmlns:a16="http://schemas.microsoft.com/office/drawing/2014/main" xmlns="" id="{594D6BE2-1E8F-5C49-BB71-87D80FCFC5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6760" y="0"/>
            <a:ext cx="777240" cy="777240"/>
          </a:xfrm>
          <a:prstGeom prst="rect">
            <a:avLst/>
          </a:prstGeom>
        </p:spPr>
      </p:pic>
    </p:spTree>
    <p:extLst>
      <p:ext uri="{BB962C8B-B14F-4D97-AF65-F5344CB8AC3E}">
        <p14:creationId xmlns:p14="http://schemas.microsoft.com/office/powerpoint/2010/main" val="311663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A26B08F-34E7-C043-AAEB-D09BCBE6DA4B}"/>
              </a:ext>
            </a:extLst>
          </p:cNvPr>
          <p:cNvPicPr>
            <a:picLocks noChangeAspect="1"/>
          </p:cNvPicPr>
          <p:nvPr/>
        </p:nvPicPr>
        <p:blipFill rotWithShape="1">
          <a:blip r:embed="rId3">
            <a:extLst>
              <a:ext uri="{28A0092B-C50C-407E-A947-70E740481C1C}">
                <a14:useLocalDpi xmlns:a14="http://schemas.microsoft.com/office/drawing/2010/main" val="0"/>
              </a:ext>
            </a:extLst>
          </a:blip>
          <a:srcRect b="4853"/>
          <a:stretch/>
        </p:blipFill>
        <p:spPr>
          <a:xfrm>
            <a:off x="109761" y="3717093"/>
            <a:ext cx="4843239" cy="3096160"/>
          </a:xfrm>
          <a:prstGeom prst="rect">
            <a:avLst/>
          </a:prstGeom>
        </p:spPr>
      </p:pic>
      <p:sp>
        <p:nvSpPr>
          <p:cNvPr id="2050" name="Text Box 1"/>
          <p:cNvSpPr txBox="1">
            <a:spLocks noChangeArrowheads="1"/>
          </p:cNvSpPr>
          <p:nvPr/>
        </p:nvSpPr>
        <p:spPr bwMode="auto">
          <a:xfrm>
            <a:off x="0" y="44747"/>
            <a:ext cx="9144000" cy="1326853"/>
          </a:xfrm>
          <a:prstGeom prst="rect">
            <a:avLst/>
          </a:prstGeom>
          <a:noFill/>
          <a:ln w="9525">
            <a:noFill/>
            <a:miter lim="800000"/>
            <a:headEnd/>
            <a:tailEnd/>
          </a:ln>
        </p:spPr>
        <p:txBody>
          <a:bodyPr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Using VIIRS SNPP to continue MODIS Aerosol as a Climate Data Record</a:t>
            </a: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dirty="0">
                <a:solidFill>
                  <a:srgbClr val="000000"/>
                </a:solidFill>
                <a:latin typeface="+mj-lt"/>
              </a:rPr>
              <a:t>Virginia Sawyer</a:t>
            </a:r>
            <a:r>
              <a:rPr lang="en-GB" sz="1400" b="1" baseline="30000" dirty="0">
                <a:solidFill>
                  <a:srgbClr val="000000"/>
                </a:solidFill>
                <a:latin typeface="+mj-lt"/>
              </a:rPr>
              <a:t>2,1</a:t>
            </a:r>
            <a:r>
              <a:rPr lang="en-GB" sz="1400" b="1" dirty="0">
                <a:solidFill>
                  <a:srgbClr val="000000"/>
                </a:solidFill>
                <a:latin typeface="+mj-lt"/>
              </a:rPr>
              <a:t>, Robert C. Levy</a:t>
            </a:r>
            <a:r>
              <a:rPr lang="en-GB" sz="1400" b="1" baseline="30000" dirty="0">
                <a:solidFill>
                  <a:srgbClr val="000000"/>
                </a:solidFill>
                <a:latin typeface="+mj-lt"/>
              </a:rPr>
              <a:t>1</a:t>
            </a:r>
            <a:r>
              <a:rPr lang="en-GB" sz="1400" b="1" dirty="0">
                <a:solidFill>
                  <a:srgbClr val="000000"/>
                </a:solidFill>
                <a:latin typeface="+mj-lt"/>
              </a:rPr>
              <a:t>, Shana Mattoo</a:t>
            </a:r>
            <a:r>
              <a:rPr lang="en-GB" sz="1400" b="1" baseline="30000" dirty="0">
                <a:solidFill>
                  <a:srgbClr val="000000"/>
                </a:solidFill>
                <a:latin typeface="+mj-lt"/>
              </a:rPr>
              <a:t>2,1</a:t>
            </a:r>
            <a:r>
              <a:rPr lang="en-GB" sz="1400" b="1" dirty="0">
                <a:solidFill>
                  <a:srgbClr val="000000"/>
                </a:solidFill>
                <a:latin typeface="+mj-lt"/>
              </a:rPr>
              <a:t>, Geoff Cureton</a:t>
            </a:r>
            <a:r>
              <a:rPr lang="en-GB" sz="1400" b="1" baseline="30000" dirty="0">
                <a:solidFill>
                  <a:srgbClr val="000000"/>
                </a:solidFill>
                <a:latin typeface="+mj-lt"/>
              </a:rPr>
              <a:t>3</a:t>
            </a:r>
            <a:r>
              <a:rPr lang="en-GB" sz="1400" b="1" dirty="0">
                <a:solidFill>
                  <a:srgbClr val="000000"/>
                </a:solidFill>
                <a:latin typeface="+mj-lt"/>
              </a:rPr>
              <a:t>,</a:t>
            </a: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dirty="0" err="1">
                <a:solidFill>
                  <a:srgbClr val="000000"/>
                </a:solidFill>
                <a:latin typeface="+mj-lt"/>
              </a:rPr>
              <a:t>Yingxi</a:t>
            </a:r>
            <a:r>
              <a:rPr lang="en-GB" sz="1400" b="1" dirty="0">
                <a:solidFill>
                  <a:srgbClr val="000000"/>
                </a:solidFill>
                <a:latin typeface="+mj-lt"/>
              </a:rPr>
              <a:t> Shi</a:t>
            </a:r>
            <a:r>
              <a:rPr lang="en-GB" sz="1400" b="1" baseline="30000" dirty="0">
                <a:solidFill>
                  <a:srgbClr val="000000"/>
                </a:solidFill>
                <a:latin typeface="+mj-lt"/>
              </a:rPr>
              <a:t>4,1</a:t>
            </a:r>
            <a:r>
              <a:rPr lang="en-GB" sz="1400" b="1" dirty="0">
                <a:solidFill>
                  <a:srgbClr val="000000"/>
                </a:solidFill>
                <a:latin typeface="+mj-lt"/>
              </a:rPr>
              <a:t>, Lorraine Remer</a:t>
            </a:r>
            <a:r>
              <a:rPr lang="en-GB" sz="1400" b="1" baseline="30000" dirty="0">
                <a:solidFill>
                  <a:srgbClr val="000000"/>
                </a:solidFill>
                <a:latin typeface="+mj-lt"/>
              </a:rPr>
              <a:t>4</a:t>
            </a:r>
            <a:endParaRPr lang="en-GB" sz="1400" b="1" dirty="0">
              <a:solidFill>
                <a:srgbClr val="000000"/>
              </a:solidFill>
              <a:latin typeface="+mj-lt"/>
            </a:endParaRPr>
          </a:p>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baseline="30000" dirty="0">
                <a:solidFill>
                  <a:srgbClr val="000000"/>
                </a:solidFill>
                <a:latin typeface="+mj-lt"/>
              </a:rPr>
              <a:t>1</a:t>
            </a:r>
            <a:r>
              <a:rPr lang="en-GB" sz="1400" b="1" dirty="0">
                <a:solidFill>
                  <a:srgbClr val="000000"/>
                </a:solidFill>
                <a:latin typeface="+mj-lt"/>
              </a:rPr>
              <a:t>NASA/GSFC Code 613, </a:t>
            </a:r>
            <a:r>
              <a:rPr lang="en-GB" sz="1400" b="1" baseline="30000" dirty="0">
                <a:solidFill>
                  <a:srgbClr val="000000"/>
                </a:solidFill>
                <a:latin typeface="+mj-lt"/>
              </a:rPr>
              <a:t>2</a:t>
            </a:r>
            <a:r>
              <a:rPr lang="en-GB" sz="1400" b="1" dirty="0">
                <a:solidFill>
                  <a:srgbClr val="000000"/>
                </a:solidFill>
                <a:latin typeface="+mj-lt"/>
              </a:rPr>
              <a:t>SSAI, </a:t>
            </a:r>
            <a:r>
              <a:rPr lang="en-GB" sz="1400" b="1" baseline="30000" dirty="0">
                <a:solidFill>
                  <a:srgbClr val="000000"/>
                </a:solidFill>
                <a:latin typeface="+mj-lt"/>
              </a:rPr>
              <a:t>3</a:t>
            </a:r>
            <a:r>
              <a:rPr lang="en-GB" sz="1400" b="1" dirty="0">
                <a:solidFill>
                  <a:srgbClr val="000000"/>
                </a:solidFill>
                <a:latin typeface="+mj-lt"/>
              </a:rPr>
              <a:t>CIMSS/SSEC UW-Madison, </a:t>
            </a:r>
            <a:r>
              <a:rPr lang="en-GB" sz="1400" b="1" baseline="30000" dirty="0">
                <a:solidFill>
                  <a:srgbClr val="000000"/>
                </a:solidFill>
                <a:latin typeface="+mj-lt"/>
              </a:rPr>
              <a:t>4</a:t>
            </a:r>
            <a:r>
              <a:rPr lang="en-GB" sz="1400" b="1" dirty="0">
                <a:solidFill>
                  <a:srgbClr val="000000"/>
                </a:solidFill>
                <a:latin typeface="+mj-lt"/>
              </a:rPr>
              <a:t>JCET/UMBC</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6" name="TextBox 5"/>
          <p:cNvSpPr txBox="1"/>
          <p:nvPr/>
        </p:nvSpPr>
        <p:spPr>
          <a:xfrm>
            <a:off x="5029200" y="1455003"/>
            <a:ext cx="3733800" cy="5262979"/>
          </a:xfrm>
          <a:prstGeom prst="rect">
            <a:avLst/>
          </a:prstGeom>
          <a:solidFill>
            <a:schemeClr val="bg1">
              <a:lumMod val="75000"/>
            </a:schemeClr>
          </a:solidFill>
          <a:ln w="19050">
            <a:solidFill>
              <a:schemeClr val="tx1"/>
            </a:solidFill>
          </a:ln>
        </p:spPr>
        <p:txBody>
          <a:bodyPr wrap="square" rtlCol="0">
            <a:spAutoFit/>
          </a:bodyPr>
          <a:lstStyle/>
          <a:p>
            <a:r>
              <a:rPr lang="en-US" sz="1600" b="1" dirty="0">
                <a:latin typeface="+mn-lt"/>
              </a:rPr>
              <a:t>We announce the release of a Dark Target aerosol retrieval product for VIIRS on Suomi-NPP, providing continuity with the nearly 20 year data record from MODIS Aqua. Values of aerosol optical depth (AOD) are highly correlated with MODIS Aqua, but are offset higher. Where both sensors retrieve on the same date, their AOD distributions are nearly identical. The offset comes from cases where only one of the two sensors chose to retrieve AOD. Both solo-sensor AOD distributions skew higher than the collocated values. Because VIIRS has a wider swath and finer resolution, most solo-sensor retrievals are VIIRS-only rather than MODIS-only, which contributes to the offset.</a:t>
            </a:r>
          </a:p>
        </p:txBody>
      </p:sp>
      <p:pic>
        <p:nvPicPr>
          <p:cNvPr id="5" name="Picture 4">
            <a:extLst>
              <a:ext uri="{FF2B5EF4-FFF2-40B4-BE49-F238E27FC236}">
                <a16:creationId xmlns:a16="http://schemas.microsoft.com/office/drawing/2014/main" xmlns="" id="{16827499-E52B-3A4B-98B2-6766BD62EB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370" r="-1"/>
          <a:stretch/>
        </p:blipFill>
        <p:spPr>
          <a:xfrm>
            <a:off x="228600" y="1405128"/>
            <a:ext cx="2053152" cy="2404872"/>
          </a:xfrm>
          <a:prstGeom prst="rect">
            <a:avLst/>
          </a:prstGeom>
        </p:spPr>
      </p:pic>
      <p:pic>
        <p:nvPicPr>
          <p:cNvPr id="9" name="Picture 8">
            <a:extLst>
              <a:ext uri="{FF2B5EF4-FFF2-40B4-BE49-F238E27FC236}">
                <a16:creationId xmlns:a16="http://schemas.microsoft.com/office/drawing/2014/main" xmlns="" id="{AE93CEB0-FCD8-DE45-947C-C60DE55877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370" r="-1"/>
          <a:stretch/>
        </p:blipFill>
        <p:spPr>
          <a:xfrm>
            <a:off x="2595048" y="1405128"/>
            <a:ext cx="2053152" cy="2404872"/>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sp>
        <p:nvSpPr>
          <p:cNvPr id="8" name="Rectangle 7">
            <a:extLst>
              <a:ext uri="{FF2B5EF4-FFF2-40B4-BE49-F238E27FC236}">
                <a16:creationId xmlns:a16="http://schemas.microsoft.com/office/drawing/2014/main" xmlns="" id="{AF8661C1-2FCA-1E4F-8EC4-027318976402}"/>
              </a:ext>
            </a:extLst>
          </p:cNvPr>
          <p:cNvSpPr/>
          <p:nvPr/>
        </p:nvSpPr>
        <p:spPr>
          <a:xfrm>
            <a:off x="140764" y="3581400"/>
            <a:ext cx="24023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1C8AFFF-1101-0744-8E58-D7C54E5235FB}"/>
              </a:ext>
            </a:extLst>
          </p:cNvPr>
          <p:cNvSpPr/>
          <p:nvPr/>
        </p:nvSpPr>
        <p:spPr>
          <a:xfrm>
            <a:off x="2487245" y="3604236"/>
            <a:ext cx="24023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3929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6247864"/>
          </a:xfrm>
          <a:prstGeom prst="rect">
            <a:avLst/>
          </a:prstGeom>
          <a:noFill/>
          <a:ln w="9525">
            <a:noFill/>
            <a:miter lim="800000"/>
            <a:headEnd/>
            <a:tailEnd/>
          </a:ln>
        </p:spPr>
        <p:txBody>
          <a:bodyPr>
            <a:spAutoFit/>
          </a:bodyPr>
          <a:lstStyle/>
          <a:p>
            <a:pPr fontAlgn="t">
              <a:defRPr/>
            </a:pPr>
            <a:r>
              <a:rPr lang="en-US" b="1" dirty="0">
                <a:latin typeface="Times New Roman" pitchFamily="18" charset="0"/>
              </a:rPr>
              <a:t>                          </a:t>
            </a:r>
            <a:r>
              <a:rPr lang="en-US" dirty="0">
                <a:latin typeface="+mn-lt"/>
              </a:rPr>
              <a:t>Name:  Virginia Sawyer, NASA/GSFC Code 613 and SSAI</a:t>
            </a:r>
            <a:br>
              <a:rPr lang="en-US" dirty="0">
                <a:latin typeface="+mn-lt"/>
              </a:rPr>
            </a:br>
            <a:r>
              <a:rPr lang="en-US" dirty="0">
                <a:latin typeface="+mn-lt"/>
              </a:rPr>
              <a:t>                        E-mail: </a:t>
            </a:r>
            <a:r>
              <a:rPr lang="en-US" dirty="0" err="1">
                <a:latin typeface="+mn-lt"/>
              </a:rPr>
              <a:t>virginia.r.sawyer@nasa.gov</a:t>
            </a:r>
            <a:r>
              <a:rPr lang="en-US" dirty="0">
                <a:latin typeface="+mn-lt"/>
              </a:rPr>
              <a:t/>
            </a:r>
            <a:br>
              <a:rPr lang="en-US" dirty="0">
                <a:latin typeface="+mn-lt"/>
              </a:rPr>
            </a:br>
            <a:r>
              <a:rPr lang="en-US" dirty="0">
                <a:latin typeface="+mn-lt"/>
              </a:rPr>
              <a:t>                        Phone: 301-614-6184</a:t>
            </a:r>
            <a:r>
              <a:rPr lang="en-US" dirty="0">
                <a:latin typeface="Times New Roman" pitchFamily="18" charset="0"/>
              </a:rPr>
              <a:t/>
            </a:r>
            <a:br>
              <a:rPr lang="en-US" dirty="0">
                <a:latin typeface="Times New Roman" pitchFamily="18" charset="0"/>
              </a:rPr>
            </a:br>
            <a:endParaRPr lang="en-US" dirty="0">
              <a:latin typeface="Times New Roman" pitchFamily="18" charset="0"/>
            </a:endParaRPr>
          </a:p>
          <a:p>
            <a:pPr fontAlgn="t">
              <a:defRPr/>
            </a:pPr>
            <a:r>
              <a:rPr lang="en-US" b="1" dirty="0">
                <a:latin typeface="+mn-lt"/>
              </a:rPr>
              <a:t>References:</a:t>
            </a:r>
          </a:p>
          <a:p>
            <a:pPr fontAlgn="t">
              <a:defRPr/>
            </a:pPr>
            <a:r>
              <a:rPr lang="en-US" dirty="0">
                <a:latin typeface="+mn-lt"/>
              </a:rPr>
              <a:t>Sawyer, V.; Levy, R.C.; </a:t>
            </a:r>
            <a:r>
              <a:rPr lang="en-US" dirty="0" err="1">
                <a:latin typeface="+mn-lt"/>
              </a:rPr>
              <a:t>Mattoo</a:t>
            </a:r>
            <a:r>
              <a:rPr lang="en-US" dirty="0">
                <a:latin typeface="+mn-lt"/>
              </a:rPr>
              <a:t>, S.; Cureton, G.; Shi, Y.; Remer, L.A. Continuing the MODIS Dark Target Aerosol Time Series with VIIRS. </a:t>
            </a:r>
            <a:r>
              <a:rPr lang="en-US" i="1" dirty="0">
                <a:latin typeface="+mn-lt"/>
              </a:rPr>
              <a:t>Remote Sensing</a:t>
            </a:r>
            <a:r>
              <a:rPr lang="en-US" dirty="0">
                <a:latin typeface="+mn-lt"/>
              </a:rPr>
              <a:t> 2020, 12, 308.</a:t>
            </a:r>
          </a:p>
          <a:p>
            <a:pPr fontAlgn="t">
              <a:defRPr/>
            </a:pPr>
            <a:endParaRPr lang="en-US" dirty="0">
              <a:latin typeface="+mn-lt"/>
            </a:endParaRPr>
          </a:p>
          <a:p>
            <a:pPr fontAlgn="t">
              <a:defRPr/>
            </a:pPr>
            <a:r>
              <a:rPr lang="en-US" b="1" dirty="0">
                <a:latin typeface="+mn-lt"/>
              </a:rPr>
              <a:t>Data Sources: </a:t>
            </a:r>
            <a:r>
              <a:rPr lang="en-US" dirty="0">
                <a:latin typeface="+mn-lt"/>
              </a:rPr>
              <a:t>The NASA Dark Target product for VIIRS SNPP can be found at LAADS (</a:t>
            </a:r>
            <a:r>
              <a:rPr lang="en-US" dirty="0">
                <a:latin typeface="+mn-lt"/>
                <a:hlinkClick r:id="rId3"/>
              </a:rPr>
              <a:t>dx.doi.org/10.5067/VIIRS/AERDT_L2_VIIRS_SNPP.001</a:t>
            </a:r>
            <a:r>
              <a:rPr lang="en-US" dirty="0">
                <a:latin typeface="+mn-lt"/>
              </a:rPr>
              <a:t>), as can the MODIS Collection 6.1 Dark Target products used for comparison (Aqua, </a:t>
            </a:r>
            <a:r>
              <a:rPr lang="en-US" dirty="0">
                <a:latin typeface="+mn-lt"/>
                <a:hlinkClick r:id="rId4"/>
              </a:rPr>
              <a:t>dx.doi.org/10.5067/MODIS/MYD04_L2.061</a:t>
            </a:r>
            <a:r>
              <a:rPr lang="en-US" dirty="0">
                <a:latin typeface="+mn-lt"/>
              </a:rPr>
              <a:t>; Terra, </a:t>
            </a:r>
            <a:r>
              <a:rPr lang="en-US" dirty="0">
                <a:latin typeface="+mn-lt"/>
                <a:hlinkClick r:id="rId5"/>
              </a:rPr>
              <a:t>dx.doi.org/10.5067/MODIS/MOD04_L2.061</a:t>
            </a:r>
            <a:r>
              <a:rPr lang="en-US" dirty="0">
                <a:latin typeface="+mn-lt"/>
              </a:rPr>
              <a:t>). The ground-based validation uses NASA AERONET version 3 data from all sites during 2015 (</a:t>
            </a:r>
            <a:r>
              <a:rPr lang="en-US" dirty="0">
                <a:latin typeface="+mn-lt"/>
                <a:hlinkClick r:id="rId6"/>
              </a:rPr>
              <a:t>https://aeronet.gsfc.nasa.gov/</a:t>
            </a:r>
            <a:r>
              <a:rPr lang="en-US" dirty="0">
                <a:latin typeface="+mn-lt"/>
              </a:rPr>
              <a:t>). This research was supported by NASA’s Earth Science Division using NNH17ZDA001N-MEaSUREs (Making Earth Science data Records for Use in Research Environments) and NNH17ZDA001N-TASNPP (The Science of Terra, Aqua and Suomi-NPP). </a:t>
            </a:r>
            <a:endParaRPr lang="en-US" b="1" dirty="0">
              <a:latin typeface="+mn-lt"/>
            </a:endParaRPr>
          </a:p>
          <a:p>
            <a:pPr fontAlgn="t">
              <a:defRPr/>
            </a:pPr>
            <a:endParaRPr lang="en-US" dirty="0">
              <a:latin typeface="+mn-lt"/>
            </a:endParaRPr>
          </a:p>
          <a:p>
            <a:pPr fontAlgn="t">
              <a:defRPr/>
            </a:pPr>
            <a:r>
              <a:rPr lang="en-US" b="1" dirty="0">
                <a:latin typeface="+mn-lt"/>
              </a:rPr>
              <a:t>Technical Description of Figures:</a:t>
            </a:r>
          </a:p>
          <a:p>
            <a:pPr fontAlgn="t">
              <a:defRPr/>
            </a:pPr>
            <a:r>
              <a:rPr lang="en-US" b="1" i="1" dirty="0">
                <a:latin typeface="+mn-lt"/>
              </a:rPr>
              <a:t>Graphic 1: </a:t>
            </a:r>
            <a:r>
              <a:rPr lang="en-US" dirty="0">
                <a:latin typeface="+mn-lt"/>
              </a:rPr>
              <a:t>The top figures show the distribution of aerosol optical depth (AOD) at 0.55 </a:t>
            </a:r>
            <a:r>
              <a:rPr lang="el-GR" dirty="0">
                <a:latin typeface="+mn-lt"/>
              </a:rPr>
              <a:t>μ</a:t>
            </a:r>
            <a:r>
              <a:rPr lang="en-US" dirty="0">
                <a:latin typeface="+mn-lt"/>
              </a:rPr>
              <a:t>m for all daily average 1°×1° grid cells throughout 2015, where MODIS and VIIRS are collocated (dashed lines, blue and gold respectively) versus when only one of the two sensors had measurements from a particular grid cell (solid lines). The proportion of collocated to non-collocated grid cells is shown underneath: VIIRS has more retrieved grid cells than MODIS on any given day because of its wider swath, but many solo-sensor measurements are marginal and skewed high due to cloud contamination. Ocean and land retrievals are treated separately, and each is filtered by quality flag. The ocean retrievals included in the gridded average are QA&gt;0, whereas the land retrievals are QA=3 to compensate for the uncertainty introduced by the land surface. Where VIIRS and MODIS collocate, their AOD results are very similar; most of the offset on the global average is because the non-collocated retrievals have different AOD distributions both from the collocated retrievals and from each other.</a:t>
            </a:r>
          </a:p>
          <a:p>
            <a:pPr fontAlgn="t">
              <a:defRPr/>
            </a:pPr>
            <a:r>
              <a:rPr lang="en-US" b="1" i="1" dirty="0">
                <a:latin typeface="+mn-lt"/>
              </a:rPr>
              <a:t>Graphic 2: </a:t>
            </a:r>
            <a:r>
              <a:rPr lang="en-US" dirty="0">
                <a:latin typeface="+mn-lt"/>
              </a:rPr>
              <a:t>The bottom figure shows the difference in annual average AOD for each 1°×1° grid cell in 2015, using the same quality flags for land and ocean data as above. The small positive offset over ocean seen in the global AOD distribution is not spatially uniform, but increases in areas subject to regional aerosol events with cloud contamination or sampling limited by cloud masking. Over land, the total offset is close to zero on the annual global average, but this results from regional offsets that may be positive or negative. Land offsets also vary through </a:t>
            </a:r>
            <a:r>
              <a:rPr lang="en-US">
                <a:latin typeface="+mn-lt"/>
              </a:rPr>
              <a:t>the year, </a:t>
            </a:r>
            <a:r>
              <a:rPr lang="en-US" dirty="0">
                <a:latin typeface="+mn-lt"/>
              </a:rPr>
              <a:t>both because of seasonal aerosol events and because the land area that is not retrieved due to snow masking changes with </a:t>
            </a:r>
            <a:r>
              <a:rPr lang="en-US">
                <a:latin typeface="+mn-lt"/>
              </a:rPr>
              <a:t>the seasons.</a:t>
            </a:r>
            <a:endParaRPr lang="en-US" dirty="0">
              <a:latin typeface="+mn-lt"/>
            </a:endParaRPr>
          </a:p>
          <a:p>
            <a:pPr fontAlgn="t">
              <a:defRPr/>
            </a:pPr>
            <a:endParaRPr lang="en-US" dirty="0">
              <a:latin typeface="+mn-lt"/>
            </a:endParaRPr>
          </a:p>
          <a:p>
            <a:pPr fontAlgn="t">
              <a:defRPr/>
            </a:pPr>
            <a:r>
              <a:rPr lang="en-US" b="1" dirty="0">
                <a:latin typeface="+mn-lt"/>
              </a:rPr>
              <a:t>Scientific significance, societal relevance, and relationships to future missions: </a:t>
            </a:r>
            <a:r>
              <a:rPr lang="en-US" dirty="0">
                <a:latin typeface="+mn-lt"/>
              </a:rPr>
              <a:t>The effects of atmospheric aerosol on the global climate are among the largest remaining sources of uncertainty to the global radiative balance, and suspended particles also have serious implications for public health worldwide. The Global Climate Observing System has set criteria for creating climate data records (CDRs) to understand aerosol as a climate measurement. An aerosol CDR must have global coverage, spatial resolution 10 km or finer, temporal resolution every four hours, accuracy better than ±0.03 or 10%, drift less than 0.01 per decade, and at least 30 years record length. The MODIS Dark Target retrieval approaches all these requirements except for temporal resolution (set by their polar orbit) and length of record (Terra and Aqua both expected to stop measurements by the mid-2020s). Because the VIIRS instrument is similar in design but intended for several future launches as well as the two (SNPP and NOAA-20) already producing data, the VIIRS version of the Dark Target retrieval can be used to extend the record to the required 30 years as long as the differences between it and the existing MODIS product are sufficiently understood. At this point, we have evaluated several sources of AOD offsets and have released the VIIRS SNPP version for operational use. It can be considered as much in continuity with the existing MODIS product as a new MODIS launch would be, although users needing to extend the Aqua or Terra records specifically may need to make adjustments.</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spTree>
    <p:extLst>
      <p:ext uri="{BB962C8B-B14F-4D97-AF65-F5344CB8AC3E}">
        <p14:creationId xmlns:p14="http://schemas.microsoft.com/office/powerpoint/2010/main" val="146905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12" name="TextBox 11"/>
          <p:cNvSpPr txBox="1"/>
          <p:nvPr/>
        </p:nvSpPr>
        <p:spPr>
          <a:xfrm>
            <a:off x="507378" y="5946"/>
            <a:ext cx="7696200" cy="1369606"/>
          </a:xfrm>
          <a:prstGeom prst="rect">
            <a:avLst/>
          </a:prstGeom>
          <a:noFill/>
        </p:spPr>
        <p:txBody>
          <a:bodyPr wrap="square" lIns="91440" tIns="91440" bIns="91440" rtlCol="0">
            <a:spAutoFit/>
          </a:bodyPr>
          <a:lstStyle/>
          <a:p>
            <a:pPr algn="ctr">
              <a:spcAft>
                <a:spcPts val="600"/>
              </a:spcAft>
            </a:pPr>
            <a:r>
              <a:rPr lang="en-US" sz="2400" b="1" dirty="0"/>
              <a:t>New Generation Aura OMI NO</a:t>
            </a:r>
            <a:r>
              <a:rPr lang="en-US" sz="2400" b="1" baseline="-25000" dirty="0"/>
              <a:t>2</a:t>
            </a:r>
            <a:r>
              <a:rPr lang="en-US" sz="2400" b="1" dirty="0"/>
              <a:t> Standard Product</a:t>
            </a:r>
          </a:p>
          <a:p>
            <a:pPr algn="ctr"/>
            <a:r>
              <a:rPr lang="en-US" sz="1600" dirty="0"/>
              <a:t>Lok Lamsal, Nickolay Krotkov, Alexander Vasilkov, Sergey Marchenko, Wenhan Qin, </a:t>
            </a:r>
          </a:p>
          <a:p>
            <a:pPr algn="ctr"/>
            <a:r>
              <a:rPr lang="en-US" sz="1600" dirty="0" err="1"/>
              <a:t>Eun-Su</a:t>
            </a:r>
            <a:r>
              <a:rPr lang="en-US" sz="1600" dirty="0"/>
              <a:t> Yang, Zachary Fasnacht, Joanna Joiner, Sungyeon Choi, David Haffner, </a:t>
            </a:r>
          </a:p>
          <a:p>
            <a:pPr algn="ctr"/>
            <a:r>
              <a:rPr lang="en-US" sz="1600" dirty="0"/>
              <a:t>William H. Swartz, Bradford Fisher, and Eric Bucsela  </a:t>
            </a:r>
          </a:p>
        </p:txBody>
      </p:sp>
      <p:grpSp>
        <p:nvGrpSpPr>
          <p:cNvPr id="29" name="Group 28"/>
          <p:cNvGrpSpPr>
            <a:grpSpLocks/>
          </p:cNvGrpSpPr>
          <p:nvPr/>
        </p:nvGrpSpPr>
        <p:grpSpPr bwMode="auto">
          <a:xfrm>
            <a:off x="7696200" y="-122620"/>
            <a:ext cx="1560265" cy="1248744"/>
            <a:chOff x="1325" y="680"/>
            <a:chExt cx="3521" cy="2818"/>
          </a:xfrm>
        </p:grpSpPr>
        <p:sp>
          <p:nvSpPr>
            <p:cNvPr id="30" name="Freeform 29"/>
            <p:cNvSpPr>
              <a:spLocks/>
            </p:cNvSpPr>
            <p:nvPr/>
          </p:nvSpPr>
          <p:spPr bwMode="auto">
            <a:xfrm>
              <a:off x="1496" y="1120"/>
              <a:ext cx="1064" cy="928"/>
            </a:xfrm>
            <a:custGeom>
              <a:avLst/>
              <a:gdLst>
                <a:gd name="T0" fmla="*/ 192 w 1064"/>
                <a:gd name="T1" fmla="*/ 608 h 928"/>
                <a:gd name="T2" fmla="*/ 216 w 1064"/>
                <a:gd name="T3" fmla="*/ 448 h 928"/>
                <a:gd name="T4" fmla="*/ 384 w 1064"/>
                <a:gd name="T5" fmla="*/ 344 h 928"/>
                <a:gd name="T6" fmla="*/ 680 w 1064"/>
                <a:gd name="T7" fmla="*/ 0 h 928"/>
                <a:gd name="T8" fmla="*/ 872 w 1064"/>
                <a:gd name="T9" fmla="*/ 48 h 928"/>
                <a:gd name="T10" fmla="*/ 984 w 1064"/>
                <a:gd name="T11" fmla="*/ 56 h 928"/>
                <a:gd name="T12" fmla="*/ 1040 w 1064"/>
                <a:gd name="T13" fmla="*/ 184 h 928"/>
                <a:gd name="T14" fmla="*/ 1064 w 1064"/>
                <a:gd name="T15" fmla="*/ 312 h 928"/>
                <a:gd name="T16" fmla="*/ 488 w 1064"/>
                <a:gd name="T17" fmla="*/ 928 h 928"/>
                <a:gd name="T18" fmla="*/ 0 w 1064"/>
                <a:gd name="T19" fmla="*/ 920 h 928"/>
                <a:gd name="T20" fmla="*/ 192 w 1064"/>
                <a:gd name="T21" fmla="*/ 608 h 9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4"/>
                <a:gd name="T34" fmla="*/ 0 h 928"/>
                <a:gd name="T35" fmla="*/ 1064 w 1064"/>
                <a:gd name="T36" fmla="*/ 928 h 9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4" h="928">
                  <a:moveTo>
                    <a:pt x="192" y="608"/>
                  </a:moveTo>
                  <a:lnTo>
                    <a:pt x="216" y="448"/>
                  </a:lnTo>
                  <a:cubicBezTo>
                    <a:pt x="394" y="342"/>
                    <a:pt x="460" y="344"/>
                    <a:pt x="384" y="344"/>
                  </a:cubicBezTo>
                  <a:lnTo>
                    <a:pt x="680" y="0"/>
                  </a:lnTo>
                  <a:lnTo>
                    <a:pt x="872" y="48"/>
                  </a:lnTo>
                  <a:lnTo>
                    <a:pt x="984" y="56"/>
                  </a:lnTo>
                  <a:lnTo>
                    <a:pt x="1040" y="184"/>
                  </a:lnTo>
                  <a:lnTo>
                    <a:pt x="1064" y="312"/>
                  </a:lnTo>
                  <a:lnTo>
                    <a:pt x="488" y="928"/>
                  </a:lnTo>
                  <a:lnTo>
                    <a:pt x="0" y="920"/>
                  </a:lnTo>
                  <a:lnTo>
                    <a:pt x="192" y="608"/>
                  </a:lnTo>
                  <a:close/>
                </a:path>
              </a:pathLst>
            </a:custGeom>
            <a:solidFill>
              <a:schemeClr val="tx1"/>
            </a:solidFill>
            <a:ln w="12700">
              <a:solidFill>
                <a:schemeClr val="tx1"/>
              </a:solidFill>
              <a:round/>
              <a:headEnd/>
              <a:tailEnd/>
            </a:ln>
          </p:spPr>
          <p:txBody>
            <a:bodyPr wrap="none" anchor="ctr">
              <a:prstTxWarp prst="textNoShape">
                <a:avLst/>
              </a:prstTxWarp>
            </a:bodyPr>
            <a:lstStyle/>
            <a:p>
              <a:pPr fontAlgn="base">
                <a:spcBef>
                  <a:spcPct val="0"/>
                </a:spcBef>
                <a:spcAft>
                  <a:spcPct val="0"/>
                </a:spcAft>
              </a:pPr>
              <a:endParaRPr lang="en-US">
                <a:solidFill>
                  <a:prstClr val="white"/>
                </a:solidFill>
                <a:latin typeface="Arial" pitchFamily="20" charset="0"/>
                <a:ea typeface="ＭＳ Ｐゴシック" pitchFamily="20" charset="-128"/>
                <a:cs typeface="ＭＳ Ｐゴシック" pitchFamily="20" charset="-128"/>
              </a:endParaRPr>
            </a:p>
          </p:txBody>
        </p:sp>
        <p:pic>
          <p:nvPicPr>
            <p:cNvPr id="31" name="Picture 3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25" y="680"/>
              <a:ext cx="3521" cy="2818"/>
            </a:xfrm>
            <a:prstGeom prst="rect">
              <a:avLst/>
            </a:prstGeom>
            <a:noFill/>
            <a:ln w="9525">
              <a:noFill/>
              <a:miter lim="800000"/>
              <a:headEnd/>
              <a:tailEnd/>
            </a:ln>
          </p:spPr>
        </p:pic>
      </p:grpSp>
      <p:sp>
        <p:nvSpPr>
          <p:cNvPr id="39" name="TextBox 38">
            <a:extLst>
              <a:ext uri="{FF2B5EF4-FFF2-40B4-BE49-F238E27FC236}">
                <a16:creationId xmlns:a16="http://schemas.microsoft.com/office/drawing/2014/main" xmlns="" id="{6168D4AC-DF63-5D45-96B1-22DFA5C2AB28}"/>
              </a:ext>
            </a:extLst>
          </p:cNvPr>
          <p:cNvSpPr txBox="1"/>
          <p:nvPr/>
        </p:nvSpPr>
        <p:spPr>
          <a:xfrm>
            <a:off x="228600" y="5814536"/>
            <a:ext cx="8801100" cy="738664"/>
          </a:xfrm>
          <a:prstGeom prst="rect">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dirty="0"/>
              <a:t>The seasonal (June-July-August, 2005) mean cloud-free tropospheric NO</a:t>
            </a:r>
            <a:r>
              <a:rPr lang="en-US" sz="1400" baseline="-25000" dirty="0"/>
              <a:t>2</a:t>
            </a:r>
            <a:r>
              <a:rPr lang="en-US" sz="1400" dirty="0"/>
              <a:t> column data demonstrate that the updates implemented in the new OMI NO</a:t>
            </a:r>
            <a:r>
              <a:rPr lang="en-US" sz="1400" baseline="-25000" dirty="0"/>
              <a:t>2</a:t>
            </a:r>
            <a:r>
              <a:rPr lang="en-US" sz="1400" dirty="0"/>
              <a:t> algorithm yield 10-40% higher columns over polluted regions that are in improved agreement with independent observations. </a:t>
            </a:r>
          </a:p>
        </p:txBody>
      </p:sp>
      <p:sp>
        <p:nvSpPr>
          <p:cNvPr id="3" name="TextBox 2">
            <a:extLst>
              <a:ext uri="{FF2B5EF4-FFF2-40B4-BE49-F238E27FC236}">
                <a16:creationId xmlns:a16="http://schemas.microsoft.com/office/drawing/2014/main" xmlns="" id="{479716FC-7881-B042-B390-5A39774C6721}"/>
              </a:ext>
            </a:extLst>
          </p:cNvPr>
          <p:cNvSpPr txBox="1"/>
          <p:nvPr/>
        </p:nvSpPr>
        <p:spPr>
          <a:xfrm>
            <a:off x="114300" y="1850916"/>
            <a:ext cx="2705100" cy="4016484"/>
          </a:xfrm>
          <a:prstGeom prst="rect">
            <a:avLst/>
          </a:prstGeom>
          <a:noFill/>
        </p:spPr>
        <p:txBody>
          <a:bodyPr wrap="square" rtlCol="0">
            <a:spAutoFit/>
          </a:bodyPr>
          <a:lstStyle/>
          <a:p>
            <a:pPr marL="171450" lvl="0" indent="-171450">
              <a:spcAft>
                <a:spcPts val="600"/>
              </a:spcAft>
              <a:buFont typeface="Wingdings" pitchFamily="2" charset="2"/>
              <a:buChar char="§"/>
            </a:pPr>
            <a:r>
              <a:rPr lang="en-US" sz="1600" dirty="0"/>
              <a:t>First global satellite trace-gas retrieval with OMI-MODIS synergy accounting for surface reflectance anisotropy in cloud and NO</a:t>
            </a:r>
            <a:r>
              <a:rPr lang="en-US" sz="1600" baseline="-25000" dirty="0"/>
              <a:t>2</a:t>
            </a:r>
            <a:r>
              <a:rPr lang="en-US" sz="1600" dirty="0"/>
              <a:t> retrievals</a:t>
            </a:r>
          </a:p>
          <a:p>
            <a:pPr marL="171450" lvl="0" indent="-171450">
              <a:spcAft>
                <a:spcPts val="600"/>
              </a:spcAft>
              <a:buFont typeface="Wingdings" pitchFamily="2" charset="2"/>
              <a:buChar char="§"/>
            </a:pPr>
            <a:r>
              <a:rPr lang="en-US" sz="1600" dirty="0"/>
              <a:t> Improved spectral fitting procedures for NO</a:t>
            </a:r>
            <a:r>
              <a:rPr lang="en-US" sz="1600" baseline="-25000" dirty="0"/>
              <a:t>2</a:t>
            </a:r>
            <a:r>
              <a:rPr lang="en-US" sz="1600" dirty="0"/>
              <a:t> and oxygen dimer (for cloud) retrievals</a:t>
            </a:r>
          </a:p>
          <a:p>
            <a:pPr marL="171450" lvl="0" indent="-171450">
              <a:spcAft>
                <a:spcPts val="600"/>
              </a:spcAft>
              <a:buFont typeface="Wingdings" pitchFamily="2" charset="2"/>
              <a:buChar char="§"/>
            </a:pPr>
            <a:r>
              <a:rPr lang="en-US" sz="1600" dirty="0"/>
              <a:t>Retrievals based on high resolution field of view specific input information </a:t>
            </a:r>
          </a:p>
          <a:p>
            <a:pPr marL="171450" lvl="0" indent="-171450">
              <a:spcAft>
                <a:spcPts val="600"/>
              </a:spcAft>
              <a:buFont typeface="Wingdings" pitchFamily="2" charset="2"/>
              <a:buChar char="§"/>
            </a:pPr>
            <a:r>
              <a:rPr lang="en-US" sz="1600" dirty="0"/>
              <a:t>Improved treatment over snow/ice surfaces </a:t>
            </a:r>
          </a:p>
        </p:txBody>
      </p:sp>
      <p:sp>
        <p:nvSpPr>
          <p:cNvPr id="4" name="TextBox 3">
            <a:extLst>
              <a:ext uri="{FF2B5EF4-FFF2-40B4-BE49-F238E27FC236}">
                <a16:creationId xmlns:a16="http://schemas.microsoft.com/office/drawing/2014/main" xmlns="" id="{4305EA67-B93B-9940-8D91-6079F9B3423C}"/>
              </a:ext>
            </a:extLst>
          </p:cNvPr>
          <p:cNvSpPr txBox="1"/>
          <p:nvPr/>
        </p:nvSpPr>
        <p:spPr>
          <a:xfrm>
            <a:off x="284827" y="1436162"/>
            <a:ext cx="2364045" cy="338554"/>
          </a:xfrm>
          <a:prstGeom prst="rect">
            <a:avLst/>
          </a:prstGeom>
          <a:noFill/>
        </p:spPr>
        <p:txBody>
          <a:bodyPr wrap="none" rtlCol="0">
            <a:spAutoFit/>
          </a:bodyPr>
          <a:lstStyle/>
          <a:p>
            <a:r>
              <a:rPr lang="en-US" sz="1600" b="1" dirty="0"/>
              <a:t>New NASA NO</a:t>
            </a:r>
            <a:r>
              <a:rPr lang="en-US" sz="1600" b="1" baseline="-25000" dirty="0"/>
              <a:t>2</a:t>
            </a:r>
            <a:r>
              <a:rPr lang="en-US" sz="1600" b="1" dirty="0"/>
              <a:t> algorithm</a:t>
            </a:r>
          </a:p>
        </p:txBody>
      </p:sp>
      <p:grpSp>
        <p:nvGrpSpPr>
          <p:cNvPr id="10" name="Group 9">
            <a:extLst>
              <a:ext uri="{FF2B5EF4-FFF2-40B4-BE49-F238E27FC236}">
                <a16:creationId xmlns:a16="http://schemas.microsoft.com/office/drawing/2014/main" xmlns="" id="{E01030B5-1AFD-3F46-B9BD-4777958DAD40}"/>
              </a:ext>
            </a:extLst>
          </p:cNvPr>
          <p:cNvGrpSpPr/>
          <p:nvPr/>
        </p:nvGrpSpPr>
        <p:grpSpPr>
          <a:xfrm>
            <a:off x="2743200" y="1295400"/>
            <a:ext cx="6286500" cy="4495800"/>
            <a:chOff x="2743200" y="1295400"/>
            <a:chExt cx="6286500" cy="4495800"/>
          </a:xfrm>
        </p:grpSpPr>
        <p:pic>
          <p:nvPicPr>
            <p:cNvPr id="15" name="Picture 14">
              <a:extLst>
                <a:ext uri="{FF2B5EF4-FFF2-40B4-BE49-F238E27FC236}">
                  <a16:creationId xmlns:a16="http://schemas.microsoft.com/office/drawing/2014/main" xmlns="" id="{4E6CED84-7850-6643-8041-A8BD185F791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743200" y="1471930"/>
              <a:ext cx="6286500" cy="4319270"/>
            </a:xfrm>
            <a:prstGeom prst="rect">
              <a:avLst/>
            </a:prstGeom>
          </p:spPr>
        </p:pic>
        <p:sp>
          <p:nvSpPr>
            <p:cNvPr id="16" name="TextBox 15">
              <a:extLst>
                <a:ext uri="{FF2B5EF4-FFF2-40B4-BE49-F238E27FC236}">
                  <a16:creationId xmlns:a16="http://schemas.microsoft.com/office/drawing/2014/main" xmlns="" id="{D45A0B0D-42DF-1B4C-B315-C176CAA4E0FE}"/>
                </a:ext>
              </a:extLst>
            </p:cNvPr>
            <p:cNvSpPr txBox="1"/>
            <p:nvPr/>
          </p:nvSpPr>
          <p:spPr>
            <a:xfrm>
              <a:off x="3302434" y="1295401"/>
              <a:ext cx="996492" cy="307776"/>
            </a:xfrm>
            <a:prstGeom prst="rect">
              <a:avLst/>
            </a:prstGeom>
            <a:solidFill>
              <a:schemeClr val="tx2">
                <a:lumMod val="20000"/>
                <a:lumOff val="80000"/>
              </a:schemeClr>
            </a:solidFill>
            <a:ln>
              <a:solidFill>
                <a:schemeClr val="tx2">
                  <a:lumMod val="20000"/>
                  <a:lumOff val="80000"/>
                </a:schemeClr>
              </a:solidFill>
            </a:ln>
          </p:spPr>
          <p:style>
            <a:lnRef idx="1">
              <a:schemeClr val="dk1"/>
            </a:lnRef>
            <a:fillRef idx="2">
              <a:schemeClr val="dk1"/>
            </a:fillRef>
            <a:effectRef idx="1">
              <a:schemeClr val="dk1"/>
            </a:effectRef>
            <a:fontRef idx="minor">
              <a:schemeClr val="dk1"/>
            </a:fontRef>
          </p:style>
          <p:txBody>
            <a:bodyPr wrap="none" rtlCol="0">
              <a:spAutoFit/>
            </a:bodyPr>
            <a:lstStyle/>
            <a:p>
              <a:r>
                <a:rPr lang="en-US" sz="1400" dirty="0"/>
                <a:t>New (V4.0)</a:t>
              </a:r>
            </a:p>
          </p:txBody>
        </p:sp>
        <p:sp>
          <p:nvSpPr>
            <p:cNvPr id="17" name="TextBox 16">
              <a:extLst>
                <a:ext uri="{FF2B5EF4-FFF2-40B4-BE49-F238E27FC236}">
                  <a16:creationId xmlns:a16="http://schemas.microsoft.com/office/drawing/2014/main" xmlns="" id="{3B724B55-34D0-9540-BFCD-22D990EEFADB}"/>
                </a:ext>
              </a:extLst>
            </p:cNvPr>
            <p:cNvSpPr txBox="1"/>
            <p:nvPr/>
          </p:nvSpPr>
          <p:spPr>
            <a:xfrm>
              <a:off x="5095853" y="1295400"/>
              <a:ext cx="918841" cy="307776"/>
            </a:xfrm>
            <a:prstGeom prst="rect">
              <a:avLst/>
            </a:prstGeom>
            <a:solidFill>
              <a:schemeClr val="tx2">
                <a:lumMod val="20000"/>
                <a:lumOff val="80000"/>
              </a:schemeClr>
            </a:solidFill>
            <a:ln>
              <a:solidFill>
                <a:schemeClr val="tx2">
                  <a:lumMod val="20000"/>
                  <a:lumOff val="80000"/>
                </a:schemeClr>
              </a:solidFill>
            </a:ln>
          </p:spPr>
          <p:style>
            <a:lnRef idx="1">
              <a:schemeClr val="dk1"/>
            </a:lnRef>
            <a:fillRef idx="2">
              <a:schemeClr val="dk1"/>
            </a:fillRef>
            <a:effectRef idx="1">
              <a:schemeClr val="dk1"/>
            </a:effectRef>
            <a:fontRef idx="minor">
              <a:schemeClr val="dk1"/>
            </a:fontRef>
          </p:style>
          <p:txBody>
            <a:bodyPr wrap="none" rtlCol="0">
              <a:spAutoFit/>
            </a:bodyPr>
            <a:lstStyle/>
            <a:p>
              <a:r>
                <a:rPr lang="en-US" sz="1400" dirty="0"/>
                <a:t>Old (V3.1)</a:t>
              </a:r>
            </a:p>
          </p:txBody>
        </p:sp>
        <p:sp>
          <p:nvSpPr>
            <p:cNvPr id="18" name="TextBox 17">
              <a:extLst>
                <a:ext uri="{FF2B5EF4-FFF2-40B4-BE49-F238E27FC236}">
                  <a16:creationId xmlns:a16="http://schemas.microsoft.com/office/drawing/2014/main" xmlns="" id="{7C4C3DD0-1398-7741-92B1-520531D748C5}"/>
                </a:ext>
              </a:extLst>
            </p:cNvPr>
            <p:cNvSpPr txBox="1"/>
            <p:nvPr/>
          </p:nvSpPr>
          <p:spPr>
            <a:xfrm>
              <a:off x="7021055" y="1295401"/>
              <a:ext cx="899606" cy="307776"/>
            </a:xfrm>
            <a:prstGeom prst="rect">
              <a:avLst/>
            </a:prstGeom>
            <a:solidFill>
              <a:schemeClr val="tx2">
                <a:lumMod val="20000"/>
                <a:lumOff val="80000"/>
              </a:schemeClr>
            </a:solidFill>
            <a:ln>
              <a:solidFill>
                <a:schemeClr val="tx2">
                  <a:lumMod val="20000"/>
                  <a:lumOff val="80000"/>
                </a:schemeClr>
              </a:solidFill>
            </a:ln>
          </p:spPr>
          <p:txBody>
            <a:bodyPr wrap="none" rtlCol="0">
              <a:spAutoFit/>
            </a:bodyPr>
            <a:lstStyle/>
            <a:p>
              <a:r>
                <a:rPr lang="en-US" sz="1400" dirty="0"/>
                <a:t>V4.0-V3.1</a:t>
              </a:r>
            </a:p>
          </p:txBody>
        </p:sp>
        <p:sp>
          <p:nvSpPr>
            <p:cNvPr id="2" name="TextBox 1">
              <a:extLst>
                <a:ext uri="{FF2B5EF4-FFF2-40B4-BE49-F238E27FC236}">
                  <a16:creationId xmlns:a16="http://schemas.microsoft.com/office/drawing/2014/main" xmlns="" id="{8D567912-E8AE-AD4A-8C22-D14F335C3177}"/>
                </a:ext>
              </a:extLst>
            </p:cNvPr>
            <p:cNvSpPr txBox="1"/>
            <p:nvPr/>
          </p:nvSpPr>
          <p:spPr>
            <a:xfrm>
              <a:off x="2762918" y="3792379"/>
              <a:ext cx="1047082" cy="246221"/>
            </a:xfrm>
            <a:prstGeom prst="rect">
              <a:avLst/>
            </a:prstGeom>
            <a:noFill/>
          </p:spPr>
          <p:txBody>
            <a:bodyPr wrap="none" rtlCol="0">
              <a:spAutoFit/>
            </a:bodyPr>
            <a:lstStyle/>
            <a:p>
              <a:r>
                <a:rPr lang="en-US" sz="1000" dirty="0">
                  <a:solidFill>
                    <a:schemeClr val="bg1"/>
                  </a:solidFill>
                </a:rPr>
                <a:t>Biomass burning</a:t>
              </a:r>
            </a:p>
          </p:txBody>
        </p:sp>
        <p:cxnSp>
          <p:nvCxnSpPr>
            <p:cNvPr id="6" name="Straight Arrow Connector 5">
              <a:extLst>
                <a:ext uri="{FF2B5EF4-FFF2-40B4-BE49-F238E27FC236}">
                  <a16:creationId xmlns:a16="http://schemas.microsoft.com/office/drawing/2014/main" xmlns="" id="{F9E82A2E-5A47-1A40-8794-ACD9158F6875}"/>
                </a:ext>
              </a:extLst>
            </p:cNvPr>
            <p:cNvCxnSpPr/>
            <p:nvPr/>
          </p:nvCxnSpPr>
          <p:spPr>
            <a:xfrm>
              <a:off x="3200400" y="3962400"/>
              <a:ext cx="304800" cy="1524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F35AB983-5905-5E41-852E-4F50675B599D}"/>
                </a:ext>
              </a:extLst>
            </p:cNvPr>
            <p:cNvSpPr txBox="1"/>
            <p:nvPr/>
          </p:nvSpPr>
          <p:spPr>
            <a:xfrm>
              <a:off x="2743200" y="4325779"/>
              <a:ext cx="1170513" cy="246221"/>
            </a:xfrm>
            <a:prstGeom prst="rect">
              <a:avLst/>
            </a:prstGeom>
            <a:noFill/>
          </p:spPr>
          <p:txBody>
            <a:bodyPr wrap="none" rtlCol="0">
              <a:spAutoFit/>
            </a:bodyPr>
            <a:lstStyle/>
            <a:p>
              <a:r>
                <a:rPr lang="en-US" sz="1000" dirty="0">
                  <a:solidFill>
                    <a:schemeClr val="bg1"/>
                  </a:solidFill>
                </a:rPr>
                <a:t>Industrial pollution</a:t>
              </a:r>
            </a:p>
          </p:txBody>
        </p:sp>
        <p:cxnSp>
          <p:nvCxnSpPr>
            <p:cNvPr id="20" name="Straight Arrow Connector 19">
              <a:extLst>
                <a:ext uri="{FF2B5EF4-FFF2-40B4-BE49-F238E27FC236}">
                  <a16:creationId xmlns:a16="http://schemas.microsoft.com/office/drawing/2014/main" xmlns="" id="{BB2776A0-8C57-C04C-A663-ADEB5127DC54}"/>
                </a:ext>
              </a:extLst>
            </p:cNvPr>
            <p:cNvCxnSpPr>
              <a:cxnSpLocks/>
            </p:cNvCxnSpPr>
            <p:nvPr/>
          </p:nvCxnSpPr>
          <p:spPr>
            <a:xfrm flipH="1" flipV="1">
              <a:off x="3657600" y="4495800"/>
              <a:ext cx="152400" cy="762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 y="6545961"/>
            <a:ext cx="731520" cy="312039"/>
          </a:xfrm>
          <a:prstGeom prst="rect">
            <a:avLst/>
          </a:prstGeom>
        </p:spPr>
      </p:pic>
    </p:spTree>
    <p:extLst>
      <p:ext uri="{BB962C8B-B14F-4D97-AF65-F5344CB8AC3E}">
        <p14:creationId xmlns:p14="http://schemas.microsoft.com/office/powerpoint/2010/main" val="28265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52400" y="123825"/>
            <a:ext cx="8839200" cy="6740307"/>
          </a:xfrm>
          <a:prstGeom prst="rect">
            <a:avLst/>
          </a:prstGeom>
          <a:noFill/>
          <a:ln w="9525">
            <a:noFill/>
            <a:miter lim="800000"/>
            <a:headEnd/>
            <a:tailEnd/>
          </a:ln>
        </p:spPr>
        <p:txBody>
          <a:bodyPr>
            <a:spAutoFit/>
          </a:bodyPr>
          <a:lstStyle/>
          <a:p>
            <a:pPr fontAlgn="t">
              <a:defRPr/>
            </a:pPr>
            <a:r>
              <a:rPr lang="en-US" sz="1200" b="1" dirty="0">
                <a:latin typeface="Times New Roman" pitchFamily="18" charset="0"/>
              </a:rPr>
              <a:t>                      </a:t>
            </a:r>
            <a:r>
              <a:rPr lang="en-US" sz="1200" b="1" dirty="0" smtClean="0">
                <a:latin typeface="Times New Roman" pitchFamily="18" charset="0"/>
              </a:rPr>
              <a:t>  </a:t>
            </a:r>
            <a:r>
              <a:rPr lang="en-US" sz="1200" dirty="0" smtClean="0"/>
              <a:t>Name</a:t>
            </a:r>
            <a:r>
              <a:rPr lang="en-US" sz="1200" dirty="0"/>
              <a:t>:  Lok Lamsal, USRA &amp; NASA/GSFC, Code 614   &amp;  Nickolay Krotkov NASA/GSFC, Code 614 </a:t>
            </a:r>
            <a:br>
              <a:rPr lang="en-US" sz="1200" dirty="0"/>
            </a:br>
            <a:r>
              <a:rPr lang="en-US" sz="1200" dirty="0"/>
              <a:t>                        E-mail: </a:t>
            </a:r>
            <a:r>
              <a:rPr lang="en-US" sz="1200" dirty="0">
                <a:hlinkClick r:id="rId2"/>
              </a:rPr>
              <a:t>lok.lamsal@nasa.gov</a:t>
            </a:r>
            <a:r>
              <a:rPr lang="en-US" sz="1200" dirty="0"/>
              <a:t>		                 </a:t>
            </a:r>
            <a:r>
              <a:rPr lang="en-US" sz="1200" dirty="0">
                <a:hlinkClick r:id="rId3"/>
              </a:rPr>
              <a:t>Nickolay.a.Krotkov@nasa.gov</a:t>
            </a:r>
            <a:r>
              <a:rPr lang="en-US" sz="1200" dirty="0"/>
              <a:t/>
            </a:r>
            <a:br>
              <a:rPr lang="en-US" sz="1200" dirty="0"/>
            </a:br>
            <a:r>
              <a:rPr lang="en-US" sz="1200" dirty="0"/>
              <a:t>                        Phone: 301-614-5160		                 Phone: 301-614-5553</a:t>
            </a:r>
            <a:br>
              <a:rPr lang="en-US" sz="1200" dirty="0"/>
            </a:br>
            <a:endParaRPr lang="en-US" sz="1200" dirty="0"/>
          </a:p>
          <a:p>
            <a:pPr fontAlgn="t">
              <a:defRPr/>
            </a:pPr>
            <a:endParaRPr lang="en-US" sz="1200" dirty="0"/>
          </a:p>
          <a:p>
            <a:pPr fontAlgn="t">
              <a:defRPr/>
            </a:pPr>
            <a:endParaRPr lang="en-US" sz="1200" dirty="0"/>
          </a:p>
          <a:p>
            <a:r>
              <a:rPr lang="en-US" sz="1200" b="1" dirty="0">
                <a:cs typeface="Arial"/>
              </a:rPr>
              <a:t>Reference:  </a:t>
            </a:r>
            <a:r>
              <a:rPr lang="en-US" sz="1200" dirty="0" err="1"/>
              <a:t>Lamsal</a:t>
            </a:r>
            <a:r>
              <a:rPr lang="en-US" sz="1200" dirty="0"/>
              <a:t>, L.N., </a:t>
            </a:r>
            <a:r>
              <a:rPr lang="en-US" sz="1200" dirty="0" err="1"/>
              <a:t>Krotkov</a:t>
            </a:r>
            <a:r>
              <a:rPr lang="en-US" sz="1200" dirty="0"/>
              <a:t>, N.A., </a:t>
            </a:r>
            <a:r>
              <a:rPr lang="en-US" sz="1200" dirty="0" err="1"/>
              <a:t>Vasilkov</a:t>
            </a:r>
            <a:r>
              <a:rPr lang="en-US" sz="1200" dirty="0"/>
              <a:t>, A., Marchenko, S., Qin, W., Yang, E.-S., Fasnacht, Z., Joiner, J., Choi, S., Haffner,  D., Swartz, W.H., Fisher, B., and </a:t>
            </a:r>
            <a:r>
              <a:rPr lang="en-US" sz="1200" dirty="0" err="1"/>
              <a:t>Bucsela</a:t>
            </a:r>
            <a:r>
              <a:rPr lang="en-US" sz="1200" dirty="0"/>
              <a:t>, J., </a:t>
            </a:r>
            <a:r>
              <a:rPr lang="en-US" sz="1200" i="1" dirty="0"/>
              <a:t>OMI/Aura Nitrogen Dioxide Standard Product with Improved Surface and Cloud Treatments, </a:t>
            </a:r>
            <a:r>
              <a:rPr lang="en-US" sz="1200" dirty="0"/>
              <a:t>Atmos. Meas. Tech., Submitted, 2020.</a:t>
            </a:r>
          </a:p>
          <a:p>
            <a:pPr fontAlgn="t">
              <a:defRPr/>
            </a:pPr>
            <a:endParaRPr lang="en-US" sz="1200" dirty="0">
              <a:cs typeface="Arial"/>
            </a:endParaRPr>
          </a:p>
          <a:p>
            <a:pPr fontAlgn="t">
              <a:defRPr/>
            </a:pPr>
            <a:r>
              <a:rPr lang="en-US" sz="1200" b="1" dirty="0">
                <a:cs typeface="Arial"/>
              </a:rPr>
              <a:t>Data Availability: </a:t>
            </a:r>
            <a:r>
              <a:rPr lang="en-US" sz="1200" dirty="0"/>
              <a:t>The new OMI NO2 V4.0 data and relevant documentation are publicly available from the NASA Goddard Earth Sciences Data and Information Services Center (GES DISC, </a:t>
            </a:r>
            <a:r>
              <a:rPr lang="en-US" sz="1200" dirty="0">
                <a:hlinkClick r:id="rId4"/>
              </a:rPr>
              <a:t>https://disc.gsfc.nasa.gov/datasets/OMNO2_003/summary</a:t>
            </a:r>
            <a:r>
              <a:rPr lang="en-US" sz="1200" dirty="0"/>
              <a:t>), and the Aura Validation Data Center (AVDC, </a:t>
            </a:r>
            <a:r>
              <a:rPr lang="en-US" sz="1200" dirty="0">
                <a:hlinkClick r:id="rId5"/>
              </a:rPr>
              <a:t>https://avdc.gsfc.nasa.gov/pub/data/satellite/Aura/OMI/V03/</a:t>
            </a:r>
            <a:r>
              <a:rPr lang="en-US" sz="1200" dirty="0"/>
              <a:t>) websites.</a:t>
            </a:r>
            <a:endParaRPr lang="en-US" sz="1200" dirty="0">
              <a:cs typeface="Arial"/>
            </a:endParaRPr>
          </a:p>
          <a:p>
            <a:pPr fontAlgn="t">
              <a:defRPr/>
            </a:pPr>
            <a:endParaRPr lang="en-US" sz="1200" dirty="0">
              <a:cs typeface="Arial"/>
            </a:endParaRPr>
          </a:p>
          <a:p>
            <a:pPr fontAlgn="t">
              <a:defRPr/>
            </a:pPr>
            <a:r>
              <a:rPr lang="en-US" sz="1200" b="1" dirty="0">
                <a:cs typeface="Arial"/>
              </a:rPr>
              <a:t>Technical Description of Figures:</a:t>
            </a:r>
          </a:p>
          <a:p>
            <a:pPr fontAlgn="t">
              <a:defRPr/>
            </a:pPr>
            <a:r>
              <a:rPr lang="en-US" sz="1200" b="1" i="1" dirty="0">
                <a:cs typeface="Arial"/>
              </a:rPr>
              <a:t>Figure: </a:t>
            </a:r>
            <a:r>
              <a:rPr lang="en-US" sz="1200" dirty="0"/>
              <a:t>Three-month (June-July-August) average tropospheric NO</a:t>
            </a:r>
            <a:r>
              <a:rPr lang="en-US" sz="1200" baseline="-25000" dirty="0"/>
              <a:t>2</a:t>
            </a:r>
            <a:r>
              <a:rPr lang="en-US" sz="1200" dirty="0"/>
              <a:t> column for low cloud conditions (cloud radiance fraction&lt;0.5) in 2005 over North America (1</a:t>
            </a:r>
            <a:r>
              <a:rPr lang="en-US" sz="1200" baseline="30000" dirty="0"/>
              <a:t>st</a:t>
            </a:r>
            <a:r>
              <a:rPr lang="en-US" sz="1200" dirty="0"/>
              <a:t> row), Europe (2</a:t>
            </a:r>
            <a:r>
              <a:rPr lang="en-US" sz="1200" baseline="30000" dirty="0"/>
              <a:t>nd</a:t>
            </a:r>
            <a:r>
              <a:rPr lang="en-US" sz="1200" dirty="0"/>
              <a:t> row), southern Africa (3</a:t>
            </a:r>
            <a:r>
              <a:rPr lang="en-US" sz="1200" baseline="30000" dirty="0"/>
              <a:t>rd</a:t>
            </a:r>
            <a:r>
              <a:rPr lang="en-US" sz="1200" dirty="0"/>
              <a:t> row), and Asia (4</a:t>
            </a:r>
            <a:r>
              <a:rPr lang="en-US" sz="1200" baseline="30000" dirty="0"/>
              <a:t>th</a:t>
            </a:r>
            <a:r>
              <a:rPr lang="en-US" sz="1200" dirty="0"/>
              <a:t> row) from V4.0 (1</a:t>
            </a:r>
            <a:r>
              <a:rPr lang="en-US" sz="1200" baseline="30000" dirty="0"/>
              <a:t>st</a:t>
            </a:r>
            <a:r>
              <a:rPr lang="en-US" sz="1200" dirty="0"/>
              <a:t> column), V3.1 (2</a:t>
            </a:r>
            <a:r>
              <a:rPr lang="en-US" sz="1200" baseline="30000" dirty="0"/>
              <a:t>nd</a:t>
            </a:r>
            <a:r>
              <a:rPr lang="en-US" sz="1200" dirty="0"/>
              <a:t> column), and their difference (V4.0 – V3.1).  </a:t>
            </a:r>
            <a:endParaRPr lang="en-US" sz="1200" b="1" i="1" dirty="0">
              <a:ea typeface="Lucida Grande"/>
              <a:cs typeface="Arial"/>
            </a:endParaRPr>
          </a:p>
          <a:p>
            <a:pPr fontAlgn="t">
              <a:defRPr/>
            </a:pPr>
            <a:endParaRPr lang="en-US" sz="1200" b="1" dirty="0">
              <a:cs typeface="Arial"/>
            </a:endParaRPr>
          </a:p>
          <a:p>
            <a:pPr fontAlgn="t">
              <a:defRPr/>
            </a:pPr>
            <a:r>
              <a:rPr lang="en-US" sz="1200" b="1" dirty="0">
                <a:cs typeface="Arial"/>
              </a:rPr>
              <a:t>Scientific significance, societal relevance, and relationships to future missions: </a:t>
            </a:r>
            <a:r>
              <a:rPr lang="en-US" sz="1200" dirty="0"/>
              <a:t>The NASA standard nitrogen dioxide (NO2) version 4.0 product for OMI Aura incorporates the most salient improvements and enhances the NO2 data quality in several ways. The retrieval algorithm is based on a conceptually new, geometry-dependent surface Lambertian equivalent reflectivity (GLER) data that are available on an OMI pixel basis. The GLER product is calculated using the VLIDORT model, which uses as input high resolution bidirectional reflectance distribution function (BRDF) information from Aqua MODIS instruments over land and the wind-dependent Cox–Munk wave-facet slope distribution over water, the latter with contribution from the water-leaving radiance. The GLER combined with consistently retrieved oxygen dimer (O2-O2) absorption-based cloud fractions and pressures provide high-quality data inputs to the new NO2 retrieval scheme. The updates implemented in V4.0 yield higher (∼10–40%) tropospheric NO2 columns in polluted areas, with less-pronounced (</a:t>
            </a:r>
            <a:r>
              <a:rPr lang="en-US" sz="1200" dirty="0">
                <a:sym typeface="Symbol" pitchFamily="2" charset="2"/>
              </a:rPr>
              <a:t></a:t>
            </a:r>
            <a:r>
              <a:rPr lang="en-US" sz="1200" dirty="0"/>
              <a:t>10%) differences in background and low-column areas. While the updates are found to have less impact on studies focusing on trend,  we anticipate that the improved NO2 data record will be beneficial for studies related to emission estimates of nitrogen oxides (NOx) and co-emitted gases such as carbon dioxide (CO2). </a:t>
            </a:r>
          </a:p>
          <a:p>
            <a:pPr fontAlgn="t">
              <a:defRPr/>
            </a:pPr>
            <a:endParaRPr lang="en-US" sz="1200" dirty="0"/>
          </a:p>
          <a:p>
            <a:pPr fontAlgn="t">
              <a:defRPr/>
            </a:pPr>
            <a:r>
              <a:rPr lang="en-US" sz="1200" dirty="0"/>
              <a:t>The algorithms developed for OMI are being implemented for other similar past and currently operating satellite spectrometers, and serve as foundation for future instruments, including geostationary instruments, such as TEMPO. The algorithms currently  applied for NO2 retrievals can be applied to improve retrievals of other species such as  formaldehyde, sulfur dioxide, and ozone.  </a:t>
            </a:r>
          </a:p>
          <a:p>
            <a:pPr fontAlgn="t">
              <a:defRPr/>
            </a:pPr>
            <a:endParaRPr lang="en-US" sz="12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grpSp>
        <p:nvGrpSpPr>
          <p:cNvPr id="6" name="Group 5"/>
          <p:cNvGrpSpPr>
            <a:grpSpLocks/>
          </p:cNvGrpSpPr>
          <p:nvPr/>
        </p:nvGrpSpPr>
        <p:grpSpPr bwMode="auto">
          <a:xfrm>
            <a:off x="7696200" y="-122620"/>
            <a:ext cx="1560265" cy="1248744"/>
            <a:chOff x="1325" y="680"/>
            <a:chExt cx="3521" cy="2818"/>
          </a:xfrm>
        </p:grpSpPr>
        <p:sp>
          <p:nvSpPr>
            <p:cNvPr id="7" name="Freeform 6"/>
            <p:cNvSpPr>
              <a:spLocks/>
            </p:cNvSpPr>
            <p:nvPr/>
          </p:nvSpPr>
          <p:spPr bwMode="auto">
            <a:xfrm>
              <a:off x="1496" y="1120"/>
              <a:ext cx="1064" cy="928"/>
            </a:xfrm>
            <a:custGeom>
              <a:avLst/>
              <a:gdLst>
                <a:gd name="T0" fmla="*/ 192 w 1064"/>
                <a:gd name="T1" fmla="*/ 608 h 928"/>
                <a:gd name="T2" fmla="*/ 216 w 1064"/>
                <a:gd name="T3" fmla="*/ 448 h 928"/>
                <a:gd name="T4" fmla="*/ 384 w 1064"/>
                <a:gd name="T5" fmla="*/ 344 h 928"/>
                <a:gd name="T6" fmla="*/ 680 w 1064"/>
                <a:gd name="T7" fmla="*/ 0 h 928"/>
                <a:gd name="T8" fmla="*/ 872 w 1064"/>
                <a:gd name="T9" fmla="*/ 48 h 928"/>
                <a:gd name="T10" fmla="*/ 984 w 1064"/>
                <a:gd name="T11" fmla="*/ 56 h 928"/>
                <a:gd name="T12" fmla="*/ 1040 w 1064"/>
                <a:gd name="T13" fmla="*/ 184 h 928"/>
                <a:gd name="T14" fmla="*/ 1064 w 1064"/>
                <a:gd name="T15" fmla="*/ 312 h 928"/>
                <a:gd name="T16" fmla="*/ 488 w 1064"/>
                <a:gd name="T17" fmla="*/ 928 h 928"/>
                <a:gd name="T18" fmla="*/ 0 w 1064"/>
                <a:gd name="T19" fmla="*/ 920 h 928"/>
                <a:gd name="T20" fmla="*/ 192 w 1064"/>
                <a:gd name="T21" fmla="*/ 608 h 9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4"/>
                <a:gd name="T34" fmla="*/ 0 h 928"/>
                <a:gd name="T35" fmla="*/ 1064 w 1064"/>
                <a:gd name="T36" fmla="*/ 928 h 9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4" h="928">
                  <a:moveTo>
                    <a:pt x="192" y="608"/>
                  </a:moveTo>
                  <a:lnTo>
                    <a:pt x="216" y="448"/>
                  </a:lnTo>
                  <a:cubicBezTo>
                    <a:pt x="394" y="342"/>
                    <a:pt x="460" y="344"/>
                    <a:pt x="384" y="344"/>
                  </a:cubicBezTo>
                  <a:lnTo>
                    <a:pt x="680" y="0"/>
                  </a:lnTo>
                  <a:lnTo>
                    <a:pt x="872" y="48"/>
                  </a:lnTo>
                  <a:lnTo>
                    <a:pt x="984" y="56"/>
                  </a:lnTo>
                  <a:lnTo>
                    <a:pt x="1040" y="184"/>
                  </a:lnTo>
                  <a:lnTo>
                    <a:pt x="1064" y="312"/>
                  </a:lnTo>
                  <a:lnTo>
                    <a:pt x="488" y="928"/>
                  </a:lnTo>
                  <a:lnTo>
                    <a:pt x="0" y="920"/>
                  </a:lnTo>
                  <a:lnTo>
                    <a:pt x="192" y="608"/>
                  </a:lnTo>
                  <a:close/>
                </a:path>
              </a:pathLst>
            </a:custGeom>
            <a:solidFill>
              <a:schemeClr val="tx1"/>
            </a:solidFill>
            <a:ln w="12700">
              <a:solidFill>
                <a:schemeClr val="tx1"/>
              </a:solidFill>
              <a:round/>
              <a:headEnd/>
              <a:tailEnd/>
            </a:ln>
          </p:spPr>
          <p:txBody>
            <a:bodyPr wrap="none" anchor="ctr">
              <a:prstTxWarp prst="textNoShape">
                <a:avLst/>
              </a:prstTxWarp>
            </a:bodyPr>
            <a:lstStyle/>
            <a:p>
              <a:pPr fontAlgn="base">
                <a:spcBef>
                  <a:spcPct val="0"/>
                </a:spcBef>
                <a:spcAft>
                  <a:spcPct val="0"/>
                </a:spcAft>
              </a:pPr>
              <a:endParaRPr lang="en-US">
                <a:solidFill>
                  <a:prstClr val="white"/>
                </a:solidFill>
                <a:latin typeface="Arial" pitchFamily="20" charset="0"/>
                <a:ea typeface="ＭＳ Ｐゴシック" pitchFamily="20" charset="-128"/>
                <a:cs typeface="ＭＳ Ｐゴシック" pitchFamily="20" charset="-128"/>
              </a:endParaRPr>
            </a:p>
          </p:txBody>
        </p:sp>
        <p:pic>
          <p:nvPicPr>
            <p:cNvPr id="8"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325" y="680"/>
              <a:ext cx="3521" cy="2818"/>
            </a:xfrm>
            <a:prstGeom prst="rect">
              <a:avLst/>
            </a:prstGeom>
            <a:noFill/>
            <a:ln w="9525">
              <a:noFill/>
              <a:miter lim="800000"/>
              <a:headEnd/>
              <a:tailEnd/>
            </a:ln>
          </p:spPr>
        </p:pic>
      </p:grpSp>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spTree>
    <p:extLst>
      <p:ext uri="{BB962C8B-B14F-4D97-AF65-F5344CB8AC3E}">
        <p14:creationId xmlns:p14="http://schemas.microsoft.com/office/powerpoint/2010/main" val="185819953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2601</TotalTime>
  <Words>503</Words>
  <Application>Microsoft Office PowerPoint</Application>
  <PresentationFormat>On-screen Show (4:3)</PresentationFormat>
  <Paragraphs>73</Paragraphs>
  <Slides>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ＭＳ Ｐゴシック</vt:lpstr>
      <vt:lpstr>Arial</vt:lpstr>
      <vt:lpstr>Calibri</vt:lpstr>
      <vt:lpstr>Lucida Grande</vt:lpstr>
      <vt:lpstr>Symbol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jfoster</dc:creator>
  <cp:lastModifiedBy>Williams, Omega V. (GSFC-6100)</cp:lastModifiedBy>
  <cp:revision>303</cp:revision>
  <cp:lastPrinted>2014-05-29T18:51:42Z</cp:lastPrinted>
  <dcterms:created xsi:type="dcterms:W3CDTF">2010-01-26T17:34:07Z</dcterms:created>
  <dcterms:modified xsi:type="dcterms:W3CDTF">2020-08-18T14:34:12Z</dcterms:modified>
</cp:coreProperties>
</file>