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87" r:id="rId2"/>
    <p:sldId id="288" r:id="rId3"/>
    <p:sldId id="291" r:id="rId4"/>
    <p:sldId id="292" r:id="rId5"/>
    <p:sldId id="289" r:id="rId6"/>
    <p:sldId id="290" r:id="rId7"/>
  </p:sldIdLst>
  <p:sldSz cx="12192000" cy="6858000"/>
  <p:notesSz cx="6946900" cy="9220200"/>
  <p:defaultTextStyle>
    <a:defPPr>
      <a:defRPr lang="en-US"/>
    </a:defPPr>
    <a:lvl1pPr algn="l" rtl="0" fontAlgn="base">
      <a:spcBef>
        <a:spcPct val="0"/>
      </a:spcBef>
      <a:spcAft>
        <a:spcPct val="0"/>
      </a:spcAft>
      <a:defRPr sz="1000" kern="1200">
        <a:solidFill>
          <a:schemeClr val="tx1"/>
        </a:solidFill>
        <a:latin typeface="Times New Roman" pitchFamily="1" charset="0"/>
        <a:ea typeface="+mn-ea"/>
        <a:cs typeface="+mn-cs"/>
      </a:defRPr>
    </a:lvl1pPr>
    <a:lvl2pPr marL="457200" algn="l" rtl="0" fontAlgn="base">
      <a:spcBef>
        <a:spcPct val="0"/>
      </a:spcBef>
      <a:spcAft>
        <a:spcPct val="0"/>
      </a:spcAft>
      <a:defRPr sz="1000" kern="1200">
        <a:solidFill>
          <a:schemeClr val="tx1"/>
        </a:solidFill>
        <a:latin typeface="Times New Roman" pitchFamily="1" charset="0"/>
        <a:ea typeface="+mn-ea"/>
        <a:cs typeface="+mn-cs"/>
      </a:defRPr>
    </a:lvl2pPr>
    <a:lvl3pPr marL="914400" algn="l" rtl="0" fontAlgn="base">
      <a:spcBef>
        <a:spcPct val="0"/>
      </a:spcBef>
      <a:spcAft>
        <a:spcPct val="0"/>
      </a:spcAft>
      <a:defRPr sz="1000" kern="1200">
        <a:solidFill>
          <a:schemeClr val="tx1"/>
        </a:solidFill>
        <a:latin typeface="Times New Roman" pitchFamily="1" charset="0"/>
        <a:ea typeface="+mn-ea"/>
        <a:cs typeface="+mn-cs"/>
      </a:defRPr>
    </a:lvl3pPr>
    <a:lvl4pPr marL="1371600" algn="l" rtl="0" fontAlgn="base">
      <a:spcBef>
        <a:spcPct val="0"/>
      </a:spcBef>
      <a:spcAft>
        <a:spcPct val="0"/>
      </a:spcAft>
      <a:defRPr sz="1000" kern="1200">
        <a:solidFill>
          <a:schemeClr val="tx1"/>
        </a:solidFill>
        <a:latin typeface="Times New Roman" pitchFamily="1" charset="0"/>
        <a:ea typeface="+mn-ea"/>
        <a:cs typeface="+mn-cs"/>
      </a:defRPr>
    </a:lvl4pPr>
    <a:lvl5pPr marL="1828800" algn="l" rtl="0" fontAlgn="base">
      <a:spcBef>
        <a:spcPct val="0"/>
      </a:spcBef>
      <a:spcAft>
        <a:spcPct val="0"/>
      </a:spcAft>
      <a:defRPr sz="1000" kern="1200">
        <a:solidFill>
          <a:schemeClr val="tx1"/>
        </a:solidFill>
        <a:latin typeface="Times New Roman" pitchFamily="1" charset="0"/>
        <a:ea typeface="+mn-ea"/>
        <a:cs typeface="+mn-cs"/>
      </a:defRPr>
    </a:lvl5pPr>
    <a:lvl6pPr marL="2286000" algn="l" defTabSz="914400" rtl="0" eaLnBrk="1" latinLnBrk="0" hangingPunct="1">
      <a:defRPr sz="1000" kern="1200">
        <a:solidFill>
          <a:schemeClr val="tx1"/>
        </a:solidFill>
        <a:latin typeface="Times New Roman" pitchFamily="1" charset="0"/>
        <a:ea typeface="+mn-ea"/>
        <a:cs typeface="+mn-cs"/>
      </a:defRPr>
    </a:lvl6pPr>
    <a:lvl7pPr marL="2743200" algn="l" defTabSz="914400" rtl="0" eaLnBrk="1" latinLnBrk="0" hangingPunct="1">
      <a:defRPr sz="1000" kern="1200">
        <a:solidFill>
          <a:schemeClr val="tx1"/>
        </a:solidFill>
        <a:latin typeface="Times New Roman" pitchFamily="1" charset="0"/>
        <a:ea typeface="+mn-ea"/>
        <a:cs typeface="+mn-cs"/>
      </a:defRPr>
    </a:lvl7pPr>
    <a:lvl8pPr marL="3200400" algn="l" defTabSz="914400" rtl="0" eaLnBrk="1" latinLnBrk="0" hangingPunct="1">
      <a:defRPr sz="1000" kern="1200">
        <a:solidFill>
          <a:schemeClr val="tx1"/>
        </a:solidFill>
        <a:latin typeface="Times New Roman" pitchFamily="1" charset="0"/>
        <a:ea typeface="+mn-ea"/>
        <a:cs typeface="+mn-cs"/>
      </a:defRPr>
    </a:lvl8pPr>
    <a:lvl9pPr marL="3657600" algn="l" defTabSz="914400" rtl="0" eaLnBrk="1" latinLnBrk="0" hangingPunct="1">
      <a:defRPr sz="1000" kern="1200">
        <a:solidFill>
          <a:schemeClr val="tx1"/>
        </a:solidFill>
        <a:latin typeface="Times New Roman" pitchFamily="1"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4660"/>
  </p:normalViewPr>
  <p:slideViewPr>
    <p:cSldViewPr>
      <p:cViewPr varScale="1">
        <p:scale>
          <a:sx n="83" d="100"/>
          <a:sy n="83" d="100"/>
        </p:scale>
        <p:origin x="48" y="4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642" cy="461328"/>
          </a:xfrm>
          <a:prstGeom prst="rect">
            <a:avLst/>
          </a:prstGeom>
        </p:spPr>
        <p:txBody>
          <a:bodyPr vert="horz" lIns="92369" tIns="46184" rIns="92369" bIns="46184" rtlCol="0"/>
          <a:lstStyle>
            <a:lvl1pPr algn="l">
              <a:defRPr sz="1200">
                <a:latin typeface="Times New Roman" pitchFamily="18" charset="0"/>
              </a:defRPr>
            </a:lvl1pPr>
          </a:lstStyle>
          <a:p>
            <a:pPr>
              <a:defRPr/>
            </a:pPr>
            <a:endParaRPr lang="en-US"/>
          </a:p>
        </p:txBody>
      </p:sp>
      <p:sp>
        <p:nvSpPr>
          <p:cNvPr id="3" name="Date Placeholder 2"/>
          <p:cNvSpPr>
            <a:spLocks noGrp="1"/>
          </p:cNvSpPr>
          <p:nvPr>
            <p:ph type="dt" idx="1"/>
          </p:nvPr>
        </p:nvSpPr>
        <p:spPr>
          <a:xfrm>
            <a:off x="3934668" y="0"/>
            <a:ext cx="3010642" cy="461328"/>
          </a:xfrm>
          <a:prstGeom prst="rect">
            <a:avLst/>
          </a:prstGeom>
        </p:spPr>
        <p:txBody>
          <a:bodyPr vert="horz" lIns="92369" tIns="46184" rIns="92369" bIns="46184" rtlCol="0"/>
          <a:lstStyle>
            <a:lvl1pPr algn="r">
              <a:defRPr sz="1200">
                <a:latin typeface="Times New Roman" pitchFamily="18" charset="0"/>
              </a:defRPr>
            </a:lvl1pPr>
          </a:lstStyle>
          <a:p>
            <a:pPr>
              <a:defRPr/>
            </a:pPr>
            <a:fld id="{477463BB-08ED-4BF1-A9AA-9A8B6845ED87}" type="datetimeFigureOut">
              <a:rPr lang="en-US"/>
              <a:pPr>
                <a:defRPr/>
              </a:pPr>
              <a:t>8/5/2020</a:t>
            </a:fld>
            <a:endParaRPr lang="en-US"/>
          </a:p>
        </p:txBody>
      </p:sp>
      <p:sp>
        <p:nvSpPr>
          <p:cNvPr id="4" name="Slide Image Placeholder 3"/>
          <p:cNvSpPr>
            <a:spLocks noGrp="1" noRot="1" noChangeAspect="1"/>
          </p:cNvSpPr>
          <p:nvPr>
            <p:ph type="sldImg" idx="2"/>
          </p:nvPr>
        </p:nvSpPr>
        <p:spPr>
          <a:xfrm>
            <a:off x="400050" y="690563"/>
            <a:ext cx="6146800" cy="3457575"/>
          </a:xfrm>
          <a:prstGeom prst="rect">
            <a:avLst/>
          </a:prstGeom>
          <a:noFill/>
          <a:ln w="12700">
            <a:solidFill>
              <a:prstClr val="black"/>
            </a:solidFill>
          </a:ln>
        </p:spPr>
        <p:txBody>
          <a:bodyPr vert="horz" lIns="92369" tIns="46184" rIns="92369" bIns="46184" rtlCol="0" anchor="ctr"/>
          <a:lstStyle/>
          <a:p>
            <a:pPr lvl="0"/>
            <a:endParaRPr lang="en-US" noProof="0"/>
          </a:p>
        </p:txBody>
      </p:sp>
      <p:sp>
        <p:nvSpPr>
          <p:cNvPr id="5" name="Notes Placeholder 4"/>
          <p:cNvSpPr>
            <a:spLocks noGrp="1"/>
          </p:cNvSpPr>
          <p:nvPr>
            <p:ph type="body" sz="quarter" idx="3"/>
          </p:nvPr>
        </p:nvSpPr>
        <p:spPr>
          <a:xfrm>
            <a:off x="695010" y="4380231"/>
            <a:ext cx="5556884" cy="4148772"/>
          </a:xfrm>
          <a:prstGeom prst="rect">
            <a:avLst/>
          </a:prstGeom>
        </p:spPr>
        <p:txBody>
          <a:bodyPr vert="horz" lIns="92369" tIns="46184" rIns="92369" bIns="4618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57289"/>
            <a:ext cx="3010642" cy="461328"/>
          </a:xfrm>
          <a:prstGeom prst="rect">
            <a:avLst/>
          </a:prstGeom>
        </p:spPr>
        <p:txBody>
          <a:bodyPr vert="horz" lIns="92369" tIns="46184" rIns="92369" bIns="46184" rtlCol="0" anchor="b"/>
          <a:lstStyle>
            <a:lvl1pPr algn="l">
              <a:defRPr sz="1200">
                <a:latin typeface="Times New Roman" pitchFamily="18" charset="0"/>
              </a:defRPr>
            </a:lvl1pPr>
          </a:lstStyle>
          <a:p>
            <a:pPr>
              <a:defRPr/>
            </a:pPr>
            <a:endParaRPr lang="en-US"/>
          </a:p>
        </p:txBody>
      </p:sp>
      <p:sp>
        <p:nvSpPr>
          <p:cNvPr id="7" name="Slide Number Placeholder 6"/>
          <p:cNvSpPr>
            <a:spLocks noGrp="1"/>
          </p:cNvSpPr>
          <p:nvPr>
            <p:ph type="sldNum" sz="quarter" idx="5"/>
          </p:nvPr>
        </p:nvSpPr>
        <p:spPr>
          <a:xfrm>
            <a:off x="3934668" y="8757289"/>
            <a:ext cx="3010642" cy="461328"/>
          </a:xfrm>
          <a:prstGeom prst="rect">
            <a:avLst/>
          </a:prstGeom>
        </p:spPr>
        <p:txBody>
          <a:bodyPr vert="horz" lIns="92369" tIns="46184" rIns="92369" bIns="46184" rtlCol="0" anchor="b"/>
          <a:lstStyle>
            <a:lvl1pPr algn="r">
              <a:defRPr sz="1200">
                <a:latin typeface="Times New Roman" pitchFamily="18" charset="0"/>
              </a:defRPr>
            </a:lvl1pPr>
          </a:lstStyle>
          <a:p>
            <a:pPr>
              <a:defRPr/>
            </a:pPr>
            <a:fld id="{B94BA2B8-389A-429E-A388-66752A990756}" type="slidenum">
              <a:rPr lang="en-US"/>
              <a:pPr>
                <a:defRPr/>
              </a:pPr>
              <a:t>‹#›</a:t>
            </a:fld>
            <a:endParaRPr lang="en-US"/>
          </a:p>
        </p:txBody>
      </p:sp>
    </p:spTree>
    <p:extLst>
      <p:ext uri="{BB962C8B-B14F-4D97-AF65-F5344CB8AC3E}">
        <p14:creationId xmlns:p14="http://schemas.microsoft.com/office/powerpoint/2010/main" val="3085178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2797996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2</a:t>
            </a:fld>
            <a:endParaRPr lang="en-US" sz="120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70093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Rot="1" noChangeAspect="1" noChangeArrowheads="1" noTextEdit="1"/>
          </p:cNvSpPr>
          <p:nvPr>
            <p:ph type="sldImg"/>
          </p:nvPr>
        </p:nvSpPr>
        <p:spPr bwMode="auto">
          <a:xfrm>
            <a:off x="663575" y="922338"/>
            <a:ext cx="5618163" cy="3160712"/>
          </a:xfrm>
          <a:solidFill>
            <a:srgbClr val="FFFFFF"/>
          </a:solidFill>
          <a:ln>
            <a:solidFill>
              <a:srgbClr val="000000"/>
            </a:solidFill>
            <a:miter lim="800000"/>
            <a:headEnd/>
            <a:tailEnd/>
          </a:ln>
        </p:spPr>
      </p:sp>
      <p:sp>
        <p:nvSpPr>
          <p:cNvPr id="5123" name="Rectangle 2"/>
          <p:cNvSpPr>
            <a:spLocks noGrp="1" noChangeArrowheads="1"/>
          </p:cNvSpPr>
          <p:nvPr>
            <p:ph type="body" idx="1"/>
          </p:nvPr>
        </p:nvSpPr>
        <p:spPr bwMode="auto">
          <a:xfrm>
            <a:off x="1059212" y="4389742"/>
            <a:ext cx="4833249" cy="350672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101811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31"/>
          <p:cNvSpPr txBox="1">
            <a:spLocks noGrp="1" noChangeArrowheads="1"/>
          </p:cNvSpPr>
          <p:nvPr/>
        </p:nvSpPr>
        <p:spPr bwMode="auto">
          <a:xfrm>
            <a:off x="3934669" y="8757289"/>
            <a:ext cx="3010642" cy="46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0" tIns="46180" rIns="92360" bIns="46180" anchor="b"/>
          <a:lstStyle>
            <a:lvl1pPr eaLnBrk="0" hangingPunct="0">
              <a:defRPr sz="1000">
                <a:solidFill>
                  <a:schemeClr val="tx1"/>
                </a:solidFill>
                <a:latin typeface="Times New Roman" pitchFamily="1" charset="0"/>
              </a:defRPr>
            </a:lvl1pPr>
            <a:lvl2pPr marL="742950" indent="-285750" eaLnBrk="0" hangingPunct="0">
              <a:defRPr sz="1000">
                <a:solidFill>
                  <a:schemeClr val="tx1"/>
                </a:solidFill>
                <a:latin typeface="Times New Roman" pitchFamily="1" charset="0"/>
              </a:defRPr>
            </a:lvl2pPr>
            <a:lvl3pPr marL="1143000" indent="-228600" eaLnBrk="0" hangingPunct="0">
              <a:defRPr sz="1000">
                <a:solidFill>
                  <a:schemeClr val="tx1"/>
                </a:solidFill>
                <a:latin typeface="Times New Roman" pitchFamily="1" charset="0"/>
              </a:defRPr>
            </a:lvl3pPr>
            <a:lvl4pPr marL="1600200" indent="-228600" eaLnBrk="0" hangingPunct="0">
              <a:defRPr sz="1000">
                <a:solidFill>
                  <a:schemeClr val="tx1"/>
                </a:solidFill>
                <a:latin typeface="Times New Roman" pitchFamily="1" charset="0"/>
              </a:defRPr>
            </a:lvl4pPr>
            <a:lvl5pPr marL="2057400" indent="-228600" eaLnBrk="0" hangingPunct="0">
              <a:defRPr sz="1000">
                <a:solidFill>
                  <a:schemeClr val="tx1"/>
                </a:solidFill>
                <a:latin typeface="Times New Roman" pitchFamily="1" charset="0"/>
              </a:defRPr>
            </a:lvl5pPr>
            <a:lvl6pPr marL="2514600" indent="-228600" eaLnBrk="0" fontAlgn="base" hangingPunct="0">
              <a:spcBef>
                <a:spcPct val="0"/>
              </a:spcBef>
              <a:spcAft>
                <a:spcPct val="0"/>
              </a:spcAft>
              <a:defRPr sz="1000">
                <a:solidFill>
                  <a:schemeClr val="tx1"/>
                </a:solidFill>
                <a:latin typeface="Times New Roman" pitchFamily="1" charset="0"/>
              </a:defRPr>
            </a:lvl6pPr>
            <a:lvl7pPr marL="2971800" indent="-228600" eaLnBrk="0" fontAlgn="base" hangingPunct="0">
              <a:spcBef>
                <a:spcPct val="0"/>
              </a:spcBef>
              <a:spcAft>
                <a:spcPct val="0"/>
              </a:spcAft>
              <a:defRPr sz="1000">
                <a:solidFill>
                  <a:schemeClr val="tx1"/>
                </a:solidFill>
                <a:latin typeface="Times New Roman" pitchFamily="1" charset="0"/>
              </a:defRPr>
            </a:lvl7pPr>
            <a:lvl8pPr marL="3429000" indent="-228600" eaLnBrk="0" fontAlgn="base" hangingPunct="0">
              <a:spcBef>
                <a:spcPct val="0"/>
              </a:spcBef>
              <a:spcAft>
                <a:spcPct val="0"/>
              </a:spcAft>
              <a:defRPr sz="1000">
                <a:solidFill>
                  <a:schemeClr val="tx1"/>
                </a:solidFill>
                <a:latin typeface="Times New Roman" pitchFamily="1" charset="0"/>
              </a:defRPr>
            </a:lvl8pPr>
            <a:lvl9pPr marL="3886200" indent="-228600" eaLnBrk="0" fontAlgn="base" hangingPunct="0">
              <a:spcBef>
                <a:spcPct val="0"/>
              </a:spcBef>
              <a:spcAft>
                <a:spcPct val="0"/>
              </a:spcAft>
              <a:defRPr sz="1000">
                <a:solidFill>
                  <a:schemeClr val="tx1"/>
                </a:solidFill>
                <a:latin typeface="Times New Roman" pitchFamily="1" charset="0"/>
              </a:defRPr>
            </a:lvl9pPr>
          </a:lstStyle>
          <a:p>
            <a:pPr algn="r" eaLnBrk="1" hangingPunct="1"/>
            <a:fld id="{123EEF46-C8A3-47B6-96EF-B6F3F39F361A}" type="slidenum">
              <a:rPr lang="en-US" sz="1200"/>
              <a:pPr algn="r" eaLnBrk="1" hangingPunct="1"/>
              <a:t>4</a:t>
            </a:fld>
            <a:endParaRPr lang="en-US" sz="1200"/>
          </a:p>
        </p:txBody>
      </p:sp>
      <p:sp>
        <p:nvSpPr>
          <p:cNvPr id="6147" name="Rectangle 2"/>
          <p:cNvSpPr>
            <a:spLocks noGrp="1" noRot="1" noChangeAspect="1" noChangeArrowheads="1" noTextEdit="1"/>
          </p:cNvSpPr>
          <p:nvPr>
            <p:ph type="sldImg"/>
          </p:nvPr>
        </p:nvSpPr>
        <p:spPr bwMode="auto">
          <a:xfrm>
            <a:off x="400050" y="690563"/>
            <a:ext cx="6146800" cy="34575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360" tIns="46180" rIns="92360" bIns="46180" numCol="1" anchor="t" anchorCtr="0" compatLnSpc="1">
            <a:prstTxWarp prst="textNoShape">
              <a:avLst/>
            </a:prstTxWarp>
          </a:bodyPr>
          <a:lstStyle/>
          <a:p>
            <a:endParaRPr lang="en-US">
              <a:ea typeface="ＭＳ Ｐゴシック" pitchFamily="1" charset="-128"/>
            </a:endParaRPr>
          </a:p>
        </p:txBody>
      </p:sp>
    </p:spTree>
    <p:extLst>
      <p:ext uri="{BB962C8B-B14F-4D97-AF65-F5344CB8AC3E}">
        <p14:creationId xmlns:p14="http://schemas.microsoft.com/office/powerpoint/2010/main" val="70362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a:off x="3934800" y="8757360"/>
            <a:ext cx="3008160" cy="458640"/>
          </a:xfrm>
          <a:prstGeom prst="rect">
            <a:avLst/>
          </a:prstGeom>
          <a:noFill/>
          <a:ln>
            <a:noFill/>
          </a:ln>
        </p:spPr>
        <p:style>
          <a:lnRef idx="0">
            <a:scrgbClr r="0" g="0" b="0"/>
          </a:lnRef>
          <a:fillRef idx="0">
            <a:scrgbClr r="0" g="0" b="0"/>
          </a:fillRef>
          <a:effectRef idx="0">
            <a:scrgbClr r="0" g="0" b="0"/>
          </a:effectRef>
          <a:fontRef idx="minor"/>
        </p:style>
        <p:txBody>
          <a:bodyPr lIns="92520" tIns="46080" rIns="92520" bIns="46080" anchor="b">
            <a:noAutofit/>
          </a:bodyPr>
          <a:lstStyle/>
          <a:p>
            <a:pPr algn="r">
              <a:lnSpc>
                <a:spcPct val="100000"/>
              </a:lnSpc>
            </a:pPr>
            <a:fld id="{1EAFDB46-5204-4BFA-9A2A-D3E8651A6654}" type="slidenum">
              <a:rPr lang="en-US" sz="1200" b="0" strike="noStrike" spc="-1">
                <a:solidFill>
                  <a:srgbClr val="000000"/>
                </a:solidFill>
                <a:latin typeface="Times New Roman"/>
                <a:ea typeface="+mn-ea"/>
              </a:rPr>
              <a:t>6</a:t>
            </a:fld>
            <a:endParaRPr lang="en-US" sz="1200" b="0" strike="noStrike" spc="-1">
              <a:latin typeface="Arial"/>
            </a:endParaRPr>
          </a:p>
        </p:txBody>
      </p:sp>
      <p:sp>
        <p:nvSpPr>
          <p:cNvPr id="57" name="PlaceHolder 2"/>
          <p:cNvSpPr>
            <a:spLocks noGrp="1" noRot="1" noChangeAspect="1"/>
          </p:cNvSpPr>
          <p:nvPr>
            <p:ph type="sldImg"/>
          </p:nvPr>
        </p:nvSpPr>
        <p:spPr>
          <a:xfrm>
            <a:off x="399960" y="690480"/>
            <a:ext cx="6144120" cy="3454920"/>
          </a:xfrm>
          <a:prstGeom prst="rect">
            <a:avLst/>
          </a:prstGeom>
        </p:spPr>
      </p:sp>
      <p:sp>
        <p:nvSpPr>
          <p:cNvPr id="58" name="PlaceHolder 3"/>
          <p:cNvSpPr>
            <a:spLocks noGrp="1"/>
          </p:cNvSpPr>
          <p:nvPr>
            <p:ph type="body"/>
          </p:nvPr>
        </p:nvSpPr>
        <p:spPr>
          <a:xfrm>
            <a:off x="695160" y="4380120"/>
            <a:ext cx="5554440" cy="4146120"/>
          </a:xfrm>
          <a:prstGeom prst="rect">
            <a:avLst/>
          </a:prstGeom>
        </p:spPr>
        <p:txBody>
          <a:bodyPr lIns="92520" tIns="46080" rIns="92520" bIns="46080">
            <a:noAutofit/>
          </a:bodyPr>
          <a:lstStyle/>
          <a:p>
            <a:endParaRPr lang="en-US" sz="2000" b="0" strike="noStrike" spc="-1">
              <a:latin typeface="Arial"/>
            </a:endParaRPr>
          </a:p>
        </p:txBody>
      </p:sp>
    </p:spTree>
    <p:extLst>
      <p:ext uri="{BB962C8B-B14F-4D97-AF65-F5344CB8AC3E}">
        <p14:creationId xmlns:p14="http://schemas.microsoft.com/office/powerpoint/2010/main" val="1733431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62CA11-4756-4819-B86C-7A8EDD497FFC}" type="slidenum">
              <a:rPr lang="en-US"/>
              <a:pPr>
                <a:defRPr/>
              </a:pPr>
              <a:t>‹#›</a:t>
            </a:fld>
            <a:endParaRPr lang="en-US"/>
          </a:p>
        </p:txBody>
      </p:sp>
    </p:spTree>
    <p:extLst>
      <p:ext uri="{BB962C8B-B14F-4D97-AF65-F5344CB8AC3E}">
        <p14:creationId xmlns:p14="http://schemas.microsoft.com/office/powerpoint/2010/main" val="416788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FACC0-696F-4C76-9A47-642D878AB791}" type="slidenum">
              <a:rPr lang="en-US"/>
              <a:pPr>
                <a:defRPr/>
              </a:pPr>
              <a:t>‹#›</a:t>
            </a:fld>
            <a:endParaRPr lang="en-US"/>
          </a:p>
        </p:txBody>
      </p:sp>
    </p:spTree>
    <p:extLst>
      <p:ext uri="{BB962C8B-B14F-4D97-AF65-F5344CB8AC3E}">
        <p14:creationId xmlns:p14="http://schemas.microsoft.com/office/powerpoint/2010/main" val="256000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96DA97-5106-4B6C-B412-F28DF757AF18}" type="slidenum">
              <a:rPr lang="en-US"/>
              <a:pPr>
                <a:defRPr/>
              </a:pPr>
              <a:t>‹#›</a:t>
            </a:fld>
            <a:endParaRPr lang="en-US"/>
          </a:p>
        </p:txBody>
      </p:sp>
    </p:spTree>
    <p:extLst>
      <p:ext uri="{BB962C8B-B14F-4D97-AF65-F5344CB8AC3E}">
        <p14:creationId xmlns:p14="http://schemas.microsoft.com/office/powerpoint/2010/main" val="71839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E4AB71-C2D2-42A2-A61C-632462D70D2F}" type="slidenum">
              <a:rPr lang="en-US"/>
              <a:pPr>
                <a:defRPr/>
              </a:pPr>
              <a:t>‹#›</a:t>
            </a:fld>
            <a:endParaRPr lang="en-US"/>
          </a:p>
        </p:txBody>
      </p:sp>
    </p:spTree>
    <p:extLst>
      <p:ext uri="{BB962C8B-B14F-4D97-AF65-F5344CB8AC3E}">
        <p14:creationId xmlns:p14="http://schemas.microsoft.com/office/powerpoint/2010/main" val="3963335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E21BC3-A42D-43FF-A873-BECDFB16673D}" type="slidenum">
              <a:rPr lang="en-US"/>
              <a:pPr>
                <a:defRPr/>
              </a:pPr>
              <a:t>‹#›</a:t>
            </a:fld>
            <a:endParaRPr lang="en-US"/>
          </a:p>
        </p:txBody>
      </p:sp>
    </p:spTree>
    <p:extLst>
      <p:ext uri="{BB962C8B-B14F-4D97-AF65-F5344CB8AC3E}">
        <p14:creationId xmlns:p14="http://schemas.microsoft.com/office/powerpoint/2010/main" val="156979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4FEA76-18ED-47ED-BCE3-D213594E3577}" type="slidenum">
              <a:rPr lang="en-US"/>
              <a:pPr>
                <a:defRPr/>
              </a:pPr>
              <a:t>‹#›</a:t>
            </a:fld>
            <a:endParaRPr lang="en-US"/>
          </a:p>
        </p:txBody>
      </p:sp>
    </p:spTree>
    <p:extLst>
      <p:ext uri="{BB962C8B-B14F-4D97-AF65-F5344CB8AC3E}">
        <p14:creationId xmlns:p14="http://schemas.microsoft.com/office/powerpoint/2010/main" val="94142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97C0FD-DA82-4239-ACA4-5AB768A7D787}" type="slidenum">
              <a:rPr lang="en-US"/>
              <a:pPr>
                <a:defRPr/>
              </a:pPr>
              <a:t>‹#›</a:t>
            </a:fld>
            <a:endParaRPr lang="en-US"/>
          </a:p>
        </p:txBody>
      </p:sp>
    </p:spTree>
    <p:extLst>
      <p:ext uri="{BB962C8B-B14F-4D97-AF65-F5344CB8AC3E}">
        <p14:creationId xmlns:p14="http://schemas.microsoft.com/office/powerpoint/2010/main" val="540914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B016D8-E15C-4DA6-B6B4-EB0BA9C9FB8C}" type="slidenum">
              <a:rPr lang="en-US"/>
              <a:pPr>
                <a:defRPr/>
              </a:pPr>
              <a:t>‹#›</a:t>
            </a:fld>
            <a:endParaRPr lang="en-US"/>
          </a:p>
        </p:txBody>
      </p:sp>
    </p:spTree>
    <p:extLst>
      <p:ext uri="{BB962C8B-B14F-4D97-AF65-F5344CB8AC3E}">
        <p14:creationId xmlns:p14="http://schemas.microsoft.com/office/powerpoint/2010/main" val="4251605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7DD133-F0DC-43EB-803D-210DC4CADDA7}" type="slidenum">
              <a:rPr lang="en-US"/>
              <a:pPr>
                <a:defRPr/>
              </a:pPr>
              <a:t>‹#›</a:t>
            </a:fld>
            <a:endParaRPr lang="en-US"/>
          </a:p>
        </p:txBody>
      </p:sp>
    </p:spTree>
    <p:extLst>
      <p:ext uri="{BB962C8B-B14F-4D97-AF65-F5344CB8AC3E}">
        <p14:creationId xmlns:p14="http://schemas.microsoft.com/office/powerpoint/2010/main" val="54433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77B8EE-4694-4511-BCB3-EBB0004C543B}" type="slidenum">
              <a:rPr lang="en-US"/>
              <a:pPr>
                <a:defRPr/>
              </a:pPr>
              <a:t>‹#›</a:t>
            </a:fld>
            <a:endParaRPr lang="en-US"/>
          </a:p>
        </p:txBody>
      </p:sp>
    </p:spTree>
    <p:extLst>
      <p:ext uri="{BB962C8B-B14F-4D97-AF65-F5344CB8AC3E}">
        <p14:creationId xmlns:p14="http://schemas.microsoft.com/office/powerpoint/2010/main" val="35522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D2ABE-0CB1-40EE-BE21-9A840B62C99D}" type="slidenum">
              <a:rPr lang="en-US"/>
              <a:pPr>
                <a:defRPr/>
              </a:pPr>
              <a:t>‹#›</a:t>
            </a:fld>
            <a:endParaRPr lang="en-US"/>
          </a:p>
        </p:txBody>
      </p:sp>
    </p:spTree>
    <p:extLst>
      <p:ext uri="{BB962C8B-B14F-4D97-AF65-F5344CB8AC3E}">
        <p14:creationId xmlns:p14="http://schemas.microsoft.com/office/powerpoint/2010/main" val="334408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593AF61E-0389-4B49-9E19-C182BE35BF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loud.csiss.gmu.edu/Crop-CASMA/" TargetMode="Externa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13" Type="http://schemas.openxmlformats.org/officeDocument/2006/relationships/image" Target="../media/image15.tiff"/><Relationship Id="rId3" Type="http://schemas.openxmlformats.org/officeDocument/2006/relationships/image" Target="../media/image7.tiff"/><Relationship Id="rId7" Type="http://schemas.openxmlformats.org/officeDocument/2006/relationships/image" Target="../media/image11.tiff"/><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tiff"/><Relationship Id="rId11" Type="http://schemas.openxmlformats.org/officeDocument/2006/relationships/image" Target="../media/image6.png"/><Relationship Id="rId5" Type="http://schemas.openxmlformats.org/officeDocument/2006/relationships/image" Target="../media/image9.tiff"/><Relationship Id="rId15" Type="http://schemas.openxmlformats.org/officeDocument/2006/relationships/image" Target="../media/image17.tiff"/><Relationship Id="rId10" Type="http://schemas.openxmlformats.org/officeDocument/2006/relationships/image" Target="../media/image14.png"/><Relationship Id="rId4" Type="http://schemas.openxmlformats.org/officeDocument/2006/relationships/image" Target="../media/image8.tiff"/><Relationship Id="rId9" Type="http://schemas.openxmlformats.org/officeDocument/2006/relationships/image" Target="../media/image13.tiff"/><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7879814" y="6611780"/>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t>
            </a:r>
            <a:r>
              <a:rPr lang="en-US" b="1">
                <a:latin typeface="+mj-lt"/>
              </a:rPr>
              <a:t>and Geophysics</a:t>
            </a:r>
            <a:endParaRPr lang="en-US" b="1" dirty="0">
              <a:latin typeface="+mj-lt"/>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sp>
        <p:nvSpPr>
          <p:cNvPr id="11" name="Text Box 1"/>
          <p:cNvSpPr txBox="1">
            <a:spLocks noChangeArrowheads="1"/>
          </p:cNvSpPr>
          <p:nvPr/>
        </p:nvSpPr>
        <p:spPr bwMode="auto">
          <a:xfrm>
            <a:off x="1698079" y="24219"/>
            <a:ext cx="8918089" cy="737781"/>
          </a:xfrm>
          <a:prstGeom prst="rect">
            <a:avLst/>
          </a:prstGeom>
          <a:noFill/>
          <a:ln w="9525">
            <a:noFill/>
            <a:miter lim="800000"/>
            <a:headEnd/>
            <a:tailEnd/>
          </a:ln>
        </p:spPr>
        <p:txBody>
          <a:bodyPr wrap="square" lIns="82945" tIns="41473" rIns="82945" bIns="41473" anchor="ctr">
            <a:spAutoFit/>
          </a:bodyPr>
          <a:lstStyle/>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800" b="1" dirty="0">
                <a:solidFill>
                  <a:srgbClr val="000000"/>
                </a:solidFill>
                <a:latin typeface="+mj-lt"/>
              </a:rPr>
              <a:t>High </a:t>
            </a:r>
            <a:r>
              <a:rPr lang="en-GB" sz="1800" b="1" dirty="0" err="1">
                <a:solidFill>
                  <a:srgbClr val="000000"/>
                </a:solidFill>
                <a:latin typeface="+mj-lt"/>
              </a:rPr>
              <a:t>Spatio</a:t>
            </a:r>
            <a:r>
              <a:rPr lang="en-GB" sz="1800" b="1" dirty="0">
                <a:solidFill>
                  <a:srgbClr val="000000"/>
                </a:solidFill>
                <a:latin typeface="+mj-lt"/>
              </a:rPr>
              <a:t>-Temporal Soil Moisture for USDA</a:t>
            </a:r>
            <a:r>
              <a:rPr lang="en-GB" sz="1200" b="1" dirty="0">
                <a:solidFill>
                  <a:srgbClr val="000000"/>
                </a:solidFill>
                <a:latin typeface="+mj-lt"/>
              </a:rPr>
              <a:t/>
            </a:r>
            <a:br>
              <a:rPr lang="en-GB" sz="1200" b="1" dirty="0">
                <a:solidFill>
                  <a:srgbClr val="000000"/>
                </a:solidFill>
                <a:latin typeface="+mj-lt"/>
              </a:rPr>
            </a:br>
            <a:r>
              <a:rPr lang="en-GB" sz="1400" b="1" dirty="0">
                <a:solidFill>
                  <a:srgbClr val="000000"/>
                </a:solidFill>
                <a:latin typeface="+mj-lt"/>
              </a:rPr>
              <a:t>Pang-Wei Liu</a:t>
            </a:r>
            <a:r>
              <a:rPr lang="en-GB" sz="1400" b="1" baseline="30000" dirty="0">
                <a:solidFill>
                  <a:srgbClr val="000000"/>
                </a:solidFill>
                <a:latin typeface="+mj-lt"/>
              </a:rPr>
              <a:t>1,2</a:t>
            </a:r>
            <a:r>
              <a:rPr lang="en-GB" sz="1400" b="1" dirty="0">
                <a:solidFill>
                  <a:srgbClr val="000000"/>
                </a:solidFill>
                <a:latin typeface="+mj-lt"/>
              </a:rPr>
              <a:t>, Rajat Bindlish</a:t>
            </a:r>
            <a:r>
              <a:rPr lang="en-GB" sz="1400" b="1" baseline="30000" dirty="0">
                <a:solidFill>
                  <a:srgbClr val="000000"/>
                </a:solidFill>
                <a:latin typeface="+mj-lt"/>
              </a:rPr>
              <a:t>1</a:t>
            </a:r>
            <a:r>
              <a:rPr lang="en-GB" sz="1400" b="1" dirty="0">
                <a:solidFill>
                  <a:srgbClr val="000000"/>
                </a:solidFill>
                <a:latin typeface="+mj-lt"/>
              </a:rPr>
              <a:t>, Peggy O’Neill</a:t>
            </a:r>
            <a:r>
              <a:rPr lang="en-GB" sz="1400" b="1" baseline="30000" dirty="0">
                <a:solidFill>
                  <a:srgbClr val="000000"/>
                </a:solidFill>
                <a:latin typeface="+mj-lt"/>
              </a:rPr>
              <a:t>1</a:t>
            </a:r>
            <a:r>
              <a:rPr lang="en-GB" sz="1400" b="1" dirty="0">
                <a:solidFill>
                  <a:srgbClr val="000000"/>
                </a:solidFill>
                <a:latin typeface="+mj-lt"/>
              </a:rPr>
              <a:t>, Zhengwei Yang</a:t>
            </a:r>
            <a:r>
              <a:rPr lang="en-GB" sz="1400" b="1" baseline="30000" dirty="0">
                <a:solidFill>
                  <a:srgbClr val="000000"/>
                </a:solidFill>
                <a:latin typeface="+mj-lt"/>
              </a:rPr>
              <a:t>3</a:t>
            </a:r>
            <a:r>
              <a:rPr lang="en-GB" sz="1400" b="1" dirty="0">
                <a:solidFill>
                  <a:srgbClr val="000000"/>
                </a:solidFill>
                <a:latin typeface="+mj-lt"/>
              </a:rPr>
              <a:t>, and Venkat Lakshmi</a:t>
            </a:r>
            <a:r>
              <a:rPr lang="en-GB" sz="1400" b="1" baseline="30000" dirty="0">
                <a:solidFill>
                  <a:srgbClr val="000000"/>
                </a:solidFill>
                <a:latin typeface="+mj-lt"/>
              </a:rPr>
              <a:t>4</a:t>
            </a:r>
          </a:p>
          <a:p>
            <a:pPr algn="ctr">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050" b="1" baseline="30000" dirty="0">
                <a:solidFill>
                  <a:srgbClr val="000000"/>
                </a:solidFill>
                <a:latin typeface="+mj-lt"/>
              </a:rPr>
              <a:t>1</a:t>
            </a:r>
            <a:r>
              <a:rPr lang="en-GB" sz="1050" b="1" dirty="0">
                <a:solidFill>
                  <a:srgbClr val="000000"/>
                </a:solidFill>
                <a:latin typeface="+mj-lt"/>
              </a:rPr>
              <a:t>NASA GSFC, </a:t>
            </a:r>
            <a:r>
              <a:rPr lang="en-GB" sz="1050" b="1" baseline="30000" dirty="0">
                <a:solidFill>
                  <a:srgbClr val="000000"/>
                </a:solidFill>
                <a:latin typeface="+mj-lt"/>
              </a:rPr>
              <a:t>2</a:t>
            </a:r>
            <a:r>
              <a:rPr lang="en-GB" sz="1050" b="1" dirty="0">
                <a:solidFill>
                  <a:srgbClr val="000000"/>
                </a:solidFill>
                <a:latin typeface="+mj-lt"/>
              </a:rPr>
              <a:t>SSAI, </a:t>
            </a:r>
            <a:r>
              <a:rPr lang="en-GB" sz="1050" b="1" baseline="30000" dirty="0">
                <a:solidFill>
                  <a:srgbClr val="000000"/>
                </a:solidFill>
                <a:latin typeface="+mj-lt"/>
              </a:rPr>
              <a:t>3</a:t>
            </a:r>
            <a:r>
              <a:rPr lang="en-GB" sz="1050" b="1" dirty="0">
                <a:solidFill>
                  <a:srgbClr val="000000"/>
                </a:solidFill>
                <a:latin typeface="+mj-lt"/>
              </a:rPr>
              <a:t>USDA NASS, </a:t>
            </a:r>
            <a:r>
              <a:rPr lang="en-GB" sz="1050" b="1" baseline="30000" dirty="0">
                <a:solidFill>
                  <a:srgbClr val="000000"/>
                </a:solidFill>
                <a:latin typeface="+mj-lt"/>
              </a:rPr>
              <a:t>4</a:t>
            </a:r>
            <a:r>
              <a:rPr lang="en-GB" sz="1050" b="1" dirty="0">
                <a:solidFill>
                  <a:srgbClr val="000000"/>
                </a:solidFill>
                <a:latin typeface="+mj-lt"/>
              </a:rPr>
              <a:t>University of Virginia</a:t>
            </a:r>
          </a:p>
        </p:txBody>
      </p:sp>
      <p:sp>
        <p:nvSpPr>
          <p:cNvPr id="13" name="TextBox 12">
            <a:extLst>
              <a:ext uri="{FF2B5EF4-FFF2-40B4-BE49-F238E27FC236}">
                <a16:creationId xmlns:a16="http://schemas.microsoft.com/office/drawing/2014/main" id="{8853CA0D-A50C-3142-AFB7-0DE8B00C2E59}"/>
              </a:ext>
            </a:extLst>
          </p:cNvPr>
          <p:cNvSpPr txBox="1"/>
          <p:nvPr/>
        </p:nvSpPr>
        <p:spPr>
          <a:xfrm>
            <a:off x="228600" y="4876800"/>
            <a:ext cx="11810999" cy="1384995"/>
          </a:xfrm>
          <a:prstGeom prst="rect">
            <a:avLst/>
          </a:prstGeom>
          <a:solidFill>
            <a:srgbClr val="CCFFCC"/>
          </a:solidFill>
          <a:ln w="19050">
            <a:solidFill>
              <a:schemeClr val="tx1"/>
            </a:solidFill>
          </a:ln>
        </p:spPr>
        <p:txBody>
          <a:bodyPr wrap="square" rtlCol="0">
            <a:spAutoFit/>
          </a:bodyPr>
          <a:lstStyle/>
          <a:p>
            <a:pPr algn="just"/>
            <a:r>
              <a:rPr lang="en-US" sz="1400" dirty="0">
                <a:latin typeface="+mn-lt"/>
              </a:rPr>
              <a:t>Thermal Hydraulic disaggregation of Soil Moisture (</a:t>
            </a:r>
            <a:r>
              <a:rPr lang="en-US" sz="1400" dirty="0" err="1">
                <a:latin typeface="+mn-lt"/>
              </a:rPr>
              <a:t>THySM</a:t>
            </a:r>
            <a:r>
              <a:rPr lang="en-US" sz="1400" dirty="0">
                <a:latin typeface="+mn-lt"/>
              </a:rPr>
              <a:t>) was developed to improve the </a:t>
            </a:r>
            <a:r>
              <a:rPr lang="en-US" sz="1400" dirty="0" err="1">
                <a:latin typeface="+mn-lt"/>
              </a:rPr>
              <a:t>spatio</a:t>
            </a:r>
            <a:r>
              <a:rPr lang="en-US" sz="1400" dirty="0">
                <a:latin typeface="+mn-lt"/>
              </a:rPr>
              <a:t>-temporal resolution of retrieved soil moisture to field scale at 1 km with full coverage over the continental US every 2-3 days.  The resulting high-resolution data provide more detailed soil moisture information and are ingested into USDA’s Crop Condition and Soil Moisture Analytics (Crop-CASMA) system for improved decision making (</a:t>
            </a:r>
            <a:r>
              <a:rPr lang="en-US" sz="1400" dirty="0">
                <a:hlinkClick r:id="rId4"/>
              </a:rPr>
              <a:t>https://cloud.csiss.gmu.edu/Crop-CASMA/</a:t>
            </a:r>
            <a:r>
              <a:rPr lang="en-US" sz="1400" dirty="0"/>
              <a:t>)</a:t>
            </a:r>
            <a:r>
              <a:rPr lang="en-US" sz="1400" dirty="0">
                <a:latin typeface="+mn-lt"/>
              </a:rPr>
              <a:t>.</a:t>
            </a:r>
            <a:r>
              <a:rPr lang="zh-TW" altLang="en-US" sz="1400" dirty="0">
                <a:latin typeface="+mn-lt"/>
              </a:rPr>
              <a:t>  </a:t>
            </a:r>
            <a:r>
              <a:rPr lang="en-US" sz="1400" dirty="0">
                <a:latin typeface="+mn-lt"/>
              </a:rPr>
              <a:t>The new product </a:t>
            </a:r>
            <a:r>
              <a:rPr lang="en-US" sz="1400" dirty="0" smtClean="0">
                <a:latin typeface="+mn-lt"/>
              </a:rPr>
              <a:t>outperforms the SMAP/Sentinel1 product when compared with </a:t>
            </a:r>
            <a:r>
              <a:rPr lang="en-US" sz="1400" i="1" dirty="0" smtClean="0">
                <a:latin typeface="+mn-lt"/>
              </a:rPr>
              <a:t>in </a:t>
            </a:r>
            <a:r>
              <a:rPr lang="en-US" sz="1400" i="1" dirty="0">
                <a:latin typeface="+mn-lt"/>
              </a:rPr>
              <a:t>situ </a:t>
            </a:r>
            <a:r>
              <a:rPr lang="en-US" sz="1400" dirty="0">
                <a:latin typeface="+mn-lt"/>
              </a:rPr>
              <a:t>soil moisture measurements from SMAP Core Validation Sites (CVS), and USDA’s and NOAA’s observation networks </a:t>
            </a:r>
            <a:r>
              <a:rPr lang="en-US" sz="1400" dirty="0" smtClean="0">
                <a:latin typeface="+mn-lt"/>
              </a:rPr>
              <a:t>based on Root </a:t>
            </a:r>
            <a:r>
              <a:rPr lang="en-US" sz="1400" dirty="0">
                <a:latin typeface="+mn-lt"/>
              </a:rPr>
              <a:t>Mean Square Error (RMSE), </a:t>
            </a:r>
            <a:r>
              <a:rPr lang="en-US" sz="1400" dirty="0" smtClean="0">
                <a:latin typeface="+mn-lt"/>
              </a:rPr>
              <a:t>unbiased </a:t>
            </a:r>
            <a:r>
              <a:rPr lang="en-US" sz="1400" dirty="0">
                <a:latin typeface="+mn-lt"/>
              </a:rPr>
              <a:t>RMSE (</a:t>
            </a:r>
            <a:r>
              <a:rPr lang="en-US" sz="1400" dirty="0" err="1">
                <a:latin typeface="+mn-lt"/>
              </a:rPr>
              <a:t>ubRMSE</a:t>
            </a:r>
            <a:r>
              <a:rPr lang="en-US" sz="1400" dirty="0">
                <a:latin typeface="+mn-lt"/>
              </a:rPr>
              <a:t>), bias, and correlation coefficient (R</a:t>
            </a:r>
            <a:r>
              <a:rPr lang="en-US" sz="1400" dirty="0" smtClean="0">
                <a:latin typeface="+mn-lt"/>
              </a:rPr>
              <a:t>). </a:t>
            </a:r>
            <a:endParaRPr lang="en-US" sz="1400" dirty="0">
              <a:latin typeface="+mn-lt"/>
            </a:endParaRPr>
          </a:p>
        </p:txBody>
      </p:sp>
      <p:sp>
        <p:nvSpPr>
          <p:cNvPr id="14" name="TextBox 13">
            <a:extLst>
              <a:ext uri="{FF2B5EF4-FFF2-40B4-BE49-F238E27FC236}">
                <a16:creationId xmlns:a16="http://schemas.microsoft.com/office/drawing/2014/main" id="{4229ABC9-2A4B-F549-B1A2-9056F5514A4A}"/>
              </a:ext>
            </a:extLst>
          </p:cNvPr>
          <p:cNvSpPr txBox="1"/>
          <p:nvPr/>
        </p:nvSpPr>
        <p:spPr>
          <a:xfrm>
            <a:off x="1987803" y="3733800"/>
            <a:ext cx="703847" cy="276999"/>
          </a:xfrm>
          <a:prstGeom prst="rect">
            <a:avLst/>
          </a:prstGeom>
          <a:noFill/>
        </p:spPr>
        <p:txBody>
          <a:bodyPr wrap="none" rtlCol="0">
            <a:spAutoFit/>
          </a:bodyPr>
          <a:lstStyle/>
          <a:p>
            <a:r>
              <a:rPr lang="en-US" sz="1200" b="1" dirty="0">
                <a:latin typeface="Arial"/>
                <a:cs typeface="Arial"/>
              </a:rPr>
              <a:t>Table 1</a:t>
            </a:r>
          </a:p>
        </p:txBody>
      </p:sp>
      <p:sp>
        <p:nvSpPr>
          <p:cNvPr id="15" name="TextBox 14">
            <a:extLst>
              <a:ext uri="{FF2B5EF4-FFF2-40B4-BE49-F238E27FC236}">
                <a16:creationId xmlns:a16="http://schemas.microsoft.com/office/drawing/2014/main" id="{D07AB900-7DFE-8341-95C5-1C710779AB0E}"/>
              </a:ext>
            </a:extLst>
          </p:cNvPr>
          <p:cNvSpPr txBox="1"/>
          <p:nvPr/>
        </p:nvSpPr>
        <p:spPr>
          <a:xfrm>
            <a:off x="693910" y="3603434"/>
            <a:ext cx="1143000" cy="276999"/>
          </a:xfrm>
          <a:prstGeom prst="rect">
            <a:avLst/>
          </a:prstGeom>
          <a:noFill/>
        </p:spPr>
        <p:txBody>
          <a:bodyPr wrap="square" rtlCol="0">
            <a:spAutoFit/>
          </a:bodyPr>
          <a:lstStyle/>
          <a:p>
            <a:r>
              <a:rPr lang="en-US" sz="1200" b="1" dirty="0">
                <a:latin typeface="Arial"/>
                <a:cs typeface="Arial"/>
              </a:rPr>
              <a:t>Figure 1</a:t>
            </a:r>
          </a:p>
        </p:txBody>
      </p:sp>
      <p:graphicFrame>
        <p:nvGraphicFramePr>
          <p:cNvPr id="16" name="Table 15">
            <a:extLst>
              <a:ext uri="{FF2B5EF4-FFF2-40B4-BE49-F238E27FC236}">
                <a16:creationId xmlns:a16="http://schemas.microsoft.com/office/drawing/2014/main" id="{B63262EE-BBE8-F246-A877-AFE4669D6E87}"/>
              </a:ext>
            </a:extLst>
          </p:cNvPr>
          <p:cNvGraphicFramePr>
            <a:graphicFrameLocks noGrp="1"/>
          </p:cNvGraphicFramePr>
          <p:nvPr>
            <p:extLst/>
          </p:nvPr>
        </p:nvGraphicFramePr>
        <p:xfrm>
          <a:off x="533402" y="3950161"/>
          <a:ext cx="10972800" cy="829160"/>
        </p:xfrm>
        <a:graphic>
          <a:graphicData uri="http://schemas.openxmlformats.org/drawingml/2006/table">
            <a:tbl>
              <a:tblPr firstRow="1" firstCol="1" bandRow="1">
                <a:tableStyleId>{5C22544A-7EE6-4342-B048-85BDC9FD1C3A}</a:tableStyleId>
              </a:tblPr>
              <a:tblGrid>
                <a:gridCol w="1981198">
                  <a:extLst>
                    <a:ext uri="{9D8B030D-6E8A-4147-A177-3AD203B41FA5}">
                      <a16:colId xmlns:a16="http://schemas.microsoft.com/office/drawing/2014/main" val="1499258655"/>
                    </a:ext>
                  </a:extLst>
                </a:gridCol>
                <a:gridCol w="1447800">
                  <a:extLst>
                    <a:ext uri="{9D8B030D-6E8A-4147-A177-3AD203B41FA5}">
                      <a16:colId xmlns:a16="http://schemas.microsoft.com/office/drawing/2014/main" val="3778190794"/>
                    </a:ext>
                  </a:extLst>
                </a:gridCol>
                <a:gridCol w="1219200">
                  <a:extLst>
                    <a:ext uri="{9D8B030D-6E8A-4147-A177-3AD203B41FA5}">
                      <a16:colId xmlns:a16="http://schemas.microsoft.com/office/drawing/2014/main" val="1644731293"/>
                    </a:ext>
                  </a:extLst>
                </a:gridCol>
                <a:gridCol w="1086905">
                  <a:extLst>
                    <a:ext uri="{9D8B030D-6E8A-4147-A177-3AD203B41FA5}">
                      <a16:colId xmlns:a16="http://schemas.microsoft.com/office/drawing/2014/main" val="209604132"/>
                    </a:ext>
                  </a:extLst>
                </a:gridCol>
                <a:gridCol w="544487">
                  <a:extLst>
                    <a:ext uri="{9D8B030D-6E8A-4147-A177-3AD203B41FA5}">
                      <a16:colId xmlns:a16="http://schemas.microsoft.com/office/drawing/2014/main" val="2938960020"/>
                    </a:ext>
                  </a:extLst>
                </a:gridCol>
                <a:gridCol w="1539254">
                  <a:extLst>
                    <a:ext uri="{9D8B030D-6E8A-4147-A177-3AD203B41FA5}">
                      <a16:colId xmlns:a16="http://schemas.microsoft.com/office/drawing/2014/main" val="133000262"/>
                    </a:ext>
                  </a:extLst>
                </a:gridCol>
                <a:gridCol w="1346483">
                  <a:extLst>
                    <a:ext uri="{9D8B030D-6E8A-4147-A177-3AD203B41FA5}">
                      <a16:colId xmlns:a16="http://schemas.microsoft.com/office/drawing/2014/main" val="1046839390"/>
                    </a:ext>
                  </a:extLst>
                </a:gridCol>
                <a:gridCol w="1180992">
                  <a:extLst>
                    <a:ext uri="{9D8B030D-6E8A-4147-A177-3AD203B41FA5}">
                      <a16:colId xmlns:a16="http://schemas.microsoft.com/office/drawing/2014/main" val="890249037"/>
                    </a:ext>
                  </a:extLst>
                </a:gridCol>
                <a:gridCol w="626481">
                  <a:extLst>
                    <a:ext uri="{9D8B030D-6E8A-4147-A177-3AD203B41FA5}">
                      <a16:colId xmlns:a16="http://schemas.microsoft.com/office/drawing/2014/main" val="2996198399"/>
                    </a:ext>
                  </a:extLst>
                </a:gridCol>
              </a:tblGrid>
              <a:tr h="207290">
                <a:tc rowSpan="2">
                  <a:txBody>
                    <a:bodyPr/>
                    <a:lstStyle/>
                    <a:p>
                      <a:pPr marL="0" marR="0">
                        <a:spcBef>
                          <a:spcPts val="0"/>
                        </a:spcBef>
                        <a:spcAft>
                          <a:spcPts val="0"/>
                        </a:spcAft>
                      </a:pPr>
                      <a:r>
                        <a:rPr lang="en-US" sz="1200" dirty="0">
                          <a:effectLst/>
                          <a:latin typeface="+mj-lt"/>
                        </a:rPr>
                        <a:t> </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tc>
                <a:tc gridSpan="4">
                  <a:txBody>
                    <a:bodyPr/>
                    <a:lstStyle/>
                    <a:p>
                      <a:pPr marL="0" marR="0" algn="ctr">
                        <a:spcBef>
                          <a:spcPts val="0"/>
                        </a:spcBef>
                        <a:spcAft>
                          <a:spcPts val="0"/>
                        </a:spcAft>
                      </a:pPr>
                      <a:r>
                        <a:rPr lang="en-US" sz="1200" dirty="0">
                          <a:solidFill>
                            <a:schemeClr val="tx1"/>
                          </a:solidFill>
                          <a:effectLst/>
                          <a:latin typeface="+mj-lt"/>
                        </a:rPr>
                        <a:t>SMAP/Sentinel1  (1 km)</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200" dirty="0" err="1">
                          <a:solidFill>
                            <a:schemeClr val="tx1"/>
                          </a:solidFill>
                          <a:effectLst/>
                          <a:latin typeface="+mj-lt"/>
                        </a:rPr>
                        <a:t>THySM</a:t>
                      </a:r>
                      <a:r>
                        <a:rPr lang="en-US" sz="1200" dirty="0">
                          <a:solidFill>
                            <a:schemeClr val="tx1"/>
                          </a:solidFill>
                          <a:effectLst/>
                          <a:latin typeface="+mj-lt"/>
                        </a:rPr>
                        <a:t>  (1 km)</a:t>
                      </a:r>
                      <a:endParaRPr lang="en-US" sz="12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9646369"/>
                  </a:ext>
                </a:extLst>
              </a:tr>
              <a:tr h="207290">
                <a:tc vMerge="1">
                  <a:txBody>
                    <a:bodyPr/>
                    <a:lstStyle/>
                    <a:p>
                      <a:endParaRPr lang="en-US"/>
                    </a:p>
                  </a:txBody>
                  <a:tcPr/>
                </a:tc>
                <a:tc>
                  <a:txBody>
                    <a:bodyPr/>
                    <a:lstStyle/>
                    <a:p>
                      <a:pPr marL="0" marR="0" algn="ctr">
                        <a:spcBef>
                          <a:spcPts val="0"/>
                        </a:spcBef>
                        <a:spcAft>
                          <a:spcPts val="0"/>
                        </a:spcAft>
                      </a:pPr>
                      <a:r>
                        <a:rPr lang="en-US" sz="1200" dirty="0" err="1">
                          <a:effectLst/>
                          <a:latin typeface="+mj-lt"/>
                        </a:rPr>
                        <a:t>ubRMSE</a:t>
                      </a:r>
                      <a:r>
                        <a:rPr lang="en-US" sz="1200" dirty="0">
                          <a:effectLst/>
                          <a:latin typeface="+mj-lt"/>
                        </a:rPr>
                        <a:t> (m</a:t>
                      </a:r>
                      <a:r>
                        <a:rPr lang="en-US" sz="1200" baseline="30000" dirty="0">
                          <a:effectLst/>
                          <a:latin typeface="+mj-lt"/>
                        </a:rPr>
                        <a:t>3</a:t>
                      </a:r>
                      <a:r>
                        <a:rPr lang="en-US" sz="1200" dirty="0">
                          <a:effectLst/>
                          <a:latin typeface="+mj-lt"/>
                        </a:rPr>
                        <a:t>/m</a:t>
                      </a:r>
                      <a:r>
                        <a:rPr lang="en-US" sz="1200" baseline="30000" dirty="0">
                          <a:effectLst/>
                          <a:latin typeface="+mj-lt"/>
                        </a:rPr>
                        <a:t>3</a:t>
                      </a:r>
                      <a:r>
                        <a:rPr lang="en-US" sz="1200" dirty="0">
                          <a:effectLst/>
                          <a:latin typeface="+mj-lt"/>
                        </a:rPr>
                        <a:t>)</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mj-lt"/>
                        </a:rPr>
                        <a:t>RMSE </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mj-lt"/>
                        </a:rPr>
                        <a:t> Bias </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latin typeface="+mj-lt"/>
                        </a:rPr>
                        <a:t>R</a:t>
                      </a:r>
                      <a:endParaRPr lang="en-US" sz="120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err="1">
                          <a:effectLst/>
                          <a:latin typeface="+mj-lt"/>
                        </a:rPr>
                        <a:t>ubRMSE</a:t>
                      </a:r>
                      <a:r>
                        <a:rPr lang="en-US" sz="1200" dirty="0">
                          <a:effectLst/>
                          <a:latin typeface="+mj-lt"/>
                        </a:rPr>
                        <a:t> </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mj-lt"/>
                        </a:rPr>
                        <a:t>RMSE </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mj-lt"/>
                        </a:rPr>
                        <a:t>Bias </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/m</a:t>
                      </a:r>
                      <a:r>
                        <a:rPr lang="en-US" sz="1200" kern="1200" baseline="30000" dirty="0">
                          <a:solidFill>
                            <a:schemeClr val="dk1"/>
                          </a:solidFill>
                          <a:effectLst/>
                          <a:latin typeface="+mn-lt"/>
                          <a:ea typeface="+mn-ea"/>
                          <a:cs typeface="+mn-cs"/>
                        </a:rPr>
                        <a:t>3</a:t>
                      </a:r>
                      <a:r>
                        <a:rPr lang="en-US" sz="1200" kern="1200" dirty="0">
                          <a:solidFill>
                            <a:schemeClr val="dk1"/>
                          </a:solidFill>
                          <a:effectLst/>
                          <a:latin typeface="+mn-lt"/>
                          <a:ea typeface="+mn-ea"/>
                          <a:cs typeface="+mn-cs"/>
                        </a:rPr>
                        <a:t>)</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dirty="0">
                          <a:effectLst/>
                          <a:latin typeface="+mj-lt"/>
                        </a:rPr>
                        <a:t>R</a:t>
                      </a:r>
                      <a:endParaRPr lang="en-US" sz="1200" dirty="0">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68908241"/>
                  </a:ext>
                </a:extLst>
              </a:tr>
              <a:tr h="207290">
                <a:tc>
                  <a:txBody>
                    <a:bodyPr/>
                    <a:lstStyle/>
                    <a:p>
                      <a:pPr marL="0" marR="0">
                        <a:spcBef>
                          <a:spcPts val="0"/>
                        </a:spcBef>
                        <a:spcAft>
                          <a:spcPts val="0"/>
                        </a:spcAft>
                      </a:pPr>
                      <a:r>
                        <a:rPr lang="en-US" sz="1200" b="1" dirty="0" smtClean="0">
                          <a:solidFill>
                            <a:schemeClr val="tx1"/>
                          </a:solidFill>
                          <a:effectLst/>
                          <a:latin typeface="+mj-lt"/>
                          <a:ea typeface="Times New Roman" panose="02020603050405020304" pitchFamily="18" charset="0"/>
                          <a:cs typeface="Arial" panose="020B0604020202020204" pitchFamily="34" charset="0"/>
                        </a:rPr>
                        <a:t>Core Validation Sites</a:t>
                      </a:r>
                      <a:endParaRPr lang="en-US" sz="1200" b="1" dirty="0">
                        <a:solidFill>
                          <a:schemeClr val="tx1"/>
                        </a:solidFill>
                        <a:effectLst/>
                        <a:latin typeface="+mj-lt"/>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rPr>
                        <a:t>0.059</a:t>
                      </a:r>
                      <a:endParaRPr lang="en-US" sz="12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rPr>
                        <a:t>0.093</a:t>
                      </a:r>
                      <a:endParaRPr lang="en-US" sz="12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rPr>
                        <a:t> 0.003</a:t>
                      </a:r>
                      <a:endParaRPr lang="en-US" sz="12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rPr>
                        <a:t>0.61</a:t>
                      </a:r>
                      <a:endParaRPr lang="en-US" sz="12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Calibri" panose="020F0502020204030204" pitchFamily="34" charset="0"/>
                        </a:rPr>
                        <a:t>0.049</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Calibri" panose="020F0502020204030204" pitchFamily="34" charset="0"/>
                        </a:rPr>
                        <a:t>0.082</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Calibri" panose="020F0502020204030204" pitchFamily="34" charset="0"/>
                        </a:rPr>
                        <a:t>0.003</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Calibri" panose="020F0502020204030204" pitchFamily="34" charset="0"/>
                        </a:rPr>
                        <a:t>0.69</a:t>
                      </a:r>
                    </a:p>
                  </a:txBody>
                  <a:tcPr marL="68580" marR="68580" marT="0" marB="0"/>
                </a:tc>
                <a:extLst>
                  <a:ext uri="{0D108BD9-81ED-4DB2-BD59-A6C34878D82A}">
                    <a16:rowId xmlns:a16="http://schemas.microsoft.com/office/drawing/2014/main" val="296319024"/>
                  </a:ext>
                </a:extLst>
              </a:tr>
              <a:tr h="207290">
                <a:tc>
                  <a:txBody>
                    <a:bodyPr/>
                    <a:lstStyle/>
                    <a:p>
                      <a:pPr marL="0" marR="0">
                        <a:spcBef>
                          <a:spcPts val="0"/>
                        </a:spcBef>
                        <a:spcAft>
                          <a:spcPts val="0"/>
                        </a:spcAft>
                      </a:pPr>
                      <a:r>
                        <a:rPr lang="en-US" sz="1200" b="1" dirty="0">
                          <a:solidFill>
                            <a:schemeClr val="tx1"/>
                          </a:solidFill>
                          <a:effectLst/>
                          <a:latin typeface="+mj-lt"/>
                          <a:ea typeface="Times New Roman" panose="02020603050405020304" pitchFamily="18" charset="0"/>
                          <a:cs typeface="Arial" panose="020B0604020202020204" pitchFamily="34" charset="0"/>
                        </a:rPr>
                        <a:t>Sparse Networks</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Times New Roman" panose="02020603050405020304" pitchFamily="18" charset="0"/>
                        </a:rPr>
                        <a:t>0.062</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Times New Roman" panose="02020603050405020304" pitchFamily="18" charset="0"/>
                        </a:rPr>
                        <a:t>0.084</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Times New Roman" panose="02020603050405020304" pitchFamily="18" charset="0"/>
                        </a:rPr>
                        <a:t>-0.001</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Times New Roman" panose="02020603050405020304" pitchFamily="18" charset="0"/>
                        </a:rPr>
                        <a:t>0.54</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Calibri" panose="020F0502020204030204" pitchFamily="34" charset="0"/>
                        </a:rPr>
                        <a:t>0.055</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Calibri" panose="020F0502020204030204" pitchFamily="34" charset="0"/>
                        </a:rPr>
                        <a:t>0.077</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Calibri" panose="020F0502020204030204" pitchFamily="34" charset="0"/>
                        </a:rPr>
                        <a:t>0.001</a:t>
                      </a:r>
                    </a:p>
                  </a:txBody>
                  <a:tcPr marL="68580" marR="68580" marT="0" marB="0"/>
                </a:tc>
                <a:tc>
                  <a:txBody>
                    <a:bodyPr/>
                    <a:lstStyle/>
                    <a:p>
                      <a:pPr marL="0" marR="0" algn="ctr">
                        <a:spcBef>
                          <a:spcPts val="0"/>
                        </a:spcBef>
                        <a:spcAft>
                          <a:spcPts val="0"/>
                        </a:spcAft>
                      </a:pPr>
                      <a:r>
                        <a:rPr lang="en-US" sz="1200" b="1" dirty="0">
                          <a:solidFill>
                            <a:schemeClr val="tx1"/>
                          </a:solidFill>
                          <a:effectLst/>
                          <a:latin typeface="+mj-lt"/>
                          <a:ea typeface="Times New Roman" panose="02020603050405020304" pitchFamily="18" charset="0"/>
                          <a:cs typeface="Calibri" panose="020F0502020204030204" pitchFamily="34" charset="0"/>
                        </a:rPr>
                        <a:t>0.65</a:t>
                      </a:r>
                    </a:p>
                  </a:txBody>
                  <a:tcPr marL="68580" marR="68580" marT="0" marB="0"/>
                </a:tc>
                <a:extLst>
                  <a:ext uri="{0D108BD9-81ED-4DB2-BD59-A6C34878D82A}">
                    <a16:rowId xmlns:a16="http://schemas.microsoft.com/office/drawing/2014/main" val="1179953625"/>
                  </a:ext>
                </a:extLst>
              </a:tr>
            </a:tbl>
          </a:graphicData>
        </a:graphic>
      </p:graphicFrame>
      <p:grpSp>
        <p:nvGrpSpPr>
          <p:cNvPr id="17" name="Group 16"/>
          <p:cNvGrpSpPr/>
          <p:nvPr/>
        </p:nvGrpSpPr>
        <p:grpSpPr>
          <a:xfrm>
            <a:off x="693910" y="974578"/>
            <a:ext cx="5402090" cy="2647822"/>
            <a:chOff x="381000" y="914400"/>
            <a:chExt cx="4680255" cy="2463666"/>
          </a:xfrm>
        </p:grpSpPr>
        <p:grpSp>
          <p:nvGrpSpPr>
            <p:cNvPr id="18" name="Group 17">
              <a:extLst>
                <a:ext uri="{FF2B5EF4-FFF2-40B4-BE49-F238E27FC236}">
                  <a16:creationId xmlns:a16="http://schemas.microsoft.com/office/drawing/2014/main" id="{1DD631A5-B156-5444-AD95-81C7F63A3920}"/>
                </a:ext>
              </a:extLst>
            </p:cNvPr>
            <p:cNvGrpSpPr/>
            <p:nvPr/>
          </p:nvGrpSpPr>
          <p:grpSpPr>
            <a:xfrm>
              <a:off x="381000" y="914400"/>
              <a:ext cx="4680255" cy="2452649"/>
              <a:chOff x="-71284" y="1157748"/>
              <a:chExt cx="8369116" cy="4724400"/>
            </a:xfrm>
          </p:grpSpPr>
          <p:pic>
            <p:nvPicPr>
              <p:cNvPr id="20" name="Picture 19">
                <a:extLst>
                  <a:ext uri="{FF2B5EF4-FFF2-40B4-BE49-F238E27FC236}">
                    <a16:creationId xmlns:a16="http://schemas.microsoft.com/office/drawing/2014/main" id="{0808169A-539F-DD49-94D2-164451CF8F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000" r="17500" b="7333"/>
              <a:stretch/>
            </p:blipFill>
            <p:spPr>
              <a:xfrm>
                <a:off x="-71284" y="1157748"/>
                <a:ext cx="7543800" cy="4724400"/>
              </a:xfrm>
              <a:prstGeom prst="rect">
                <a:avLst/>
              </a:prstGeom>
            </p:spPr>
          </p:pic>
          <p:pic>
            <p:nvPicPr>
              <p:cNvPr id="21" name="Picture 20">
                <a:extLst>
                  <a:ext uri="{FF2B5EF4-FFF2-40B4-BE49-F238E27FC236}">
                    <a16:creationId xmlns:a16="http://schemas.microsoft.com/office/drawing/2014/main" id="{F5E3B489-0EDE-A541-8C4A-C06385CD5A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763" t="10000" b="7333"/>
              <a:stretch/>
            </p:blipFill>
            <p:spPr>
              <a:xfrm>
                <a:off x="7453208" y="1157748"/>
                <a:ext cx="844624" cy="4724400"/>
              </a:xfrm>
              <a:prstGeom prst="rect">
                <a:avLst/>
              </a:prstGeom>
            </p:spPr>
          </p:pic>
        </p:grpSp>
        <p:pic>
          <p:nvPicPr>
            <p:cNvPr id="19" name="Picture 2" descr="Lege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4612" y="1752600"/>
              <a:ext cx="585168" cy="1625466"/>
            </a:xfrm>
            <a:prstGeom prst="rect">
              <a:avLst/>
            </a:prstGeom>
            <a:solidFill>
              <a:schemeClr val="bg1"/>
            </a:solidFill>
          </p:spPr>
        </p:pic>
      </p:grpSp>
      <p:grpSp>
        <p:nvGrpSpPr>
          <p:cNvPr id="23" name="Group 22">
            <a:extLst>
              <a:ext uri="{FF2B5EF4-FFF2-40B4-BE49-F238E27FC236}">
                <a16:creationId xmlns:a16="http://schemas.microsoft.com/office/drawing/2014/main" id="{B00BB504-2498-524A-A16F-A25E80110971}"/>
              </a:ext>
            </a:extLst>
          </p:cNvPr>
          <p:cNvGrpSpPr/>
          <p:nvPr/>
        </p:nvGrpSpPr>
        <p:grpSpPr>
          <a:xfrm>
            <a:off x="6402044" y="953553"/>
            <a:ext cx="5256556" cy="2797167"/>
            <a:chOff x="4614067" y="1044083"/>
            <a:chExt cx="4453733" cy="2229352"/>
          </a:xfrm>
        </p:grpSpPr>
        <p:pic>
          <p:nvPicPr>
            <p:cNvPr id="24" name="Picture 23">
              <a:extLst>
                <a:ext uri="{FF2B5EF4-FFF2-40B4-BE49-F238E27FC236}">
                  <a16:creationId xmlns:a16="http://schemas.microsoft.com/office/drawing/2014/main" id="{A698382D-D79B-C944-9B37-365FA83CC25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85" t="9814" r="7718" b="58024"/>
            <a:stretch/>
          </p:blipFill>
          <p:spPr>
            <a:xfrm>
              <a:off x="4614067" y="1044083"/>
              <a:ext cx="4453733" cy="2229352"/>
            </a:xfrm>
            <a:prstGeom prst="rect">
              <a:avLst/>
            </a:prstGeom>
          </p:spPr>
        </p:pic>
        <p:grpSp>
          <p:nvGrpSpPr>
            <p:cNvPr id="25" name="Group 24">
              <a:extLst>
                <a:ext uri="{FF2B5EF4-FFF2-40B4-BE49-F238E27FC236}">
                  <a16:creationId xmlns:a16="http://schemas.microsoft.com/office/drawing/2014/main" id="{2B1AB4CD-3C7D-5E45-B548-29A0CAFE0277}"/>
                </a:ext>
              </a:extLst>
            </p:cNvPr>
            <p:cNvGrpSpPr/>
            <p:nvPr/>
          </p:nvGrpSpPr>
          <p:grpSpPr>
            <a:xfrm>
              <a:off x="5161788" y="2623162"/>
              <a:ext cx="1671601" cy="359827"/>
              <a:chOff x="5186369" y="3504910"/>
              <a:chExt cx="1671601" cy="359827"/>
            </a:xfrm>
          </p:grpSpPr>
          <p:sp>
            <p:nvSpPr>
              <p:cNvPr id="26" name="TextBox 25">
                <a:extLst>
                  <a:ext uri="{FF2B5EF4-FFF2-40B4-BE49-F238E27FC236}">
                    <a16:creationId xmlns:a16="http://schemas.microsoft.com/office/drawing/2014/main" id="{0386A7E9-1C85-D046-8080-618874AA32EB}"/>
                  </a:ext>
                </a:extLst>
              </p:cNvPr>
              <p:cNvSpPr txBox="1"/>
              <p:nvPr/>
            </p:nvSpPr>
            <p:spPr>
              <a:xfrm>
                <a:off x="5261617" y="3504910"/>
                <a:ext cx="1596353" cy="19623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USDA Observations</a:t>
                </a:r>
              </a:p>
            </p:txBody>
          </p:sp>
          <p:sp>
            <p:nvSpPr>
              <p:cNvPr id="27" name="TextBox 26">
                <a:extLst>
                  <a:ext uri="{FF2B5EF4-FFF2-40B4-BE49-F238E27FC236}">
                    <a16:creationId xmlns:a16="http://schemas.microsoft.com/office/drawing/2014/main" id="{32CAD0D2-54E6-9E42-8F45-771458D232F2}"/>
                  </a:ext>
                </a:extLst>
              </p:cNvPr>
              <p:cNvSpPr txBox="1"/>
              <p:nvPr/>
            </p:nvSpPr>
            <p:spPr>
              <a:xfrm>
                <a:off x="5261615" y="3668498"/>
                <a:ext cx="1596355" cy="19623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NOAA Observations</a:t>
                </a:r>
              </a:p>
            </p:txBody>
          </p:sp>
          <p:sp>
            <p:nvSpPr>
              <p:cNvPr id="28" name="Triangle 36">
                <a:extLst>
                  <a:ext uri="{FF2B5EF4-FFF2-40B4-BE49-F238E27FC236}">
                    <a16:creationId xmlns:a16="http://schemas.microsoft.com/office/drawing/2014/main" id="{42DB88CA-E1FD-4D42-8EF8-F8B4280EADE8}"/>
                  </a:ext>
                </a:extLst>
              </p:cNvPr>
              <p:cNvSpPr>
                <a:spLocks noChangeAspect="1"/>
              </p:cNvSpPr>
              <p:nvPr/>
            </p:nvSpPr>
            <p:spPr>
              <a:xfrm>
                <a:off x="5186369" y="3537887"/>
                <a:ext cx="109728" cy="114201"/>
              </a:xfrm>
              <a:prstGeom prst="triangle">
                <a:avLst/>
              </a:prstGeom>
              <a:solidFill>
                <a:schemeClr val="tx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F9638BA-CECD-6D49-9459-E6A89E1F5ACF}"/>
                  </a:ext>
                </a:extLst>
              </p:cNvPr>
              <p:cNvSpPr/>
              <p:nvPr/>
            </p:nvSpPr>
            <p:spPr>
              <a:xfrm>
                <a:off x="5204460" y="373380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Box 29">
            <a:extLst>
              <a:ext uri="{FF2B5EF4-FFF2-40B4-BE49-F238E27FC236}">
                <a16:creationId xmlns:a16="http://schemas.microsoft.com/office/drawing/2014/main" id="{D07AB900-7DFE-8341-95C5-1C710779AB0E}"/>
              </a:ext>
            </a:extLst>
          </p:cNvPr>
          <p:cNvSpPr txBox="1"/>
          <p:nvPr/>
        </p:nvSpPr>
        <p:spPr>
          <a:xfrm>
            <a:off x="8686800" y="3572155"/>
            <a:ext cx="1066800" cy="276999"/>
          </a:xfrm>
          <a:prstGeom prst="rect">
            <a:avLst/>
          </a:prstGeom>
          <a:noFill/>
        </p:spPr>
        <p:txBody>
          <a:bodyPr wrap="square" rtlCol="0">
            <a:spAutoFit/>
          </a:bodyPr>
          <a:lstStyle/>
          <a:p>
            <a:r>
              <a:rPr lang="en-US" sz="1200" b="1" dirty="0">
                <a:latin typeface="Arial"/>
                <a:cs typeface="Arial"/>
              </a:rPr>
              <a:t>Figure 2</a:t>
            </a:r>
          </a:p>
        </p:txBody>
      </p:sp>
      <p:sp>
        <p:nvSpPr>
          <p:cNvPr id="31" name="TextBox 30">
            <a:extLst>
              <a:ext uri="{FF2B5EF4-FFF2-40B4-BE49-F238E27FC236}">
                <a16:creationId xmlns:a16="http://schemas.microsoft.com/office/drawing/2014/main" id="{D07AB900-7DFE-8341-95C5-1C710779AB0E}"/>
              </a:ext>
            </a:extLst>
          </p:cNvPr>
          <p:cNvSpPr txBox="1"/>
          <p:nvPr/>
        </p:nvSpPr>
        <p:spPr>
          <a:xfrm>
            <a:off x="10820400" y="609600"/>
            <a:ext cx="914400" cy="415498"/>
          </a:xfrm>
          <a:prstGeom prst="rect">
            <a:avLst/>
          </a:prstGeom>
          <a:noFill/>
        </p:spPr>
        <p:txBody>
          <a:bodyPr wrap="square" rtlCol="0">
            <a:spAutoFit/>
          </a:bodyPr>
          <a:lstStyle/>
          <a:p>
            <a:pPr algn="ctr"/>
            <a:r>
              <a:rPr lang="en-US" sz="1050" dirty="0" err="1" smtClean="0">
                <a:latin typeface="Arial"/>
                <a:cs typeface="Arial"/>
              </a:rPr>
              <a:t>ubRMSE</a:t>
            </a:r>
            <a:r>
              <a:rPr lang="en-US" sz="1050" dirty="0" smtClean="0">
                <a:latin typeface="Arial"/>
                <a:cs typeface="Arial"/>
              </a:rPr>
              <a:t> (m</a:t>
            </a:r>
            <a:r>
              <a:rPr lang="en-US" sz="1050" baseline="30000" dirty="0" smtClean="0">
                <a:latin typeface="Arial"/>
                <a:cs typeface="Arial"/>
              </a:rPr>
              <a:t>3</a:t>
            </a:r>
            <a:r>
              <a:rPr lang="en-US" sz="1050" dirty="0" smtClean="0">
                <a:latin typeface="Arial"/>
                <a:cs typeface="Arial"/>
              </a:rPr>
              <a:t>/m</a:t>
            </a:r>
            <a:r>
              <a:rPr lang="en-US" sz="1050" baseline="30000" dirty="0">
                <a:latin typeface="Arial"/>
                <a:cs typeface="Arial"/>
              </a:rPr>
              <a:t>3</a:t>
            </a:r>
            <a:r>
              <a:rPr lang="en-US" sz="1050" dirty="0" smtClean="0">
                <a:latin typeface="Arial"/>
                <a:cs typeface="Arial"/>
              </a:rPr>
              <a:t>)</a:t>
            </a:r>
            <a:endParaRPr lang="en-US" sz="1050" dirty="0">
              <a:latin typeface="Arial"/>
              <a:cs typeface="Arial"/>
            </a:endParaRPr>
          </a:p>
        </p:txBody>
      </p:sp>
      <p:sp>
        <p:nvSpPr>
          <p:cNvPr id="32" name="TextBox 31">
            <a:extLst>
              <a:ext uri="{FF2B5EF4-FFF2-40B4-BE49-F238E27FC236}">
                <a16:creationId xmlns:a16="http://schemas.microsoft.com/office/drawing/2014/main" id="{B47946F4-B8B8-A445-A569-679383574A74}"/>
              </a:ext>
            </a:extLst>
          </p:cNvPr>
          <p:cNvSpPr txBox="1"/>
          <p:nvPr/>
        </p:nvSpPr>
        <p:spPr>
          <a:xfrm>
            <a:off x="2283186" y="762000"/>
            <a:ext cx="1887055" cy="246221"/>
          </a:xfrm>
          <a:prstGeom prst="rect">
            <a:avLst/>
          </a:prstGeom>
          <a:noFill/>
        </p:spPr>
        <p:txBody>
          <a:bodyPr wrap="none" rtlCol="0">
            <a:spAutoFit/>
          </a:bodyPr>
          <a:lstStyle/>
          <a:p>
            <a:r>
              <a:rPr lang="en-US" b="1" dirty="0">
                <a:latin typeface="Arial"/>
                <a:cs typeface="Arial"/>
              </a:rPr>
              <a:t>USDA Crop-CASMA System</a:t>
            </a:r>
          </a:p>
        </p:txBody>
      </p:sp>
      <p:pic>
        <p:nvPicPr>
          <p:cNvPr id="10" name="Picture 9" descr="goddardlogo_blu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839" y="6295974"/>
            <a:ext cx="1244600" cy="530900"/>
          </a:xfrm>
          <a:prstGeom prst="rect">
            <a:avLst/>
          </a:prstGeom>
        </p:spPr>
      </p:pic>
    </p:spTree>
    <p:extLst>
      <p:ext uri="{BB962C8B-B14F-4D97-AF65-F5344CB8AC3E}">
        <p14:creationId xmlns:p14="http://schemas.microsoft.com/office/powerpoint/2010/main" val="231221160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7"/>
          <p:cNvSpPr txBox="1">
            <a:spLocks noChangeArrowheads="1"/>
          </p:cNvSpPr>
          <p:nvPr/>
        </p:nvSpPr>
        <p:spPr bwMode="auto">
          <a:xfrm>
            <a:off x="7848600" y="6629400"/>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t>
            </a:r>
            <a:r>
              <a:rPr lang="en-US" b="1">
                <a:latin typeface="+mj-lt"/>
              </a:rPr>
              <a:t>and Geophysics</a:t>
            </a:r>
            <a:endParaRPr lang="en-US" b="1" dirty="0">
              <a:latin typeface="+mj-lt"/>
            </a:endParaRP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27100"/>
            <a:ext cx="1244600" cy="530900"/>
          </a:xfrm>
          <a:prstGeom prst="rect">
            <a:avLst/>
          </a:prstGeom>
        </p:spPr>
      </p:pic>
      <p:pic>
        <p:nvPicPr>
          <p:cNvPr id="11" name="Picture 10">
            <a:extLst>
              <a:ext uri="{FF2B5EF4-FFF2-40B4-BE49-F238E27FC236}">
                <a16:creationId xmlns:a16="http://schemas.microsoft.com/office/drawing/2014/main" id="{9EB2ECE5-80BB-4506-81D5-C385D32CFF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sp>
        <p:nvSpPr>
          <p:cNvPr id="8" name="Text Box 4"/>
          <p:cNvSpPr txBox="1">
            <a:spLocks noChangeArrowheads="1"/>
          </p:cNvSpPr>
          <p:nvPr/>
        </p:nvSpPr>
        <p:spPr bwMode="auto">
          <a:xfrm>
            <a:off x="0" y="0"/>
            <a:ext cx="12192000" cy="6617196"/>
          </a:xfrm>
          <a:prstGeom prst="rect">
            <a:avLst/>
          </a:prstGeom>
          <a:noFill/>
          <a:ln w="9525">
            <a:noFill/>
            <a:miter lim="800000"/>
            <a:headEnd/>
            <a:tailEnd/>
          </a:ln>
        </p:spPr>
        <p:txBody>
          <a:bodyPr wrap="square">
            <a:spAutoFit/>
          </a:bodyPr>
          <a:lstStyle/>
          <a:p>
            <a:pPr fontAlgn="t">
              <a:defRPr/>
            </a:pPr>
            <a:r>
              <a:rPr lang="en-US" sz="1200" b="1" dirty="0">
                <a:latin typeface="+mj-lt"/>
              </a:rPr>
              <a:t>                              </a:t>
            </a:r>
            <a:r>
              <a:rPr lang="en-US" sz="1200" dirty="0">
                <a:latin typeface="+mj-lt"/>
              </a:rPr>
              <a:t>Name:  Rajat Bindlish, Hydrological Science Lab, NASA GSFC </a:t>
            </a:r>
            <a:br>
              <a:rPr lang="en-US" sz="1200" dirty="0">
                <a:latin typeface="+mj-lt"/>
              </a:rPr>
            </a:br>
            <a:r>
              <a:rPr lang="en-US" sz="1200" dirty="0">
                <a:latin typeface="+mj-lt"/>
              </a:rPr>
              <a:t>                              E-mail: rajat.bindlish@nasa.gov</a:t>
            </a:r>
            <a:br>
              <a:rPr lang="en-US" sz="1200" dirty="0">
                <a:latin typeface="+mj-lt"/>
              </a:rPr>
            </a:br>
            <a:r>
              <a:rPr lang="en-US" sz="1200" dirty="0">
                <a:latin typeface="+mj-lt"/>
              </a:rPr>
              <a:t>                              Phone: 301-286-8753</a:t>
            </a:r>
          </a:p>
          <a:p>
            <a:pPr fontAlgn="t">
              <a:defRPr/>
            </a:pPr>
            <a:r>
              <a:rPr lang="en-US" sz="1050" dirty="0">
                <a:latin typeface="Times New Roman" pitchFamily="18" charset="0"/>
              </a:rPr>
              <a:t/>
            </a:r>
            <a:br>
              <a:rPr lang="en-US" sz="1050" dirty="0">
                <a:latin typeface="Times New Roman" pitchFamily="18" charset="0"/>
              </a:rPr>
            </a:br>
            <a:endParaRPr lang="en-US" sz="1600" b="1" dirty="0">
              <a:latin typeface="+mn-lt"/>
            </a:endParaRPr>
          </a:p>
          <a:p>
            <a:pPr fontAlgn="t">
              <a:defRPr/>
            </a:pPr>
            <a:r>
              <a:rPr lang="en-US" sz="1200" b="1" dirty="0">
                <a:latin typeface="+mj-lt"/>
              </a:rPr>
              <a:t>References:</a:t>
            </a:r>
            <a:endParaRPr lang="en-US" sz="1200" dirty="0">
              <a:latin typeface="+mj-lt"/>
            </a:endParaRPr>
          </a:p>
          <a:p>
            <a:pPr marL="228600" indent="-228600" fontAlgn="t">
              <a:defRPr/>
            </a:pPr>
            <a:r>
              <a:rPr lang="en-US" sz="1200" dirty="0">
                <a:latin typeface="+mj-lt"/>
                <a:cs typeface="Arial" panose="020B0604020202020204" pitchFamily="34" charset="0"/>
              </a:rPr>
              <a:t>Liu, P.-W. (617), R. </a:t>
            </a:r>
            <a:r>
              <a:rPr lang="en-US" sz="1200" dirty="0" err="1">
                <a:latin typeface="+mj-lt"/>
                <a:cs typeface="Arial" panose="020B0604020202020204" pitchFamily="34" charset="0"/>
              </a:rPr>
              <a:t>Bindlish</a:t>
            </a:r>
            <a:r>
              <a:rPr lang="en-US" sz="1200" dirty="0">
                <a:latin typeface="+mj-lt"/>
                <a:cs typeface="Arial" panose="020B0604020202020204" pitchFamily="34" charset="0"/>
              </a:rPr>
              <a:t> (617), P. O’Neill (617), B. Fang, V. Lakshmi, and Z. Yang, 2020.  Thermal Hydraulic Disaggregation of SMAP Soil Moisture.  (In Preparation).</a:t>
            </a:r>
          </a:p>
          <a:p>
            <a:pPr marL="228600" indent="-228600" fontAlgn="t">
              <a:defRPr/>
            </a:pPr>
            <a:r>
              <a:rPr lang="en-US" sz="1200" dirty="0">
                <a:latin typeface="+mj-lt"/>
              </a:rPr>
              <a:t>Liu, P.-W. (617), R. </a:t>
            </a:r>
            <a:r>
              <a:rPr lang="en-US" sz="1200" dirty="0" err="1">
                <a:latin typeface="+mj-lt"/>
              </a:rPr>
              <a:t>Bindlish</a:t>
            </a:r>
            <a:r>
              <a:rPr lang="en-US" sz="1200" dirty="0">
                <a:latin typeface="+mj-lt"/>
              </a:rPr>
              <a:t> (617), B. Fang, V. Lakshmi, P. O’Neill (617), Z. Yang, M. </a:t>
            </a:r>
            <a:r>
              <a:rPr lang="en-US" sz="1200" dirty="0" err="1">
                <a:latin typeface="+mj-lt"/>
              </a:rPr>
              <a:t>Cosh</a:t>
            </a:r>
            <a:r>
              <a:rPr lang="en-US" sz="1200" dirty="0">
                <a:latin typeface="+mj-lt"/>
              </a:rPr>
              <a:t>, T. Bongiovanni, D. Bosch, C. Holifield Collins, P. Starks, J. </a:t>
            </a:r>
            <a:r>
              <a:rPr lang="en-US" sz="1200" dirty="0" err="1">
                <a:latin typeface="+mj-lt"/>
              </a:rPr>
              <a:t>Prueger</a:t>
            </a:r>
            <a:r>
              <a:rPr lang="en-US" sz="1200" dirty="0">
                <a:latin typeface="+mj-lt"/>
              </a:rPr>
              <a:t>, M. </a:t>
            </a:r>
            <a:r>
              <a:rPr lang="en-US" sz="1200" dirty="0" err="1">
                <a:latin typeface="+mj-lt"/>
              </a:rPr>
              <a:t>Seyfried</a:t>
            </a:r>
            <a:r>
              <a:rPr lang="en-US" sz="1200" dirty="0">
                <a:latin typeface="+mj-lt"/>
              </a:rPr>
              <a:t>, and S. Livingston, 2020.  Assessing Disaggregated SMAP Soil Moisture Product in the United States. IEEE Journal of Selected Topics in Applied Earth Observations and Remote Sensing.  (Under Review).</a:t>
            </a:r>
          </a:p>
          <a:p>
            <a:pPr marL="228600" indent="-228600" fontAlgn="t">
              <a:defRPr/>
            </a:pPr>
            <a:r>
              <a:rPr lang="en-US" sz="1200" dirty="0">
                <a:latin typeface="+mj-lt"/>
              </a:rPr>
              <a:t>Fang, B., V. Lakshmi, R. </a:t>
            </a:r>
            <a:r>
              <a:rPr lang="en-US" sz="1200" dirty="0" err="1">
                <a:latin typeface="+mj-lt"/>
              </a:rPr>
              <a:t>Bindlish</a:t>
            </a:r>
            <a:r>
              <a:rPr lang="en-US" sz="1200" dirty="0">
                <a:latin typeface="+mj-lt"/>
              </a:rPr>
              <a:t> (617), T. Jackson, and P.-W. Liu (617), 2020.  Evaluation and Validation of a High Spatial Resolution Satellite Soil moisture Product over the Continental United States. Journal of Hydrology, Vol. 588, 125043.</a:t>
            </a:r>
          </a:p>
          <a:p>
            <a:pPr fontAlgn="t">
              <a:defRPr/>
            </a:pPr>
            <a:endParaRPr lang="en-US" sz="900" dirty="0">
              <a:latin typeface="+mj-lt"/>
            </a:endParaRPr>
          </a:p>
          <a:p>
            <a:pPr fontAlgn="t">
              <a:defRPr/>
            </a:pPr>
            <a:r>
              <a:rPr lang="en-US" sz="1200" b="1" dirty="0">
                <a:latin typeface="+mj-lt"/>
              </a:rPr>
              <a:t>Data Sources: </a:t>
            </a:r>
            <a:r>
              <a:rPr lang="en-US" sz="1200" dirty="0">
                <a:latin typeface="+mj-lt"/>
              </a:rPr>
              <a:t>The</a:t>
            </a:r>
            <a:r>
              <a:rPr lang="en-US" sz="1200" b="1" dirty="0">
                <a:latin typeface="+mj-lt"/>
              </a:rPr>
              <a:t> </a:t>
            </a:r>
            <a:r>
              <a:rPr lang="en-US" sz="1200" dirty="0">
                <a:latin typeface="+mj-lt"/>
              </a:rPr>
              <a:t>Soil Moisture Active Passive (SMAP) Level 2 Enhanced passive-only soil moisture product was disaggregated to 1 km spatial resolution using Thermal Hydraulic disaggregation of Soil Moisture (</a:t>
            </a:r>
            <a:r>
              <a:rPr lang="en-US" sz="1200" dirty="0" err="1">
                <a:latin typeface="+mj-lt"/>
              </a:rPr>
              <a:t>THySM</a:t>
            </a:r>
            <a:r>
              <a:rPr lang="en-US" sz="1200" dirty="0">
                <a:latin typeface="+mj-lt"/>
              </a:rPr>
              <a:t>).  Land surface temperature (LST) and near-surface soil moisture from the North American Land Data Assimilation System (NLDAS) and NDVI from NOAA’s Advanced Very High Resolution Radiometer (AVHRR) were used to build the thermal inertia model.  LST and NDVI from MODIS were used to estimate the soil moisture spatial variability. The State Soil Geographic – US (STATSGO) soil texture dataset was used to estimate soil moisture variability in the absence of MODIS data due to cloud cover.  </a:t>
            </a:r>
            <a:r>
              <a:rPr lang="en-US" sz="1200" i="1" dirty="0">
                <a:latin typeface="+mj-lt"/>
              </a:rPr>
              <a:t>In situ </a:t>
            </a:r>
            <a:r>
              <a:rPr lang="en-US" sz="1200" dirty="0">
                <a:latin typeface="+mj-lt"/>
              </a:rPr>
              <a:t>soil moisture data from SMAP Core Validation Sites, USDA Soil Climate Analysis Network (SCAN), and NOAA Climate Reference Network (CRN) were used to evaluate the performance of the disaggregated soil moisture.</a:t>
            </a:r>
          </a:p>
          <a:p>
            <a:pPr fontAlgn="t">
              <a:defRPr/>
            </a:pPr>
            <a:endParaRPr lang="en-US" sz="900" dirty="0">
              <a:latin typeface="+mj-lt"/>
            </a:endParaRPr>
          </a:p>
          <a:p>
            <a:pPr fontAlgn="t">
              <a:defRPr/>
            </a:pPr>
            <a:r>
              <a:rPr lang="en-US" sz="1200" b="1" dirty="0">
                <a:latin typeface="+mj-lt"/>
              </a:rPr>
              <a:t>Technical Description of Figures and Table:</a:t>
            </a:r>
          </a:p>
          <a:p>
            <a:pPr fontAlgn="t">
              <a:defRPr/>
            </a:pPr>
            <a:r>
              <a:rPr lang="en-US" sz="1200" b="1" dirty="0">
                <a:latin typeface="+mj-lt"/>
              </a:rPr>
              <a:t>Figure 1</a:t>
            </a:r>
            <a:r>
              <a:rPr lang="en-US" sz="1200" b="1" i="1" dirty="0">
                <a:latin typeface="+mj-lt"/>
              </a:rPr>
              <a:t> </a:t>
            </a:r>
            <a:r>
              <a:rPr lang="en-US" sz="1200" dirty="0">
                <a:latin typeface="+mj-lt"/>
              </a:rPr>
              <a:t>shows disaggregated SMAP soil moisture at 1 km in the continental US ingested into the USDA Crop Condition and Soil Moisture Analytics (Crop-CASMA) system.  The Crop-CASMA portal facilitates generation of a weekly soil moisture report at field scale that shows higher spatial variability than the original SMAP products.</a:t>
            </a:r>
          </a:p>
          <a:p>
            <a:pPr fontAlgn="t">
              <a:defRPr/>
            </a:pPr>
            <a:r>
              <a:rPr lang="en-US" sz="1200" b="1" dirty="0">
                <a:latin typeface="+mj-lt"/>
              </a:rPr>
              <a:t>Figure 2</a:t>
            </a:r>
            <a:r>
              <a:rPr lang="en-US" sz="1200" dirty="0">
                <a:latin typeface="+mj-lt"/>
              </a:rPr>
              <a:t> shows the unbiased </a:t>
            </a:r>
            <a:r>
              <a:rPr lang="en-US" sz="1200" dirty="0" smtClean="0">
                <a:latin typeface="+mj-lt"/>
              </a:rPr>
              <a:t>Root Mean Square Error (RMSE) </a:t>
            </a:r>
            <a:r>
              <a:rPr lang="en-US" sz="1200" dirty="0">
                <a:latin typeface="+mj-lt"/>
              </a:rPr>
              <a:t>for Thermal Hydraulic disaggregation of Soil Moisture (</a:t>
            </a:r>
            <a:r>
              <a:rPr lang="en-US" sz="1200" dirty="0" err="1">
                <a:latin typeface="+mj-lt"/>
              </a:rPr>
              <a:t>THySM</a:t>
            </a:r>
            <a:r>
              <a:rPr lang="en-US" sz="1200" dirty="0">
                <a:latin typeface="+mj-lt"/>
              </a:rPr>
              <a:t>) </a:t>
            </a:r>
            <a:r>
              <a:rPr lang="en-US" sz="1200" dirty="0" smtClean="0">
                <a:latin typeface="+mj-lt"/>
              </a:rPr>
              <a:t>retrievals using </a:t>
            </a:r>
            <a:r>
              <a:rPr lang="en-US" sz="1200" i="1" dirty="0">
                <a:latin typeface="+mj-lt"/>
              </a:rPr>
              <a:t>in situ </a:t>
            </a:r>
            <a:r>
              <a:rPr lang="en-US" sz="1200" dirty="0" smtClean="0">
                <a:latin typeface="+mj-lt"/>
              </a:rPr>
              <a:t>data </a:t>
            </a:r>
            <a:r>
              <a:rPr lang="en-US" sz="1200" dirty="0">
                <a:latin typeface="+mj-lt"/>
              </a:rPr>
              <a:t>from USDA Soil Climate Analysis Network (SCAN), and NOAA Climate Reference Network (CRN</a:t>
            </a:r>
            <a:r>
              <a:rPr lang="en-US" sz="1200" dirty="0" smtClean="0">
                <a:latin typeface="+mj-lt"/>
              </a:rPr>
              <a:t>).</a:t>
            </a:r>
            <a:endParaRPr lang="en-US" sz="1200" dirty="0">
              <a:latin typeface="+mj-lt"/>
            </a:endParaRPr>
          </a:p>
          <a:p>
            <a:pPr fontAlgn="t">
              <a:defRPr/>
            </a:pPr>
            <a:r>
              <a:rPr lang="en-US" sz="1200" b="1" dirty="0">
                <a:latin typeface="+mj-lt"/>
              </a:rPr>
              <a:t>Table 1</a:t>
            </a:r>
            <a:r>
              <a:rPr lang="en-US" sz="1200" dirty="0">
                <a:latin typeface="+mj-lt"/>
              </a:rPr>
              <a:t> summarizes the performance statistics of disaggregated SMAP products compared with </a:t>
            </a:r>
            <a:r>
              <a:rPr lang="en-US" sz="1200" i="1" dirty="0">
                <a:latin typeface="+mj-lt"/>
              </a:rPr>
              <a:t>in situ</a:t>
            </a:r>
            <a:r>
              <a:rPr lang="en-US" sz="1200" dirty="0">
                <a:latin typeface="+mj-lt"/>
              </a:rPr>
              <a:t> stations from SMAP Core Validation Sites, USDA SCAN, and NOAA CRN.  The Thermal Hydraulic disaggregation of Soil Moisture (</a:t>
            </a:r>
            <a:r>
              <a:rPr lang="en-US" sz="1200" dirty="0" err="1">
                <a:latin typeface="+mj-lt"/>
              </a:rPr>
              <a:t>THySM</a:t>
            </a:r>
            <a:r>
              <a:rPr lang="en-US" sz="1200" dirty="0">
                <a:latin typeface="+mj-lt"/>
              </a:rPr>
              <a:t>) 1 km product outperforms the SMAP/Sentinel 1 km product.</a:t>
            </a:r>
          </a:p>
          <a:p>
            <a:pPr fontAlgn="t">
              <a:defRPr/>
            </a:pPr>
            <a:endParaRPr lang="en-US" sz="900" dirty="0">
              <a:latin typeface="+mj-lt"/>
            </a:endParaRPr>
          </a:p>
          <a:p>
            <a:pPr fontAlgn="t">
              <a:defRPr/>
            </a:pPr>
            <a:r>
              <a:rPr lang="en-US" sz="1200" b="1" dirty="0">
                <a:latin typeface="+mj-lt"/>
              </a:rPr>
              <a:t>Scientific significance, societal relevance, and relationships to future missions: </a:t>
            </a:r>
            <a:r>
              <a:rPr lang="en-US" sz="1200" dirty="0">
                <a:latin typeface="+mj-lt"/>
              </a:rPr>
              <a:t>Soil moisture is a critical factor for monitoring agricultural drought and predicting crop growing processes.  Even though the present NASA SMAP/Sentinel-1 product provides soil moisture at a spatial resolution of 1-3 km, low revisit frequency of Sentinel-1 satellites (~6-12 days) results in low temporal resolution that may not provide enough water dynamic information for agricultural field management and decision making.  A soil moisture disaggregation approach incorporating ancillary datasets at high spatial resolution based on thermal inertia theory and water retention curves was implemented to improve the </a:t>
            </a:r>
            <a:r>
              <a:rPr lang="en-US" sz="1200" dirty="0" err="1">
                <a:latin typeface="+mj-lt"/>
              </a:rPr>
              <a:t>spatio</a:t>
            </a:r>
            <a:r>
              <a:rPr lang="en-US" sz="1200" dirty="0">
                <a:latin typeface="+mj-lt"/>
              </a:rPr>
              <a:t>-temporal resolution of soil moisture.  The products have been ingested into the USDA Crop-CASMA system to support USDA National Agricultural Statistics Service (NASS).  USDA NASS needs field scale (1 km) observations of soil moisture conditions to provide guidance on agricultural conditions and for making agricultural yield forecasts for food security.  </a:t>
            </a:r>
          </a:p>
        </p:txBody>
      </p:sp>
    </p:spTree>
    <p:extLst>
      <p:ext uri="{BB962C8B-B14F-4D97-AF65-F5344CB8AC3E}">
        <p14:creationId xmlns:p14="http://schemas.microsoft.com/office/powerpoint/2010/main" val="2212586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8D59BF5-A44D-5948-87CA-F8F05D9985CA}"/>
              </a:ext>
            </a:extLst>
          </p:cNvPr>
          <p:cNvSpPr/>
          <p:nvPr/>
        </p:nvSpPr>
        <p:spPr>
          <a:xfrm>
            <a:off x="122910" y="1030884"/>
            <a:ext cx="6599000" cy="3795833"/>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0E28A027-F29B-0A4E-A252-8AFE009FDB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3625" y="4307393"/>
            <a:ext cx="6555549" cy="505398"/>
          </a:xfrm>
          <a:prstGeom prst="rect">
            <a:avLst/>
          </a:prstGeom>
        </p:spPr>
      </p:pic>
      <p:pic>
        <p:nvPicPr>
          <p:cNvPr id="22" name="Picture 21">
            <a:extLst>
              <a:ext uri="{FF2B5EF4-FFF2-40B4-BE49-F238E27FC236}">
                <a16:creationId xmlns:a16="http://schemas.microsoft.com/office/drawing/2014/main" id="{4804419A-ED53-5949-A839-CD77903A54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0889" y="3751053"/>
            <a:ext cx="6568285" cy="486631"/>
          </a:xfrm>
          <a:prstGeom prst="rect">
            <a:avLst/>
          </a:prstGeom>
        </p:spPr>
      </p:pic>
      <p:pic>
        <p:nvPicPr>
          <p:cNvPr id="21" name="Picture 20">
            <a:extLst>
              <a:ext uri="{FF2B5EF4-FFF2-40B4-BE49-F238E27FC236}">
                <a16:creationId xmlns:a16="http://schemas.microsoft.com/office/drawing/2014/main" id="{29A4786B-C98C-1F45-847E-06C26D2E67A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3625" y="3194712"/>
            <a:ext cx="6568285" cy="486631"/>
          </a:xfrm>
          <a:prstGeom prst="rect">
            <a:avLst/>
          </a:prstGeom>
        </p:spPr>
      </p:pic>
      <p:pic>
        <p:nvPicPr>
          <p:cNvPr id="20" name="Picture 19">
            <a:extLst>
              <a:ext uri="{FF2B5EF4-FFF2-40B4-BE49-F238E27FC236}">
                <a16:creationId xmlns:a16="http://schemas.microsoft.com/office/drawing/2014/main" id="{F1FB94FB-EBC6-2941-8A36-BE3FAB12142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53625" y="2678694"/>
            <a:ext cx="6568285" cy="446308"/>
          </a:xfrm>
          <a:prstGeom prst="rect">
            <a:avLst/>
          </a:prstGeom>
        </p:spPr>
      </p:pic>
      <p:pic>
        <p:nvPicPr>
          <p:cNvPr id="19" name="Picture 18">
            <a:extLst>
              <a:ext uri="{FF2B5EF4-FFF2-40B4-BE49-F238E27FC236}">
                <a16:creationId xmlns:a16="http://schemas.microsoft.com/office/drawing/2014/main" id="{5F93E71C-1E2F-5C4C-8624-73F1E2CC13E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47"/>
          <a:stretch/>
        </p:blipFill>
        <p:spPr>
          <a:xfrm>
            <a:off x="145334" y="1022205"/>
            <a:ext cx="6605957" cy="470797"/>
          </a:xfrm>
          <a:prstGeom prst="rect">
            <a:avLst/>
          </a:prstGeom>
        </p:spPr>
      </p:pic>
      <p:pic>
        <p:nvPicPr>
          <p:cNvPr id="8" name="Picture 7">
            <a:extLst>
              <a:ext uri="{FF2B5EF4-FFF2-40B4-BE49-F238E27FC236}">
                <a16:creationId xmlns:a16="http://schemas.microsoft.com/office/drawing/2014/main" id="{53D0C153-85E1-A54A-886F-0EA7891F2C6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3625" y="2127657"/>
            <a:ext cx="6568285" cy="481327"/>
          </a:xfrm>
          <a:prstGeom prst="rect">
            <a:avLst/>
          </a:prstGeom>
        </p:spPr>
      </p:pic>
      <p:pic>
        <p:nvPicPr>
          <p:cNvPr id="2" name="Picture 1">
            <a:extLst>
              <a:ext uri="{FF2B5EF4-FFF2-40B4-BE49-F238E27FC236}">
                <a16:creationId xmlns:a16="http://schemas.microsoft.com/office/drawing/2014/main" id="{ECF12F7B-3A06-CF4C-BA20-85732A4D19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40889" y="1562712"/>
            <a:ext cx="6585689" cy="495235"/>
          </a:xfrm>
          <a:prstGeom prst="rect">
            <a:avLst/>
          </a:prstGeom>
        </p:spPr>
      </p:pic>
      <p:pic>
        <p:nvPicPr>
          <p:cNvPr id="40" name="Picture 39" descr="A close up of a map&#10;&#10;Description automatically generated">
            <a:extLst>
              <a:ext uri="{FF2B5EF4-FFF2-40B4-BE49-F238E27FC236}">
                <a16:creationId xmlns:a16="http://schemas.microsoft.com/office/drawing/2014/main" id="{1F717577-845B-BF4A-A1D6-AF09DA615D2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975397" y="1029029"/>
            <a:ext cx="5083521" cy="3795833"/>
          </a:xfrm>
          <a:prstGeom prst="rect">
            <a:avLst/>
          </a:prstGeom>
        </p:spPr>
      </p:pic>
      <p:sp>
        <p:nvSpPr>
          <p:cNvPr id="2050" name="Text Box 1"/>
          <p:cNvSpPr txBox="1">
            <a:spLocks noChangeArrowheads="1"/>
          </p:cNvSpPr>
          <p:nvPr/>
        </p:nvSpPr>
        <p:spPr bwMode="auto">
          <a:xfrm>
            <a:off x="1207174" y="58462"/>
            <a:ext cx="9844394" cy="1000482"/>
          </a:xfrm>
          <a:prstGeom prst="rect">
            <a:avLst/>
          </a:prstGeom>
          <a:noFill/>
          <a:ln w="9525">
            <a:noFill/>
            <a:miter lim="800000"/>
            <a:headEnd/>
            <a:tailEnd/>
          </a:ln>
        </p:spPr>
        <p:txBody>
          <a:bodyPr wrap="square" lIns="82945" tIns="41473" rIns="82945" bIns="41473" anchor="ctr">
            <a:spAutoFit/>
          </a:bodyPr>
          <a:lstStyle/>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600" b="1" dirty="0">
                <a:solidFill>
                  <a:srgbClr val="000000"/>
                </a:solidFill>
                <a:latin typeface="+mj-lt"/>
              </a:rPr>
              <a:t>Airborne SWESARR Observations during SnowEx 2020</a:t>
            </a:r>
            <a:r>
              <a:rPr lang="en-GB" sz="1200" b="1" dirty="0">
                <a:solidFill>
                  <a:srgbClr val="000000"/>
                </a:solidFill>
                <a:latin typeface="+mj-lt"/>
              </a:rPr>
              <a:t/>
            </a:r>
            <a:br>
              <a:rPr lang="en-GB" sz="1200" b="1" dirty="0">
                <a:solidFill>
                  <a:srgbClr val="000000"/>
                </a:solidFill>
                <a:latin typeface="+mj-lt"/>
              </a:rPr>
            </a:br>
            <a:r>
              <a:rPr lang="en-GB" sz="1200" b="1" dirty="0">
                <a:solidFill>
                  <a:srgbClr val="000000"/>
                </a:solidFill>
                <a:latin typeface="+mj-lt"/>
              </a:rPr>
              <a:t>B. Osmanoglu</a:t>
            </a:r>
            <a:r>
              <a:rPr lang="en-GB" sz="1200" b="1" baseline="30000" dirty="0">
                <a:solidFill>
                  <a:srgbClr val="000000"/>
                </a:solidFill>
                <a:latin typeface="+mj-lt"/>
              </a:rPr>
              <a:t>1</a:t>
            </a:r>
            <a:r>
              <a:rPr lang="en-GB" sz="1200" b="1" dirty="0">
                <a:solidFill>
                  <a:srgbClr val="000000"/>
                </a:solidFill>
                <a:latin typeface="+mj-lt"/>
              </a:rPr>
              <a:t>, L. Brucker</a:t>
            </a:r>
            <a:r>
              <a:rPr lang="en-GB" sz="1200" b="1" baseline="30000" dirty="0">
                <a:solidFill>
                  <a:srgbClr val="000000"/>
                </a:solidFill>
                <a:latin typeface="+mj-lt"/>
              </a:rPr>
              <a:t>2</a:t>
            </a:r>
            <a:r>
              <a:rPr lang="en-GB" sz="1200" b="1" dirty="0">
                <a:solidFill>
                  <a:srgbClr val="000000"/>
                </a:solidFill>
                <a:latin typeface="+mj-lt"/>
              </a:rPr>
              <a:t>, R. Rincon</a:t>
            </a:r>
            <a:r>
              <a:rPr lang="en-GB" sz="1200" b="1" baseline="30000" dirty="0">
                <a:solidFill>
                  <a:srgbClr val="000000"/>
                </a:solidFill>
                <a:latin typeface="+mj-lt"/>
              </a:rPr>
              <a:t>1</a:t>
            </a:r>
            <a:r>
              <a:rPr lang="en-GB" sz="1200" b="1" dirty="0">
                <a:solidFill>
                  <a:srgbClr val="000000"/>
                </a:solidFill>
                <a:latin typeface="+mj-lt"/>
              </a:rPr>
              <a:t>, D. Hudson</a:t>
            </a:r>
            <a:r>
              <a:rPr lang="en-GB" sz="1200" b="1" baseline="30000" dirty="0">
                <a:solidFill>
                  <a:srgbClr val="000000"/>
                </a:solidFill>
                <a:latin typeface="+mj-lt"/>
              </a:rPr>
              <a:t>1</a:t>
            </a:r>
            <a:r>
              <a:rPr lang="en-GB" sz="1200" b="1" dirty="0">
                <a:solidFill>
                  <a:srgbClr val="000000"/>
                </a:solidFill>
                <a:latin typeface="+mj-lt"/>
              </a:rPr>
              <a:t>, M.Perrine</a:t>
            </a:r>
            <a:r>
              <a:rPr lang="en-GB" sz="1200" b="1" baseline="30000" dirty="0">
                <a:solidFill>
                  <a:srgbClr val="000000"/>
                </a:solidFill>
                <a:latin typeface="+mj-lt"/>
              </a:rPr>
              <a:t>3</a:t>
            </a:r>
            <a:r>
              <a:rPr lang="en-GB" sz="1200" b="1" dirty="0">
                <a:solidFill>
                  <a:srgbClr val="000000"/>
                </a:solidFill>
                <a:latin typeface="+mj-lt"/>
              </a:rPr>
              <a:t>, P. Racette</a:t>
            </a:r>
            <a:r>
              <a:rPr lang="en-GB" sz="1200" b="1" baseline="30000" dirty="0">
                <a:solidFill>
                  <a:srgbClr val="000000"/>
                </a:solidFill>
                <a:latin typeface="+mj-lt"/>
              </a:rPr>
              <a:t>1</a:t>
            </a:r>
            <a:r>
              <a:rPr lang="en-GB" sz="1200" b="1" dirty="0">
                <a:solidFill>
                  <a:srgbClr val="000000"/>
                </a:solidFill>
                <a:latin typeface="+mj-lt"/>
              </a:rPr>
              <a:t>, A. Warren</a:t>
            </a:r>
            <a:r>
              <a:rPr lang="en-GB" sz="1200" b="1" baseline="30000" dirty="0">
                <a:solidFill>
                  <a:srgbClr val="000000"/>
                </a:solidFill>
                <a:latin typeface="+mj-lt"/>
              </a:rPr>
              <a:t>2</a:t>
            </a:r>
            <a:r>
              <a:rPr lang="en-GB" sz="1200" b="1" dirty="0">
                <a:solidFill>
                  <a:srgbClr val="000000"/>
                </a:solidFill>
                <a:latin typeface="+mj-lt"/>
              </a:rPr>
              <a:t> (SWESARR et al.)</a:t>
            </a:r>
          </a:p>
          <a:p>
            <a:pPr algn="ctr">
              <a:lnSpc>
                <a:spcPts val="2513"/>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defRPr/>
            </a:pPr>
            <a:r>
              <a:rPr lang="en-GB" sz="1200" b="1" baseline="30000" dirty="0">
                <a:solidFill>
                  <a:srgbClr val="000000"/>
                </a:solidFill>
                <a:latin typeface="+mj-lt"/>
              </a:rPr>
              <a:t>1</a:t>
            </a:r>
            <a:r>
              <a:rPr lang="en-GB" sz="1200" b="1" dirty="0">
                <a:solidFill>
                  <a:srgbClr val="000000"/>
                </a:solidFill>
                <a:latin typeface="+mj-lt"/>
              </a:rPr>
              <a:t>NASA GSFC, </a:t>
            </a:r>
            <a:r>
              <a:rPr lang="en-GB" sz="1200" b="1" baseline="30000" dirty="0">
                <a:solidFill>
                  <a:srgbClr val="000000"/>
                </a:solidFill>
                <a:latin typeface="+mj-lt"/>
              </a:rPr>
              <a:t>2</a:t>
            </a:r>
            <a:r>
              <a:rPr lang="en-GB" sz="1200" b="1" dirty="0">
                <a:solidFill>
                  <a:srgbClr val="000000"/>
                </a:solidFill>
                <a:latin typeface="+mj-lt"/>
              </a:rPr>
              <a:t>USRA GESTAR/NASA GSFC, </a:t>
            </a:r>
            <a:r>
              <a:rPr lang="en-GB" sz="1200" b="1" baseline="30000" dirty="0">
                <a:solidFill>
                  <a:srgbClr val="000000"/>
                </a:solidFill>
                <a:latin typeface="+mj-lt"/>
              </a:rPr>
              <a:t>3</a:t>
            </a:r>
            <a:r>
              <a:rPr lang="en-GB" sz="1200" b="1" dirty="0">
                <a:solidFill>
                  <a:srgbClr val="000000"/>
                </a:solidFill>
                <a:latin typeface="+mj-lt"/>
              </a:rPr>
              <a:t>UMD/NASA GSFC</a:t>
            </a:r>
          </a:p>
        </p:txBody>
      </p:sp>
      <p:sp>
        <p:nvSpPr>
          <p:cNvPr id="6" name="TextBox 5"/>
          <p:cNvSpPr txBox="1"/>
          <p:nvPr/>
        </p:nvSpPr>
        <p:spPr>
          <a:xfrm>
            <a:off x="1252970" y="4880884"/>
            <a:ext cx="9686059" cy="1384995"/>
          </a:xfrm>
          <a:prstGeom prst="rect">
            <a:avLst/>
          </a:prstGeom>
          <a:solidFill>
            <a:srgbClr val="CCFFCC"/>
          </a:solidFill>
          <a:ln w="19050">
            <a:solidFill>
              <a:schemeClr val="tx1"/>
            </a:solidFill>
          </a:ln>
        </p:spPr>
        <p:txBody>
          <a:bodyPr wrap="square" rtlCol="0" anchor="t">
            <a:spAutoFit/>
          </a:bodyPr>
          <a:lstStyle/>
          <a:p>
            <a:pPr algn="just"/>
            <a:r>
              <a:rPr lang="en-US" sz="1400" dirty="0">
                <a:latin typeface="+mn-lt"/>
              </a:rPr>
              <a:t>Snow Water Equivalent Synthetic Aperture Radar and Radiometer (SWESARR) is an experimental airborne instrument developed at GSFC. SWESARR's first science campaign was part of NASA's SnowEx, with two flight campaigns designed to obtain acquisitions (in fall) of a frozen soil with minimal snow presence, and (in winter) of a snow-covered environment. Left figure shows a complete set of radar observations at different frequency bands and polarizations. This figure demonstrates </a:t>
            </a:r>
            <a:r>
              <a:rPr lang="en-US" sz="1400">
                <a:latin typeface="+mn-lt"/>
              </a:rPr>
              <a:t>the radar’s </a:t>
            </a:r>
            <a:r>
              <a:rPr lang="en-US" sz="1400" dirty="0">
                <a:latin typeface="+mn-lt"/>
              </a:rPr>
              <a:t>high resolution imaging capability. Right figure shows the Ka band observations of the radiometer and demonstrates its stability over multiple flight lines, including at crossovers. </a:t>
            </a:r>
          </a:p>
        </p:txBody>
      </p:sp>
      <p:pic>
        <p:nvPicPr>
          <p:cNvPr id="10" name="Picture 9" descr="goddardlogo_blue.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74800" y="6327100"/>
            <a:ext cx="1244600" cy="530900"/>
          </a:xfrm>
          <a:prstGeom prst="rect">
            <a:avLst/>
          </a:prstGeom>
        </p:spPr>
      </p:pic>
      <p:sp>
        <p:nvSpPr>
          <p:cNvPr id="9" name="Text Box 17"/>
          <p:cNvSpPr txBox="1">
            <a:spLocks noChangeArrowheads="1"/>
          </p:cNvSpPr>
          <p:nvPr/>
        </p:nvSpPr>
        <p:spPr bwMode="auto">
          <a:xfrm>
            <a:off x="6324600" y="6629400"/>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t>
            </a:r>
            <a:r>
              <a:rPr lang="en-US" b="1">
                <a:latin typeface="+mj-lt"/>
              </a:rPr>
              <a:t>and Geophysics</a:t>
            </a:r>
            <a:endParaRPr lang="en-US" b="1" dirty="0">
              <a:latin typeface="+mj-lt"/>
            </a:endParaRPr>
          </a:p>
        </p:txBody>
      </p:sp>
      <p:pic>
        <p:nvPicPr>
          <p:cNvPr id="12" name="Picture 11"/>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sp>
        <p:nvSpPr>
          <p:cNvPr id="28" name="TextBox 27">
            <a:extLst>
              <a:ext uri="{FF2B5EF4-FFF2-40B4-BE49-F238E27FC236}">
                <a16:creationId xmlns:a16="http://schemas.microsoft.com/office/drawing/2014/main" id="{7DFF2D06-1BBD-6443-A5BC-8380B2238A22}"/>
              </a:ext>
            </a:extLst>
          </p:cNvPr>
          <p:cNvSpPr txBox="1"/>
          <p:nvPr/>
        </p:nvSpPr>
        <p:spPr>
          <a:xfrm>
            <a:off x="79259" y="1826697"/>
            <a:ext cx="639342" cy="369332"/>
          </a:xfrm>
          <a:prstGeom prst="rect">
            <a:avLst/>
          </a:prstGeom>
          <a:noFill/>
        </p:spPr>
        <p:txBody>
          <a:bodyPr wrap="none" rtlCol="0">
            <a:spAutoFit/>
          </a:bodyPr>
          <a:lstStyle/>
          <a:p>
            <a:r>
              <a:rPr lang="en-US" dirty="0">
                <a:solidFill>
                  <a:schemeClr val="bg1"/>
                </a:solidFill>
              </a:rPr>
              <a:t>X-VV</a:t>
            </a:r>
          </a:p>
        </p:txBody>
      </p:sp>
      <p:sp>
        <p:nvSpPr>
          <p:cNvPr id="29" name="TextBox 28">
            <a:extLst>
              <a:ext uri="{FF2B5EF4-FFF2-40B4-BE49-F238E27FC236}">
                <a16:creationId xmlns:a16="http://schemas.microsoft.com/office/drawing/2014/main" id="{A4A62F22-F71C-C943-B111-E205A521618A}"/>
              </a:ext>
            </a:extLst>
          </p:cNvPr>
          <p:cNvSpPr txBox="1"/>
          <p:nvPr/>
        </p:nvSpPr>
        <p:spPr>
          <a:xfrm>
            <a:off x="77912" y="2361023"/>
            <a:ext cx="642035" cy="369332"/>
          </a:xfrm>
          <a:prstGeom prst="rect">
            <a:avLst/>
          </a:prstGeom>
          <a:noFill/>
        </p:spPr>
        <p:txBody>
          <a:bodyPr wrap="none" rtlCol="0">
            <a:spAutoFit/>
          </a:bodyPr>
          <a:lstStyle/>
          <a:p>
            <a:r>
              <a:rPr lang="en-US" dirty="0">
                <a:solidFill>
                  <a:schemeClr val="bg1"/>
                </a:solidFill>
              </a:rPr>
              <a:t>X-VH</a:t>
            </a:r>
          </a:p>
        </p:txBody>
      </p:sp>
      <p:sp>
        <p:nvSpPr>
          <p:cNvPr id="30" name="TextBox 29">
            <a:extLst>
              <a:ext uri="{FF2B5EF4-FFF2-40B4-BE49-F238E27FC236}">
                <a16:creationId xmlns:a16="http://schemas.microsoft.com/office/drawing/2014/main" id="{488FBEB3-E675-654F-B14B-EFAB30C99E67}"/>
              </a:ext>
            </a:extLst>
          </p:cNvPr>
          <p:cNvSpPr txBox="1"/>
          <p:nvPr/>
        </p:nvSpPr>
        <p:spPr>
          <a:xfrm>
            <a:off x="95699" y="2889979"/>
            <a:ext cx="678391" cy="246221"/>
          </a:xfrm>
          <a:prstGeom prst="rect">
            <a:avLst/>
          </a:prstGeom>
          <a:noFill/>
        </p:spPr>
        <p:txBody>
          <a:bodyPr wrap="none" rtlCol="0">
            <a:spAutoFit/>
          </a:bodyPr>
          <a:lstStyle/>
          <a:p>
            <a:r>
              <a:rPr lang="en-US" dirty="0" err="1"/>
              <a:t>Ku</a:t>
            </a:r>
            <a:r>
              <a:rPr lang="en-US" baseline="-25000" dirty="0" err="1"/>
              <a:t>low</a:t>
            </a:r>
            <a:r>
              <a:rPr lang="en-US" baseline="-25000" dirty="0"/>
              <a:t> </a:t>
            </a:r>
            <a:r>
              <a:rPr lang="en-US" dirty="0"/>
              <a:t>VV</a:t>
            </a:r>
          </a:p>
        </p:txBody>
      </p:sp>
      <p:sp>
        <p:nvSpPr>
          <p:cNvPr id="31" name="TextBox 30">
            <a:extLst>
              <a:ext uri="{FF2B5EF4-FFF2-40B4-BE49-F238E27FC236}">
                <a16:creationId xmlns:a16="http://schemas.microsoft.com/office/drawing/2014/main" id="{A58EBAE2-84C2-3446-80A9-DE1E52B1BC56}"/>
              </a:ext>
            </a:extLst>
          </p:cNvPr>
          <p:cNvSpPr txBox="1"/>
          <p:nvPr/>
        </p:nvSpPr>
        <p:spPr>
          <a:xfrm>
            <a:off x="83900" y="3463877"/>
            <a:ext cx="678391" cy="246221"/>
          </a:xfrm>
          <a:prstGeom prst="rect">
            <a:avLst/>
          </a:prstGeom>
          <a:noFill/>
        </p:spPr>
        <p:txBody>
          <a:bodyPr wrap="none" rtlCol="0">
            <a:spAutoFit/>
          </a:bodyPr>
          <a:lstStyle/>
          <a:p>
            <a:r>
              <a:rPr lang="en-US" dirty="0" err="1"/>
              <a:t>Ku</a:t>
            </a:r>
            <a:r>
              <a:rPr lang="en-US" baseline="-25000" dirty="0" err="1"/>
              <a:t>low</a:t>
            </a:r>
            <a:r>
              <a:rPr lang="en-US" baseline="-25000" dirty="0"/>
              <a:t> </a:t>
            </a:r>
            <a:r>
              <a:rPr lang="en-US" dirty="0"/>
              <a:t>VH</a:t>
            </a:r>
          </a:p>
        </p:txBody>
      </p:sp>
      <p:sp>
        <p:nvSpPr>
          <p:cNvPr id="32" name="TextBox 31">
            <a:extLst>
              <a:ext uri="{FF2B5EF4-FFF2-40B4-BE49-F238E27FC236}">
                <a16:creationId xmlns:a16="http://schemas.microsoft.com/office/drawing/2014/main" id="{E521EDE7-F489-0C4E-AC56-F81A6AA04B05}"/>
              </a:ext>
            </a:extLst>
          </p:cNvPr>
          <p:cNvSpPr txBox="1"/>
          <p:nvPr/>
        </p:nvSpPr>
        <p:spPr>
          <a:xfrm>
            <a:off x="95699" y="4009082"/>
            <a:ext cx="702436" cy="246221"/>
          </a:xfrm>
          <a:prstGeom prst="rect">
            <a:avLst/>
          </a:prstGeom>
          <a:noFill/>
        </p:spPr>
        <p:txBody>
          <a:bodyPr wrap="none" rtlCol="0">
            <a:spAutoFit/>
          </a:bodyPr>
          <a:lstStyle/>
          <a:p>
            <a:r>
              <a:rPr lang="en-US" dirty="0" err="1"/>
              <a:t>Ku</a:t>
            </a:r>
            <a:r>
              <a:rPr lang="en-US" baseline="-25000" dirty="0" err="1"/>
              <a:t>high</a:t>
            </a:r>
            <a:r>
              <a:rPr lang="en-US" baseline="-25000" dirty="0"/>
              <a:t> </a:t>
            </a:r>
            <a:r>
              <a:rPr lang="en-US" dirty="0"/>
              <a:t>VV</a:t>
            </a:r>
          </a:p>
        </p:txBody>
      </p:sp>
      <p:sp>
        <p:nvSpPr>
          <p:cNvPr id="33" name="TextBox 32">
            <a:extLst>
              <a:ext uri="{FF2B5EF4-FFF2-40B4-BE49-F238E27FC236}">
                <a16:creationId xmlns:a16="http://schemas.microsoft.com/office/drawing/2014/main" id="{228A683C-34BC-7146-AAF2-24C32A976445}"/>
              </a:ext>
            </a:extLst>
          </p:cNvPr>
          <p:cNvSpPr txBox="1"/>
          <p:nvPr/>
        </p:nvSpPr>
        <p:spPr>
          <a:xfrm>
            <a:off x="107395" y="4564230"/>
            <a:ext cx="702436" cy="246221"/>
          </a:xfrm>
          <a:prstGeom prst="rect">
            <a:avLst/>
          </a:prstGeom>
          <a:noFill/>
        </p:spPr>
        <p:txBody>
          <a:bodyPr wrap="none" rtlCol="0">
            <a:spAutoFit/>
          </a:bodyPr>
          <a:lstStyle/>
          <a:p>
            <a:r>
              <a:rPr lang="en-US" dirty="0" err="1"/>
              <a:t>Ku</a:t>
            </a:r>
            <a:r>
              <a:rPr lang="en-US" baseline="-25000" dirty="0" err="1"/>
              <a:t>high</a:t>
            </a:r>
            <a:r>
              <a:rPr lang="en-US" baseline="-25000" dirty="0"/>
              <a:t> </a:t>
            </a:r>
            <a:r>
              <a:rPr lang="en-US" dirty="0"/>
              <a:t>VH</a:t>
            </a:r>
          </a:p>
        </p:txBody>
      </p:sp>
      <p:sp>
        <p:nvSpPr>
          <p:cNvPr id="34" name="TextBox 33">
            <a:extLst>
              <a:ext uri="{FF2B5EF4-FFF2-40B4-BE49-F238E27FC236}">
                <a16:creationId xmlns:a16="http://schemas.microsoft.com/office/drawing/2014/main" id="{30817F5E-28A1-2647-BC0D-30A54BD73FA2}"/>
              </a:ext>
            </a:extLst>
          </p:cNvPr>
          <p:cNvSpPr txBox="1"/>
          <p:nvPr/>
        </p:nvSpPr>
        <p:spPr>
          <a:xfrm>
            <a:off x="95699" y="1498249"/>
            <a:ext cx="1449436" cy="246221"/>
          </a:xfrm>
          <a:prstGeom prst="rect">
            <a:avLst/>
          </a:prstGeom>
          <a:noFill/>
        </p:spPr>
        <p:txBody>
          <a:bodyPr wrap="none" rtlCol="0">
            <a:spAutoFit/>
          </a:bodyPr>
          <a:lstStyle/>
          <a:p>
            <a:r>
              <a:rPr lang="en-US" b="1" dirty="0">
                <a:solidFill>
                  <a:schemeClr val="bg1"/>
                </a:solidFill>
              </a:rPr>
              <a:t>2020-02-11 SWESARR</a:t>
            </a:r>
          </a:p>
        </p:txBody>
      </p:sp>
      <p:sp>
        <p:nvSpPr>
          <p:cNvPr id="36" name="Rectangle 35">
            <a:extLst>
              <a:ext uri="{FF2B5EF4-FFF2-40B4-BE49-F238E27FC236}">
                <a16:creationId xmlns:a16="http://schemas.microsoft.com/office/drawing/2014/main" id="{665EF36C-68B6-3344-A9D3-7275E13EDEC1}"/>
              </a:ext>
            </a:extLst>
          </p:cNvPr>
          <p:cNvSpPr/>
          <p:nvPr/>
        </p:nvSpPr>
        <p:spPr>
          <a:xfrm>
            <a:off x="6911250" y="3442588"/>
            <a:ext cx="784189" cy="246221"/>
          </a:xfrm>
          <a:prstGeom prst="rect">
            <a:avLst/>
          </a:prstGeom>
        </p:spPr>
        <p:txBody>
          <a:bodyPr wrap="none">
            <a:spAutoFit/>
          </a:bodyPr>
          <a:lstStyle/>
          <a:p>
            <a:r>
              <a:rPr lang="en-US" b="1" dirty="0"/>
              <a:t>2020-02-11</a:t>
            </a:r>
          </a:p>
        </p:txBody>
      </p:sp>
      <p:sp>
        <p:nvSpPr>
          <p:cNvPr id="35" name="Rectangle 34">
            <a:extLst>
              <a:ext uri="{FF2B5EF4-FFF2-40B4-BE49-F238E27FC236}">
                <a16:creationId xmlns:a16="http://schemas.microsoft.com/office/drawing/2014/main" id="{37834F53-3175-414A-B0BC-3422FAEE41C0}"/>
              </a:ext>
            </a:extLst>
          </p:cNvPr>
          <p:cNvSpPr/>
          <p:nvPr/>
        </p:nvSpPr>
        <p:spPr>
          <a:xfrm>
            <a:off x="133080" y="1022205"/>
            <a:ext cx="6599000" cy="37958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BC188FD0-9268-5940-8670-083A31BE58D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668000" y="107502"/>
            <a:ext cx="1524000" cy="608124"/>
          </a:xfrm>
          <a:prstGeom prst="rect">
            <a:avLst/>
          </a:prstGeom>
        </p:spPr>
      </p:pic>
      <p:pic>
        <p:nvPicPr>
          <p:cNvPr id="41" name="Picture 40">
            <a:extLst>
              <a:ext uri="{FF2B5EF4-FFF2-40B4-BE49-F238E27FC236}">
                <a16:creationId xmlns:a16="http://schemas.microsoft.com/office/drawing/2014/main" id="{A2B5A5CC-7B05-ED46-833D-00155226F22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47478" y="107502"/>
            <a:ext cx="820522" cy="606509"/>
          </a:xfrm>
          <a:prstGeom prst="rect">
            <a:avLst/>
          </a:prstGeom>
        </p:spPr>
      </p:pic>
      <p:sp>
        <p:nvSpPr>
          <p:cNvPr id="7" name="Rectangle 6">
            <a:extLst>
              <a:ext uri="{FF2B5EF4-FFF2-40B4-BE49-F238E27FC236}">
                <a16:creationId xmlns:a16="http://schemas.microsoft.com/office/drawing/2014/main" id="{4ED189FB-1FD5-864C-B023-5329922ED825}"/>
              </a:ext>
            </a:extLst>
          </p:cNvPr>
          <p:cNvSpPr/>
          <p:nvPr/>
        </p:nvSpPr>
        <p:spPr>
          <a:xfrm>
            <a:off x="100913" y="982460"/>
            <a:ext cx="1614545" cy="246221"/>
          </a:xfrm>
          <a:prstGeom prst="rect">
            <a:avLst/>
          </a:prstGeom>
        </p:spPr>
        <p:txBody>
          <a:bodyPr wrap="none">
            <a:spAutoFit/>
          </a:bodyPr>
          <a:lstStyle/>
          <a:p>
            <a:r>
              <a:rPr lang="en-US" b="1" dirty="0"/>
              <a:t>2020-02-11 © </a:t>
            </a:r>
            <a:r>
              <a:rPr lang="en-US" b="1" dirty="0" err="1"/>
              <a:t>PlanetScope</a:t>
            </a:r>
            <a:endParaRPr lang="en-US" b="1" dirty="0"/>
          </a:p>
        </p:txBody>
      </p:sp>
      <p:pic>
        <p:nvPicPr>
          <p:cNvPr id="3" name="Picture 2">
            <a:extLst>
              <a:ext uri="{FF2B5EF4-FFF2-40B4-BE49-F238E27FC236}">
                <a16:creationId xmlns:a16="http://schemas.microsoft.com/office/drawing/2014/main" id="{DD9E91D4-E8FA-FF40-AAF2-0B9A3D0410E4}"/>
              </a:ext>
            </a:extLst>
          </p:cNvPr>
          <p:cNvPicPr>
            <a:picLocks/>
          </p:cNvPicPr>
          <p:nvPr/>
        </p:nvPicPr>
        <p:blipFill>
          <a:blip r:embed="rId15"/>
          <a:stretch>
            <a:fillRect/>
          </a:stretch>
        </p:blipFill>
        <p:spPr>
          <a:xfrm>
            <a:off x="2890528" y="4639192"/>
            <a:ext cx="1115568" cy="147320"/>
          </a:xfrm>
          <a:prstGeom prst="rect">
            <a:avLst/>
          </a:prstGeom>
        </p:spPr>
      </p:pic>
      <p:sp>
        <p:nvSpPr>
          <p:cNvPr id="16" name="Rectangle 15">
            <a:extLst>
              <a:ext uri="{FF2B5EF4-FFF2-40B4-BE49-F238E27FC236}">
                <a16:creationId xmlns:a16="http://schemas.microsoft.com/office/drawing/2014/main" id="{E4AC189E-E33E-584B-B253-8512C9584D04}"/>
              </a:ext>
            </a:extLst>
          </p:cNvPr>
          <p:cNvSpPr/>
          <p:nvPr/>
        </p:nvSpPr>
        <p:spPr>
          <a:xfrm>
            <a:off x="2743636" y="4454266"/>
            <a:ext cx="1406154" cy="246221"/>
          </a:xfrm>
          <a:prstGeom prst="rect">
            <a:avLst/>
          </a:prstGeom>
        </p:spPr>
        <p:txBody>
          <a:bodyPr wrap="none">
            <a:spAutoFit/>
          </a:bodyPr>
          <a:lstStyle/>
          <a:p>
            <a:r>
              <a:rPr lang="en-US" dirty="0"/>
              <a:t>0               km              1</a:t>
            </a:r>
          </a:p>
        </p:txBody>
      </p:sp>
      <p:sp>
        <p:nvSpPr>
          <p:cNvPr id="17" name="Rectangle 16">
            <a:extLst>
              <a:ext uri="{FF2B5EF4-FFF2-40B4-BE49-F238E27FC236}">
                <a16:creationId xmlns:a16="http://schemas.microsoft.com/office/drawing/2014/main" id="{BC94811B-E6B2-D04A-8843-57E62ABD4D65}"/>
              </a:ext>
            </a:extLst>
          </p:cNvPr>
          <p:cNvSpPr/>
          <p:nvPr/>
        </p:nvSpPr>
        <p:spPr>
          <a:xfrm>
            <a:off x="6573467" y="4322575"/>
            <a:ext cx="101579" cy="470573"/>
          </a:xfrm>
          <a:prstGeom prst="rect">
            <a:avLst/>
          </a:prstGeom>
          <a:gradFill flip="none" rotWithShape="1">
            <a:gsLst>
              <a:gs pos="50000">
                <a:schemeClr val="bg1">
                  <a:lumMod val="75000"/>
                </a:schemeClr>
              </a:gs>
              <a:gs pos="0">
                <a:srgbClr val="F6F8FC"/>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67FE211-D8E7-E142-9970-B6BF37D1D436}"/>
              </a:ext>
            </a:extLst>
          </p:cNvPr>
          <p:cNvSpPr txBox="1"/>
          <p:nvPr/>
        </p:nvSpPr>
        <p:spPr>
          <a:xfrm>
            <a:off x="6292853" y="4619402"/>
            <a:ext cx="356188" cy="246221"/>
          </a:xfrm>
          <a:prstGeom prst="rect">
            <a:avLst/>
          </a:prstGeom>
          <a:noFill/>
        </p:spPr>
        <p:txBody>
          <a:bodyPr wrap="none" rtlCol="0">
            <a:spAutoFit/>
          </a:bodyPr>
          <a:lstStyle/>
          <a:p>
            <a:r>
              <a:rPr lang="en-US" dirty="0"/>
              <a:t>-30</a:t>
            </a:r>
          </a:p>
        </p:txBody>
      </p:sp>
      <p:sp>
        <p:nvSpPr>
          <p:cNvPr id="39" name="TextBox 38">
            <a:extLst>
              <a:ext uri="{FF2B5EF4-FFF2-40B4-BE49-F238E27FC236}">
                <a16:creationId xmlns:a16="http://schemas.microsoft.com/office/drawing/2014/main" id="{693C5344-3298-9342-972A-0AAA87EBE1D0}"/>
              </a:ext>
            </a:extLst>
          </p:cNvPr>
          <p:cNvSpPr txBox="1"/>
          <p:nvPr/>
        </p:nvSpPr>
        <p:spPr>
          <a:xfrm>
            <a:off x="6335710" y="4244547"/>
            <a:ext cx="312906" cy="246221"/>
          </a:xfrm>
          <a:prstGeom prst="rect">
            <a:avLst/>
          </a:prstGeom>
          <a:noFill/>
        </p:spPr>
        <p:txBody>
          <a:bodyPr wrap="none" rtlCol="0">
            <a:spAutoFit/>
          </a:bodyPr>
          <a:lstStyle/>
          <a:p>
            <a:r>
              <a:rPr lang="en-US" dirty="0"/>
              <a:t>30</a:t>
            </a:r>
          </a:p>
        </p:txBody>
      </p:sp>
      <p:sp>
        <p:nvSpPr>
          <p:cNvPr id="42" name="TextBox 41">
            <a:extLst>
              <a:ext uri="{FF2B5EF4-FFF2-40B4-BE49-F238E27FC236}">
                <a16:creationId xmlns:a16="http://schemas.microsoft.com/office/drawing/2014/main" id="{80374596-760F-924E-B22F-2ECE865A25F7}"/>
              </a:ext>
            </a:extLst>
          </p:cNvPr>
          <p:cNvSpPr txBox="1"/>
          <p:nvPr/>
        </p:nvSpPr>
        <p:spPr>
          <a:xfrm rot="16200000">
            <a:off x="6478745" y="4457632"/>
            <a:ext cx="288862" cy="200055"/>
          </a:xfrm>
          <a:prstGeom prst="rect">
            <a:avLst/>
          </a:prstGeom>
          <a:noFill/>
        </p:spPr>
        <p:txBody>
          <a:bodyPr wrap="none" rtlCol="0">
            <a:spAutoFit/>
          </a:bodyPr>
          <a:lstStyle/>
          <a:p>
            <a:r>
              <a:rPr lang="en-US" sz="700" dirty="0"/>
              <a:t>dB</a:t>
            </a:r>
            <a:endParaRPr lang="en-US" dirty="0"/>
          </a:p>
        </p:txBody>
      </p:sp>
    </p:spTree>
    <p:extLst>
      <p:ext uri="{BB962C8B-B14F-4D97-AF65-F5344CB8AC3E}">
        <p14:creationId xmlns:p14="http://schemas.microsoft.com/office/powerpoint/2010/main" val="32695299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04800" y="76201"/>
            <a:ext cx="11582400" cy="6678751"/>
          </a:xfrm>
          <a:prstGeom prst="rect">
            <a:avLst/>
          </a:prstGeom>
          <a:noFill/>
          <a:ln w="9525">
            <a:noFill/>
            <a:miter lim="800000"/>
            <a:headEnd/>
            <a:tailEnd/>
          </a:ln>
        </p:spPr>
        <p:txBody>
          <a:bodyPr wrap="square" anchor="t">
            <a:spAutoFit/>
          </a:bodyPr>
          <a:lstStyle/>
          <a:p>
            <a:pPr fontAlgn="t">
              <a:defRPr/>
            </a:pPr>
            <a:r>
              <a:rPr lang="en-US" b="1" dirty="0">
                <a:latin typeface="Times New Roman"/>
                <a:cs typeface="Times New Roman"/>
              </a:rPr>
              <a:t>                          </a:t>
            </a:r>
            <a:r>
              <a:rPr lang="en-US" dirty="0">
                <a:latin typeface="+mn-lt"/>
              </a:rPr>
              <a:t>Name:  Batu </a:t>
            </a:r>
            <a:r>
              <a:rPr lang="en-US" dirty="0" err="1">
                <a:latin typeface="+mn-lt"/>
              </a:rPr>
              <a:t>Osmanoglu</a:t>
            </a:r>
            <a:r>
              <a:rPr lang="en-US" dirty="0">
                <a:latin typeface="+mn-lt"/>
              </a:rPr>
              <a:t>, Biospheric Sciences Lab., NASA GSFC</a:t>
            </a:r>
            <a:br>
              <a:rPr lang="en-US" dirty="0">
                <a:latin typeface="+mn-lt"/>
              </a:rPr>
            </a:br>
            <a:r>
              <a:rPr lang="en-US" dirty="0">
                <a:latin typeface="+mn-lt"/>
              </a:rPr>
              <a:t>                        E-mail: batuhan.osmanoglu@nasa.gov</a:t>
            </a:r>
            <a:br>
              <a:rPr lang="en-US" dirty="0">
                <a:latin typeface="+mn-lt"/>
              </a:rPr>
            </a:br>
            <a:r>
              <a:rPr lang="en-US" dirty="0">
                <a:latin typeface="+mn-lt"/>
              </a:rPr>
              <a:t>                        Phone: 301-614-6690</a:t>
            </a:r>
            <a:r>
              <a:rPr lang="en-US" dirty="0">
                <a:latin typeface="Times New Roman" pitchFamily="18" charset="0"/>
              </a:rPr>
              <a:t/>
            </a:r>
            <a:br>
              <a:rPr lang="en-US" dirty="0">
                <a:latin typeface="Times New Roman" pitchFamily="18" charset="0"/>
              </a:rPr>
            </a:br>
            <a:endParaRPr lang="en-US" dirty="0">
              <a:latin typeface="Times New Roman" pitchFamily="18" charset="0"/>
            </a:endParaRPr>
          </a:p>
          <a:p>
            <a:pPr fontAlgn="t">
              <a:defRPr/>
            </a:pPr>
            <a:endParaRPr lang="en-US" sz="1400" b="1" dirty="0">
              <a:latin typeface="+mn-lt"/>
            </a:endParaRPr>
          </a:p>
          <a:p>
            <a:pPr fontAlgn="t">
              <a:defRPr/>
            </a:pPr>
            <a:r>
              <a:rPr lang="en-US" sz="1400" b="1" dirty="0">
                <a:latin typeface="+mn-lt"/>
              </a:rPr>
              <a:t>References:</a:t>
            </a:r>
          </a:p>
          <a:p>
            <a:pPr fontAlgn="t">
              <a:defRPr/>
            </a:pPr>
            <a:r>
              <a:rPr lang="en-US" sz="1400" dirty="0">
                <a:solidFill>
                  <a:srgbClr val="000000"/>
                </a:solidFill>
                <a:latin typeface="+mn-lt"/>
              </a:rPr>
              <a:t>Rincon et al., “Performance of SWESARR’s Multi-Frequency Dual-Polarimetry Synthetic Aperture Radar During NASA’s SnowEx Airborne Campaign”, IGARSS 2020</a:t>
            </a:r>
          </a:p>
          <a:p>
            <a:pPr fontAlgn="t">
              <a:defRPr/>
            </a:pPr>
            <a:r>
              <a:rPr lang="en-US" sz="1400" dirty="0" err="1">
                <a:solidFill>
                  <a:srgbClr val="000000"/>
                </a:solidFill>
                <a:latin typeface="+mn-lt"/>
              </a:rPr>
              <a:t>Osmanoglu</a:t>
            </a:r>
            <a:r>
              <a:rPr lang="en-US" sz="1400" dirty="0">
                <a:solidFill>
                  <a:srgbClr val="000000"/>
                </a:solidFill>
                <a:latin typeface="+mn-lt"/>
              </a:rPr>
              <a:t>, B., Rincon, R.F., Brucker, L., Racette, P. and Hudson, D.L., 2019. Preliminary results from SWESARR SnowEx Snow-off Flights. AGUFM, 2019, pp.C33E-1635.</a:t>
            </a:r>
          </a:p>
          <a:p>
            <a:pPr fontAlgn="t">
              <a:defRPr/>
            </a:pPr>
            <a:endParaRPr lang="en-US" sz="1400" dirty="0">
              <a:latin typeface="+mn-lt"/>
            </a:endParaRPr>
          </a:p>
          <a:p>
            <a:pPr fontAlgn="t">
              <a:defRPr/>
            </a:pPr>
            <a:r>
              <a:rPr lang="en-US" sz="1400" b="1" dirty="0">
                <a:latin typeface="+mn-lt"/>
              </a:rPr>
              <a:t>Data Sources:  </a:t>
            </a:r>
            <a:r>
              <a:rPr lang="en-US" sz="1400" dirty="0">
                <a:latin typeface="+mn-lt"/>
              </a:rPr>
              <a:t>SWESARR Radar and Radiometer data. © Planet Labs Inc. 2020 All Rights Reserved. Commercial </a:t>
            </a:r>
            <a:r>
              <a:rPr lang="en-US" sz="1400" dirty="0" err="1">
                <a:latin typeface="+mn-lt"/>
              </a:rPr>
              <a:t>Smallsat</a:t>
            </a:r>
            <a:r>
              <a:rPr lang="en-US" sz="1400" dirty="0">
                <a:latin typeface="+mn-lt"/>
              </a:rPr>
              <a:t> Data Acquisition Program (CSDAP).SWESARR team acknowledges the following funding sources: NASA Terrestrial Hydrology Program, NASA Earth Science Technology Office, Goddard Space Flight Center Earth Sciences Division</a:t>
            </a:r>
            <a:endParaRPr lang="en-US" sz="1400" b="1" dirty="0">
              <a:latin typeface="+mn-lt"/>
            </a:endParaRPr>
          </a:p>
          <a:p>
            <a:pPr fontAlgn="t">
              <a:defRPr/>
            </a:pPr>
            <a:endParaRPr lang="en-US" sz="1400" dirty="0">
              <a:latin typeface="+mn-lt"/>
            </a:endParaRPr>
          </a:p>
          <a:p>
            <a:pPr fontAlgn="t">
              <a:defRPr/>
            </a:pPr>
            <a:r>
              <a:rPr lang="en-US" sz="1400" b="1" dirty="0">
                <a:latin typeface="+mn-lt"/>
              </a:rPr>
              <a:t>Technical Description of Figures:</a:t>
            </a:r>
          </a:p>
          <a:p>
            <a:pPr fontAlgn="t">
              <a:defRPr/>
            </a:pPr>
            <a:r>
              <a:rPr lang="en-US" sz="1400" b="1" i="1" dirty="0">
                <a:latin typeface="+mn-lt"/>
              </a:rPr>
              <a:t>Figure 1 (Left): </a:t>
            </a:r>
            <a:r>
              <a:rPr lang="en-US" sz="1400" dirty="0">
                <a:latin typeface="+mn-lt"/>
              </a:rPr>
              <a:t>SWESARR collects precise microwave backscatter imagery using its three band, dual polarization radar making up the six channels. The native resolution of these imagery are about a meter. Temporal and spatial variations in the backscattering amplitude relate to the changes in the amount of water stored in snow (a.k.a. snow water equivalent or SWE). These backscatter images are shown in logarithmic scale.</a:t>
            </a:r>
          </a:p>
          <a:p>
            <a:pPr fontAlgn="t">
              <a:defRPr/>
            </a:pPr>
            <a:r>
              <a:rPr lang="en-US" sz="1400" b="1" i="1" dirty="0">
                <a:solidFill>
                  <a:srgbClr val="000000"/>
                </a:solidFill>
                <a:latin typeface="Arial"/>
              </a:rPr>
              <a:t>Figure 2 (Right): </a:t>
            </a:r>
            <a:r>
              <a:rPr lang="en-US" sz="1400" dirty="0">
                <a:solidFill>
                  <a:srgbClr val="000000"/>
                </a:solidFill>
                <a:latin typeface="Arial"/>
              </a:rPr>
              <a:t>SWESARR radiometer observes microwave brightness temperature at three bands in horizontal polarization. At high frequencies, it becomes exponentially difficult to maintain instrument stability under changing environmental conditions such as temperature. This figure demonstrates the stability of the highest frequency channel at Ka-band. Variations in the brightness temperatures (TB) reflect changes in SWE, and canopy and ground properties. Grid shown is 1km. </a:t>
            </a:r>
            <a:r>
              <a:rPr lang="en-US" sz="1400" dirty="0">
                <a:solidFill>
                  <a:srgbClr val="000000"/>
                </a:solidFill>
                <a:latin typeface="+mn-lt"/>
              </a:rPr>
              <a:t>Combination of both radar and radiometer data result in superior algorithms to estimate SWE. </a:t>
            </a:r>
            <a:endParaRPr lang="en-US" sz="1400" dirty="0">
              <a:latin typeface="+mn-lt"/>
            </a:endParaRPr>
          </a:p>
          <a:p>
            <a:pPr fontAlgn="t">
              <a:defRPr/>
            </a:pPr>
            <a:endParaRPr lang="en-US" sz="1400" dirty="0">
              <a:latin typeface="+mn-lt"/>
            </a:endParaRPr>
          </a:p>
          <a:p>
            <a:pPr fontAlgn="t">
              <a:defRPr/>
            </a:pPr>
            <a:r>
              <a:rPr lang="en-US" sz="1400" b="1" dirty="0">
                <a:latin typeface="+mn-lt"/>
              </a:rPr>
              <a:t>Scientific significance, societal relevance, and relationships to future missions: </a:t>
            </a:r>
            <a:r>
              <a:rPr lang="en-US" sz="1400" dirty="0">
                <a:latin typeface="+mn-lt"/>
              </a:rPr>
              <a:t>SWESARR is a new active and passive airborne instrument that makes quasi-simultaneous, co-located microwave observations of backscatter and brightness temperature for estimating the amount of snow. SWESARR contributes to two Earth science focus areas, a Decadal Survey targeted observable, an on-going airborne mission, and it has the potential to be the instrument that brings the necessary data to the scientists world-wide for algorithm development and a recommendation on a new satellite mission concept. SWESARR can lead to a future spaceborne mission through opportunities such as Earth Venture Instrument/Mission or Earth System Explorer as recommended by the 2017 Decadal Survey. </a:t>
            </a:r>
            <a:endParaRPr lang="en-US" b="1" dirty="0">
              <a:latin typeface="+mn-lt"/>
            </a:endParaRPr>
          </a:p>
          <a:p>
            <a:pPr fontAlgn="t">
              <a:defRPr/>
            </a:pPr>
            <a:endParaRPr lang="en-US" b="1" dirty="0">
              <a:latin typeface="+mn-lt"/>
            </a:endParaRPr>
          </a:p>
        </p:txBody>
      </p:sp>
      <p:sp>
        <p:nvSpPr>
          <p:cNvPr id="7" name="Text Box 17"/>
          <p:cNvSpPr txBox="1">
            <a:spLocks noChangeArrowheads="1"/>
          </p:cNvSpPr>
          <p:nvPr/>
        </p:nvSpPr>
        <p:spPr bwMode="auto">
          <a:xfrm>
            <a:off x="6324600" y="6629400"/>
            <a:ext cx="4343400" cy="246220"/>
          </a:xfrm>
          <a:prstGeom prst="rect">
            <a:avLst/>
          </a:prstGeom>
          <a:noFill/>
          <a:ln w="9525">
            <a:noFill/>
            <a:miter lim="800000"/>
            <a:headEnd/>
            <a:tailEnd/>
          </a:ln>
        </p:spPr>
        <p:txBody>
          <a:bodyPr wrap="square">
            <a:spAutoFit/>
          </a:bodyPr>
          <a:lstStyle/>
          <a:p>
            <a:pPr>
              <a:defRPr/>
            </a:pPr>
            <a:r>
              <a:rPr lang="en-US" b="1" dirty="0">
                <a:latin typeface="+mj-lt"/>
              </a:rPr>
              <a:t>Earth Sciences Division – Hydrosphere, Biosphere, </a:t>
            </a:r>
            <a:r>
              <a:rPr lang="en-US" b="1">
                <a:latin typeface="+mj-lt"/>
              </a:rPr>
              <a:t>and Geophysics</a:t>
            </a:r>
            <a:endParaRPr lang="en-US" b="1" dirty="0">
              <a:latin typeface="+mj-lt"/>
            </a:endParaRPr>
          </a:p>
        </p:txBody>
      </p:sp>
      <p:pic>
        <p:nvPicPr>
          <p:cNvPr id="10" name="Picture 9" descr="goddardlogo_blu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800" y="6327100"/>
            <a:ext cx="1244600" cy="530900"/>
          </a:xfrm>
          <a:prstGeom prst="rect">
            <a:avLst/>
          </a:prstGeom>
        </p:spPr>
      </p:pic>
      <p:pic>
        <p:nvPicPr>
          <p:cNvPr id="11" name="Picture 10">
            <a:extLst>
              <a:ext uri="{FF2B5EF4-FFF2-40B4-BE49-F238E27FC236}">
                <a16:creationId xmlns:a16="http://schemas.microsoft.com/office/drawing/2014/main" id="{9EB2ECE5-80BB-4506-81D5-C385D32CFF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 y="4371"/>
            <a:ext cx="1074584" cy="914398"/>
          </a:xfrm>
          <a:prstGeom prst="rect">
            <a:avLst/>
          </a:prstGeom>
        </p:spPr>
      </p:pic>
      <p:pic>
        <p:nvPicPr>
          <p:cNvPr id="12" name="Picture 11">
            <a:extLst>
              <a:ext uri="{FF2B5EF4-FFF2-40B4-BE49-F238E27FC236}">
                <a16:creationId xmlns:a16="http://schemas.microsoft.com/office/drawing/2014/main" id="{476E2FD8-5CE1-B340-9A5F-98570FEF8D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68000" y="107502"/>
            <a:ext cx="1524000" cy="608124"/>
          </a:xfrm>
          <a:prstGeom prst="rect">
            <a:avLst/>
          </a:prstGeom>
        </p:spPr>
      </p:pic>
      <p:pic>
        <p:nvPicPr>
          <p:cNvPr id="13" name="Picture 12">
            <a:extLst>
              <a:ext uri="{FF2B5EF4-FFF2-40B4-BE49-F238E27FC236}">
                <a16:creationId xmlns:a16="http://schemas.microsoft.com/office/drawing/2014/main" id="{BFBCE947-1A1C-7445-8E07-E7BE52F96A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47478" y="107502"/>
            <a:ext cx="820522" cy="606509"/>
          </a:xfrm>
          <a:prstGeom prst="rect">
            <a:avLst/>
          </a:prstGeom>
        </p:spPr>
      </p:pic>
    </p:spTree>
    <p:extLst>
      <p:ext uri="{BB962C8B-B14F-4D97-AF65-F5344CB8AC3E}">
        <p14:creationId xmlns:p14="http://schemas.microsoft.com/office/powerpoint/2010/main" val="127482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1650569" y="12883"/>
            <a:ext cx="8871480" cy="679734"/>
          </a:xfrm>
          <a:prstGeom prst="rect">
            <a:avLst/>
          </a:prstGeom>
          <a:noFill/>
          <a:ln w="9360">
            <a:noFill/>
          </a:ln>
        </p:spPr>
        <p:style>
          <a:lnRef idx="0">
            <a:scrgbClr r="0" g="0" b="0"/>
          </a:lnRef>
          <a:fillRef idx="0">
            <a:scrgbClr r="0" g="0" b="0"/>
          </a:fillRef>
          <a:effectRef idx="0">
            <a:scrgbClr r="0" g="0" b="0"/>
          </a:effectRef>
          <a:fontRef idx="minor"/>
        </p:style>
        <p:txBody>
          <a:bodyPr lIns="82800" tIns="41400" rIns="82800" bIns="41400" anchor="ctr">
            <a:spAutoFit/>
          </a:bodyPr>
          <a:lstStyle/>
          <a:p>
            <a:pPr algn="ctr">
              <a:lnSpc>
                <a:spcPts val="2514"/>
              </a:lnSpc>
            </a:pPr>
            <a:r>
              <a:rPr lang="en-US" sz="1600" b="1" strike="noStrike" spc="-1" dirty="0">
                <a:solidFill>
                  <a:srgbClr val="000000"/>
                </a:solidFill>
                <a:latin typeface="Arial"/>
                <a:ea typeface="DejaVu Sans"/>
              </a:rPr>
              <a:t>VLBI associates one half of gamma-ray sources discovered by Fermi</a:t>
            </a:r>
            <a:r>
              <a:rPr dirty="0"/>
              <a:t/>
            </a:r>
            <a:br>
              <a:rPr dirty="0"/>
            </a:br>
            <a:r>
              <a:rPr lang="en-US" sz="1200" b="1" strike="noStrike" spc="-1" dirty="0">
                <a:solidFill>
                  <a:srgbClr val="000000"/>
                </a:solidFill>
                <a:latin typeface="Arial"/>
                <a:ea typeface="DejaVu Sans"/>
              </a:rPr>
              <a:t>Leonid Petrov NASA GSFC Code 61A</a:t>
            </a:r>
            <a:endParaRPr lang="en-US" sz="1200" b="0" strike="noStrike" spc="-1" dirty="0">
              <a:latin typeface="Arial"/>
            </a:endParaRPr>
          </a:p>
        </p:txBody>
      </p:sp>
      <p:sp>
        <p:nvSpPr>
          <p:cNvPr id="45" name="CustomShape 2"/>
          <p:cNvSpPr/>
          <p:nvPr/>
        </p:nvSpPr>
        <p:spPr>
          <a:xfrm>
            <a:off x="990720" y="1066680"/>
            <a:ext cx="10208160" cy="362520"/>
          </a:xfrm>
          <a:prstGeom prst="rect">
            <a:avLst/>
          </a:prstGeom>
          <a:noFill/>
          <a:ln w="12600">
            <a:noFill/>
          </a:ln>
        </p:spPr>
        <p:style>
          <a:lnRef idx="0">
            <a:scrgbClr r="0" g="0" b="0"/>
          </a:lnRef>
          <a:fillRef idx="0">
            <a:scrgbClr r="0" g="0" b="0"/>
          </a:fillRef>
          <a:effectRef idx="0">
            <a:scrgbClr r="0" g="0" b="0"/>
          </a:effectRef>
          <a:fontRef idx="minor"/>
        </p:style>
      </p:sp>
      <p:sp>
        <p:nvSpPr>
          <p:cNvPr id="46" name="CustomShape 3"/>
          <p:cNvSpPr/>
          <p:nvPr/>
        </p:nvSpPr>
        <p:spPr>
          <a:xfrm>
            <a:off x="715787" y="4830484"/>
            <a:ext cx="10689480" cy="1459080"/>
          </a:xfrm>
          <a:prstGeom prst="rect">
            <a:avLst/>
          </a:prstGeom>
          <a:solidFill>
            <a:srgbClr val="CCFFCC"/>
          </a:solidFill>
          <a:ln w="19080">
            <a:solidFill>
              <a:srgbClr val="0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1500" b="0" strike="noStrike" spc="-1" dirty="0">
                <a:solidFill>
                  <a:srgbClr val="000000"/>
                </a:solidFill>
                <a:latin typeface="Arial"/>
                <a:ea typeface="DejaVu Sans"/>
              </a:rPr>
              <a:t>The Fermi mission detection of gamma-ray sources has low position accuracy compared to optical telescopes such that hundreds of objects are within the Fermi position error ellipse precluding source identification (left Figure panel).  Low resolution radio images help to narrow the number of possible counterparts to several objects (center Figure panel), but still do not uniquely identify the source position. A dedicated program of high resolution radio observations with VLBI provided unique associations (right Figure panel) for 54% of Fermi sources. These observations improved Fermi position accuracy by 5 orders of magnitude. Firm association allowed us to learn distances to 27% of gamma-ray objects.</a:t>
            </a:r>
            <a:endParaRPr lang="en-US" sz="1500" b="0" strike="noStrike" spc="-1" dirty="0">
              <a:latin typeface="Arial"/>
            </a:endParaRPr>
          </a:p>
        </p:txBody>
      </p:sp>
      <p:pic>
        <p:nvPicPr>
          <p:cNvPr id="47" name="Picture 9"/>
          <p:cNvPicPr/>
          <p:nvPr/>
        </p:nvPicPr>
        <p:blipFill>
          <a:blip r:embed="rId2"/>
          <a:stretch/>
        </p:blipFill>
        <p:spPr>
          <a:xfrm>
            <a:off x="1574640" y="6327000"/>
            <a:ext cx="1242000" cy="528480"/>
          </a:xfrm>
          <a:prstGeom prst="rect">
            <a:avLst/>
          </a:prstGeom>
          <a:ln>
            <a:noFill/>
          </a:ln>
        </p:spPr>
      </p:pic>
      <p:sp>
        <p:nvSpPr>
          <p:cNvPr id="48" name="CustomShape 4"/>
          <p:cNvSpPr/>
          <p:nvPr/>
        </p:nvSpPr>
        <p:spPr>
          <a:xfrm>
            <a:off x="6324480" y="6629400"/>
            <a:ext cx="4340880" cy="241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1" strike="noStrike" spc="-1">
                <a:solidFill>
                  <a:srgbClr val="000000"/>
                </a:solidFill>
                <a:latin typeface="Arial"/>
                <a:ea typeface="DejaVu Sans"/>
              </a:rPr>
              <a:t>Earth Sciences Division – Hydrosphere, Biosphere, and Geophysics</a:t>
            </a:r>
            <a:endParaRPr lang="en-US" sz="1000" b="0" strike="noStrike" spc="-1">
              <a:latin typeface="Arial"/>
            </a:endParaRPr>
          </a:p>
        </p:txBody>
      </p:sp>
      <p:pic>
        <p:nvPicPr>
          <p:cNvPr id="49" name="Picture 11"/>
          <p:cNvPicPr/>
          <p:nvPr/>
        </p:nvPicPr>
        <p:blipFill>
          <a:blip r:embed="rId3"/>
          <a:stretch/>
        </p:blipFill>
        <p:spPr>
          <a:xfrm>
            <a:off x="76320" y="4320"/>
            <a:ext cx="1072080" cy="911880"/>
          </a:xfrm>
          <a:prstGeom prst="rect">
            <a:avLst/>
          </a:prstGeom>
          <a:ln>
            <a:noFill/>
          </a:ln>
        </p:spPr>
      </p:pic>
      <p:sp>
        <p:nvSpPr>
          <p:cNvPr id="50" name="CustomShape 5"/>
          <p:cNvSpPr/>
          <p:nvPr/>
        </p:nvSpPr>
        <p:spPr>
          <a:xfrm>
            <a:off x="14698440" y="4846320"/>
            <a:ext cx="9683640" cy="1306440"/>
          </a:xfrm>
          <a:prstGeom prst="rect">
            <a:avLst/>
          </a:prstGeom>
          <a:solidFill>
            <a:srgbClr val="CCFFCC"/>
          </a:solidFill>
          <a:ln w="19080">
            <a:solidFill>
              <a:srgbClr val="000000"/>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1600" b="0" strike="noStrike" spc="-1">
                <a:solidFill>
                  <a:srgbClr val="000000"/>
                </a:solidFill>
                <a:latin typeface="Arial"/>
                <a:ea typeface="DejaVu Sans"/>
              </a:rPr>
              <a:t>There are hundreds of objects within the error ellipse each gamma-ray source discovered by Fermi mission. High resolution very long baseline radio interferometry (VLBI) allows to identify which of these objects is detected by Fermi. A program of dedicated VLBI observations associated 54% Fermi sources and thus, allowed to establish the nature of gamma-ray sources. Position accuracy improved by 5 orders of magnitudes. Firm association allowed us to learn distances to 27% Fermi objects.</a:t>
            </a:r>
            <a:endParaRPr lang="en-US" sz="1600" b="0" strike="noStrike" spc="-1">
              <a:latin typeface="Arial"/>
            </a:endParaRPr>
          </a:p>
        </p:txBody>
      </p:sp>
      <p:pic>
        <p:nvPicPr>
          <p:cNvPr id="51" name="Picture 50"/>
          <p:cNvPicPr/>
          <p:nvPr/>
        </p:nvPicPr>
        <p:blipFill rotWithShape="1">
          <a:blip r:embed="rId4"/>
          <a:srcRect b="5152"/>
          <a:stretch/>
        </p:blipFill>
        <p:spPr>
          <a:xfrm>
            <a:off x="922174" y="1278134"/>
            <a:ext cx="10276706" cy="3437733"/>
          </a:xfrm>
          <a:prstGeom prst="rect">
            <a:avLst/>
          </a:prstGeom>
          <a:ln>
            <a:noFill/>
          </a:ln>
        </p:spPr>
      </p:pic>
      <p:sp>
        <p:nvSpPr>
          <p:cNvPr id="2" name="TextBox 1">
            <a:extLst>
              <a:ext uri="{FF2B5EF4-FFF2-40B4-BE49-F238E27FC236}">
                <a16:creationId xmlns:a16="http://schemas.microsoft.com/office/drawing/2014/main" id="{7E23FBB9-D52C-C74C-AAD4-ECC1571F1FD2}"/>
              </a:ext>
            </a:extLst>
          </p:cNvPr>
          <p:cNvSpPr txBox="1"/>
          <p:nvPr/>
        </p:nvSpPr>
        <p:spPr>
          <a:xfrm>
            <a:off x="922174" y="781040"/>
            <a:ext cx="3691311" cy="523220"/>
          </a:xfrm>
          <a:prstGeom prst="rect">
            <a:avLst/>
          </a:prstGeom>
          <a:noFill/>
        </p:spPr>
        <p:txBody>
          <a:bodyPr wrap="square" rtlCol="0">
            <a:spAutoFit/>
          </a:bodyPr>
          <a:lstStyle/>
          <a:p>
            <a:pPr algn="ctr"/>
            <a:r>
              <a:rPr lang="en-US" sz="1400" dirty="0"/>
              <a:t>Arrow shows gamma-ray source within Fermi position error ellipse </a:t>
            </a:r>
          </a:p>
        </p:txBody>
      </p:sp>
      <p:sp>
        <p:nvSpPr>
          <p:cNvPr id="11" name="TextBox 10">
            <a:extLst>
              <a:ext uri="{FF2B5EF4-FFF2-40B4-BE49-F238E27FC236}">
                <a16:creationId xmlns:a16="http://schemas.microsoft.com/office/drawing/2014/main" id="{C50B17E4-0C55-3A45-BCE7-1C8F7C5C444F}"/>
              </a:ext>
            </a:extLst>
          </p:cNvPr>
          <p:cNvSpPr txBox="1"/>
          <p:nvPr/>
        </p:nvSpPr>
        <p:spPr>
          <a:xfrm>
            <a:off x="4338147" y="824004"/>
            <a:ext cx="3691311" cy="307777"/>
          </a:xfrm>
          <a:prstGeom prst="rect">
            <a:avLst/>
          </a:prstGeom>
          <a:noFill/>
        </p:spPr>
        <p:txBody>
          <a:bodyPr wrap="square" rtlCol="0">
            <a:spAutoFit/>
          </a:bodyPr>
          <a:lstStyle/>
          <a:p>
            <a:pPr algn="ctr"/>
            <a:r>
              <a:rPr lang="en-US" sz="1400" dirty="0"/>
              <a:t>Same field in radio image</a:t>
            </a:r>
          </a:p>
        </p:txBody>
      </p:sp>
      <p:sp>
        <p:nvSpPr>
          <p:cNvPr id="12" name="TextBox 11">
            <a:extLst>
              <a:ext uri="{FF2B5EF4-FFF2-40B4-BE49-F238E27FC236}">
                <a16:creationId xmlns:a16="http://schemas.microsoft.com/office/drawing/2014/main" id="{927ACDA3-03DE-6245-91B3-5FAB96DFAB76}"/>
              </a:ext>
            </a:extLst>
          </p:cNvPr>
          <p:cNvSpPr txBox="1"/>
          <p:nvPr/>
        </p:nvSpPr>
        <p:spPr>
          <a:xfrm>
            <a:off x="7713956" y="835437"/>
            <a:ext cx="3691311" cy="307777"/>
          </a:xfrm>
          <a:prstGeom prst="rect">
            <a:avLst/>
          </a:prstGeom>
          <a:noFill/>
        </p:spPr>
        <p:txBody>
          <a:bodyPr wrap="square" rtlCol="0">
            <a:spAutoFit/>
          </a:bodyPr>
          <a:lstStyle/>
          <a:p>
            <a:pPr algn="ctr"/>
            <a:r>
              <a:rPr lang="en-US" sz="1400" dirty="0"/>
              <a:t>Image of source identified by VLBI</a:t>
            </a:r>
          </a:p>
        </p:txBody>
      </p:sp>
    </p:spTree>
    <p:extLst>
      <p:ext uri="{BB962C8B-B14F-4D97-AF65-F5344CB8AC3E}">
        <p14:creationId xmlns:p14="http://schemas.microsoft.com/office/powerpoint/2010/main" val="276762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365760" y="842400"/>
            <a:ext cx="11579760" cy="6026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1" strike="noStrike" spc="-1">
                <a:solidFill>
                  <a:srgbClr val="000000"/>
                </a:solidFill>
                <a:latin typeface="Times New Roman"/>
                <a:ea typeface="DejaVu Sans"/>
              </a:rPr>
              <a:t>                          </a:t>
            </a:r>
            <a:r>
              <a:rPr lang="en-US" sz="1000" b="0" strike="noStrike" spc="-1">
                <a:solidFill>
                  <a:srgbClr val="000000"/>
                </a:solidFill>
                <a:latin typeface="Arial"/>
                <a:ea typeface="DejaVu Sans"/>
              </a:rPr>
              <a:t>Name:  Leonid.Petrov, 61A, NASA GSFC </a:t>
            </a:r>
            <a:r>
              <a:t/>
            </a:r>
            <a:br/>
            <a:r>
              <a:rPr lang="en-US" sz="1000" b="0" strike="noStrike" spc="-1">
                <a:solidFill>
                  <a:srgbClr val="000000"/>
                </a:solidFill>
                <a:latin typeface="Arial"/>
                <a:ea typeface="DejaVu Sans"/>
              </a:rPr>
              <a:t>                        E-mail: Leonid.Petrov@nasa.gov</a:t>
            </a:r>
            <a:r>
              <a:t/>
            </a:r>
            <a:br/>
            <a:r>
              <a:rPr lang="en-US" sz="1000" b="0" strike="noStrike" spc="-1">
                <a:solidFill>
                  <a:srgbClr val="000000"/>
                </a:solidFill>
                <a:latin typeface="Arial"/>
                <a:ea typeface="DejaVu Sans"/>
              </a:rPr>
              <a:t>                        Phone: 301-614-5611</a:t>
            </a:r>
            <a:r>
              <a:t/>
            </a:r>
            <a:br/>
            <a:endParaRPr lang="en-US" sz="1000" b="0" strike="noStrike" spc="-1">
              <a:latin typeface="Arial"/>
            </a:endParaRPr>
          </a:p>
          <a:p>
            <a:pPr>
              <a:lnSpc>
                <a:spcPct val="100000"/>
              </a:lnSpc>
            </a:pPr>
            <a:r>
              <a:rPr lang="en-US" sz="1400" b="1" strike="noStrike" spc="-1">
                <a:solidFill>
                  <a:srgbClr val="000000"/>
                </a:solidFill>
                <a:latin typeface="Arial"/>
                <a:ea typeface="DejaVu Sans"/>
              </a:rPr>
              <a:t>References:</a:t>
            </a:r>
            <a:endParaRPr lang="en-US" sz="1400" b="0" strike="noStrike" spc="-1">
              <a:latin typeface="Arial"/>
            </a:endParaRPr>
          </a:p>
          <a:p>
            <a:pPr>
              <a:lnSpc>
                <a:spcPct val="100000"/>
              </a:lnSpc>
            </a:pPr>
            <a:endParaRPr lang="en-US" sz="1400" b="0" strike="noStrike" spc="-1">
              <a:latin typeface="Arial"/>
            </a:endParaRPr>
          </a:p>
          <a:p>
            <a:pPr marL="216000" indent="-214200">
              <a:lnSpc>
                <a:spcPct val="100000"/>
              </a:lnSpc>
              <a:buClr>
                <a:srgbClr val="000000"/>
              </a:buClr>
              <a:buSzPct val="45000"/>
              <a:buFont typeface="Wingdings" charset="2"/>
              <a:buChar char=""/>
            </a:pPr>
            <a:r>
              <a:rPr lang="en-US" sz="1400" b="0" strike="noStrike" spc="-1">
                <a:solidFill>
                  <a:srgbClr val="000000"/>
                </a:solidFill>
                <a:latin typeface="Arial"/>
                <a:ea typeface="DejaVu Sans"/>
              </a:rPr>
              <a:t>Abdollahi S. et al., "Fermi Large Area Telescope Fourth Source Catalog", 2020, ApJS, 247, 33. doi: 10.3847/1538-4365/ab6bcb.</a:t>
            </a:r>
            <a:endParaRPr lang="en-US" sz="1400" b="0" strike="noStrike" spc="-1">
              <a:latin typeface="Arial"/>
            </a:endParaRPr>
          </a:p>
          <a:p>
            <a:pPr marL="216000" indent="-214200">
              <a:lnSpc>
                <a:spcPct val="100000"/>
              </a:lnSpc>
              <a:buClr>
                <a:srgbClr val="000000"/>
              </a:buClr>
              <a:buSzPct val="45000"/>
              <a:buFont typeface="Wingdings" charset="2"/>
              <a:buChar char=""/>
            </a:pPr>
            <a:r>
              <a:rPr lang="en-US" sz="1400" b="0" strike="noStrike" spc="-1">
                <a:solidFill>
                  <a:srgbClr val="000000"/>
                </a:solidFill>
                <a:latin typeface="Arial"/>
                <a:ea typeface="DejaVu Sans"/>
              </a:rPr>
              <a:t>Ajello, M., et al., "The Fourth Catalog of Active Galactic Nuclei Detected by the Fermi Large Area Telescope", 2020, ApJ, 892 (2): 105 10.3847/1538-4357/ab791e.</a:t>
            </a:r>
            <a:endParaRPr lang="en-US" sz="1400" b="0" strike="noStrike" spc="-1">
              <a:latin typeface="Arial"/>
            </a:endParaRPr>
          </a:p>
          <a:p>
            <a:pPr marL="216000" indent="-214200">
              <a:lnSpc>
                <a:spcPct val="100000"/>
              </a:lnSpc>
              <a:buClr>
                <a:srgbClr val="000000"/>
              </a:buClr>
              <a:buSzPct val="45000"/>
              <a:buFont typeface="Wingdings" charset="2"/>
              <a:buChar char=""/>
            </a:pPr>
            <a:r>
              <a:rPr lang="en-US" sz="1400" b="0" strike="noStrike" spc="-1">
                <a:solidFill>
                  <a:srgbClr val="000000"/>
                </a:solidFill>
                <a:latin typeface="Arial"/>
                <a:ea typeface="DejaVu Sans"/>
              </a:rPr>
              <a:t>L. Petrov, E. K. Mahony, P. G. Edwards, E. M. Sadler, F. K. Schinzel, "Australia Telescope Compact Array observations of Fermi unassociated sources", 2013, MNRAS, 432, 1294,  doi: 10.1093/mnras/stt550.</a:t>
            </a:r>
            <a:endParaRPr lang="en-US" sz="1400" b="0" strike="noStrike" spc="-1">
              <a:latin typeface="Arial"/>
            </a:endParaRPr>
          </a:p>
          <a:p>
            <a:pPr>
              <a:lnSpc>
                <a:spcPct val="100000"/>
              </a:lnSpc>
            </a:pPr>
            <a:endParaRPr lang="en-US" sz="1400" b="0" strike="noStrike" spc="-1">
              <a:latin typeface="Arial"/>
            </a:endParaRPr>
          </a:p>
          <a:p>
            <a:pPr>
              <a:lnSpc>
                <a:spcPct val="100000"/>
              </a:lnSpc>
            </a:pPr>
            <a:r>
              <a:rPr lang="en-US" sz="1400" b="1" strike="noStrike" spc="-1">
                <a:solidFill>
                  <a:srgbClr val="000000"/>
                </a:solidFill>
                <a:latin typeface="Arial"/>
                <a:ea typeface="DejaVu Sans"/>
              </a:rPr>
              <a:t>Data Sources:  </a:t>
            </a:r>
            <a:r>
              <a:rPr lang="en-US" sz="1400" b="0" strike="noStrike" spc="-1">
                <a:solidFill>
                  <a:srgbClr val="000000"/>
                </a:solidFill>
                <a:latin typeface="Arial"/>
                <a:ea typeface="DejaVu Sans"/>
              </a:rPr>
              <a:t> Fermi Large Area Telescope Fourth Source Catalog (4FGL); Radio Fundamental Catalogue (RFC).</a:t>
            </a:r>
            <a:endParaRPr lang="en-US" sz="1400" b="0" strike="noStrike" spc="-1">
              <a:latin typeface="Arial"/>
            </a:endParaRPr>
          </a:p>
          <a:p>
            <a:pPr>
              <a:lnSpc>
                <a:spcPct val="100000"/>
              </a:lnSpc>
            </a:pPr>
            <a:endParaRPr lang="en-US" sz="1400" b="0" strike="noStrike" spc="-1">
              <a:latin typeface="Arial"/>
            </a:endParaRPr>
          </a:p>
          <a:p>
            <a:pPr>
              <a:lnSpc>
                <a:spcPct val="100000"/>
              </a:lnSpc>
            </a:pPr>
            <a:r>
              <a:rPr lang="en-US" sz="1400" b="1" strike="noStrike" spc="-1">
                <a:solidFill>
                  <a:srgbClr val="000000"/>
                </a:solidFill>
                <a:latin typeface="Arial"/>
                <a:ea typeface="DejaVu Sans"/>
              </a:rPr>
              <a:t>Technical Description of Figures:</a:t>
            </a:r>
            <a:endParaRPr lang="en-US" sz="1400" b="0" strike="noStrike" spc="-1">
              <a:latin typeface="Arial"/>
            </a:endParaRPr>
          </a:p>
          <a:p>
            <a:pPr>
              <a:lnSpc>
                <a:spcPct val="100000"/>
              </a:lnSpc>
            </a:pPr>
            <a:r>
              <a:rPr lang="en-US" sz="1400" b="1" i="1" strike="noStrike" spc="-1">
                <a:solidFill>
                  <a:srgbClr val="000000"/>
                </a:solidFill>
                <a:latin typeface="Arial"/>
                <a:ea typeface="DejaVu Sans"/>
              </a:rPr>
              <a:t>Figure 1: </a:t>
            </a:r>
            <a:r>
              <a:rPr lang="en-US" sz="1400" b="0" i="1" strike="noStrike" spc="-1">
                <a:solidFill>
                  <a:srgbClr val="000000"/>
                </a:solidFill>
                <a:latin typeface="Arial"/>
                <a:ea typeface="DejaVu Sans"/>
              </a:rPr>
              <a:t>Left: </a:t>
            </a:r>
            <a:r>
              <a:rPr lang="en-US" sz="1400" b="0" strike="noStrike" spc="-1">
                <a:solidFill>
                  <a:srgbClr val="000000"/>
                </a:solidFill>
                <a:latin typeface="Arial"/>
                <a:ea typeface="DejaVu Sans"/>
              </a:rPr>
              <a:t>the field of Fermi error ellipse (blue) in optic range from Panoramic Survey Telescope and Rapid Response System (Pan-STARRS) instrument.  There are hundreds of objects within the Fermi error ellipse, but we do not know which one emits gamma-rays. It is shown with the white arrow. </a:t>
            </a:r>
            <a:r>
              <a:rPr lang="en-US" sz="1400" b="0" i="1" strike="noStrike" spc="-1">
                <a:solidFill>
                  <a:srgbClr val="000000"/>
                </a:solidFill>
                <a:latin typeface="Arial"/>
                <a:ea typeface="DejaVu Sans"/>
              </a:rPr>
              <a:t>Central:</a:t>
            </a:r>
            <a:r>
              <a:rPr lang="en-US" sz="1400" b="0" strike="noStrike" spc="-1">
                <a:solidFill>
                  <a:srgbClr val="000000"/>
                </a:solidFill>
                <a:latin typeface="Arial"/>
                <a:ea typeface="DejaVu Sans"/>
              </a:rPr>
              <a:t> the same field in low resolution radio observations at 3 GHz with Very Long Array (VLA). There are four objects shown with circles that are within the error ellipse, but only one, shown with the arrow, emits gamma-rays. </a:t>
            </a:r>
            <a:r>
              <a:rPr lang="en-US" sz="1400" b="0" i="1" strike="noStrike" spc="-1">
                <a:solidFill>
                  <a:srgbClr val="000000"/>
                </a:solidFill>
                <a:latin typeface="Arial"/>
                <a:ea typeface="DejaVu Sans"/>
              </a:rPr>
              <a:t>Right:</a:t>
            </a:r>
            <a:r>
              <a:rPr lang="en-US" sz="1400" b="0" strike="noStrike" spc="-1">
                <a:solidFill>
                  <a:srgbClr val="000000"/>
                </a:solidFill>
                <a:latin typeface="Arial"/>
                <a:ea typeface="DejaVu Sans"/>
              </a:rPr>
              <a:t> the only compact object in the Fermi error ellipse that has strong radio emission at parsec-scale. The image shows the base of the ultra-relativistic jet of the active galactic nucleus (AGN). It is associated with a gamma-ray source. Association is possible because a) radio emission at parsec-scale and gamma-ray emission are interrelated and b) spacial density of AGNs with strong radio emission is low.</a:t>
            </a:r>
            <a:endParaRPr lang="en-US" sz="1400" b="0" strike="noStrike" spc="-1">
              <a:latin typeface="Arial"/>
            </a:endParaRPr>
          </a:p>
          <a:p>
            <a:pPr>
              <a:lnSpc>
                <a:spcPct val="100000"/>
              </a:lnSpc>
            </a:pPr>
            <a:endParaRPr lang="en-US" sz="1400" b="0" strike="noStrike" spc="-1">
              <a:latin typeface="Arial"/>
            </a:endParaRPr>
          </a:p>
          <a:p>
            <a:pPr>
              <a:lnSpc>
                <a:spcPct val="100000"/>
              </a:lnSpc>
            </a:pPr>
            <a:r>
              <a:rPr lang="en-US" sz="1400" b="1" strike="noStrike" spc="-1">
                <a:solidFill>
                  <a:srgbClr val="000000"/>
                </a:solidFill>
                <a:latin typeface="Arial"/>
                <a:ea typeface="DejaVu Sans"/>
              </a:rPr>
              <a:t>Scientific significance, societal relevance, and relationships to future missions: </a:t>
            </a:r>
            <a:endParaRPr lang="en-US" sz="1400" b="0" strike="noStrike" spc="-1">
              <a:latin typeface="Arial"/>
            </a:endParaRPr>
          </a:p>
          <a:p>
            <a:pPr>
              <a:lnSpc>
                <a:spcPct val="100000"/>
              </a:lnSpc>
            </a:pPr>
            <a:r>
              <a:rPr lang="en-US" sz="1400" b="0" strike="noStrike" spc="-1">
                <a:solidFill>
                  <a:srgbClr val="000000"/>
                </a:solidFill>
                <a:latin typeface="Arial"/>
                <a:ea typeface="DejaVu Sans"/>
              </a:rPr>
              <a:t>Establishing firm associations makes possible multi-frequency observations of gamma-ray sources. Such  observations help us to understand the origin of gamma-ray emission and thus, significantly enhance the value of Fermi mission.</a:t>
            </a:r>
            <a:endParaRPr lang="en-US" sz="1400" b="0" strike="noStrike" spc="-1">
              <a:latin typeface="Arial"/>
            </a:endParaRPr>
          </a:p>
          <a:p>
            <a:pPr>
              <a:lnSpc>
                <a:spcPct val="100000"/>
              </a:lnSpc>
            </a:pPr>
            <a:endParaRPr lang="en-US" sz="1400" b="0" strike="noStrike" spc="-1">
              <a:latin typeface="Arial"/>
            </a:endParaRPr>
          </a:p>
          <a:p>
            <a:pPr>
              <a:lnSpc>
                <a:spcPct val="100000"/>
              </a:lnSpc>
            </a:pPr>
            <a:endParaRPr lang="en-US" sz="1400" b="0" strike="noStrike" spc="-1">
              <a:latin typeface="Arial"/>
            </a:endParaRPr>
          </a:p>
          <a:p>
            <a:pPr>
              <a:lnSpc>
                <a:spcPct val="100000"/>
              </a:lnSpc>
            </a:pPr>
            <a:endParaRPr lang="en-US" sz="1400" b="0" strike="noStrike" spc="-1">
              <a:latin typeface="Arial"/>
            </a:endParaRPr>
          </a:p>
        </p:txBody>
      </p:sp>
      <p:sp>
        <p:nvSpPr>
          <p:cNvPr id="53" name="CustomShape 2"/>
          <p:cNvSpPr/>
          <p:nvPr/>
        </p:nvSpPr>
        <p:spPr>
          <a:xfrm>
            <a:off x="6324480" y="6629400"/>
            <a:ext cx="4340880" cy="241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000" b="1" strike="noStrike" spc="-1">
                <a:solidFill>
                  <a:srgbClr val="000000"/>
                </a:solidFill>
                <a:latin typeface="Arial"/>
                <a:ea typeface="DejaVu Sans"/>
              </a:rPr>
              <a:t>Earth Sciences Division – Hydrosphere, Biosphere, and Geophysics</a:t>
            </a:r>
            <a:endParaRPr lang="en-US" sz="1000" b="0" strike="noStrike" spc="-1">
              <a:latin typeface="Arial"/>
            </a:endParaRPr>
          </a:p>
        </p:txBody>
      </p:sp>
      <p:pic>
        <p:nvPicPr>
          <p:cNvPr id="54" name="Picture 9"/>
          <p:cNvPicPr/>
          <p:nvPr/>
        </p:nvPicPr>
        <p:blipFill>
          <a:blip r:embed="rId3"/>
          <a:stretch/>
        </p:blipFill>
        <p:spPr>
          <a:xfrm>
            <a:off x="1574640" y="6327000"/>
            <a:ext cx="1242000" cy="528480"/>
          </a:xfrm>
          <a:prstGeom prst="rect">
            <a:avLst/>
          </a:prstGeom>
          <a:ln>
            <a:noFill/>
          </a:ln>
        </p:spPr>
      </p:pic>
      <p:pic>
        <p:nvPicPr>
          <p:cNvPr id="55" name="Picture 10"/>
          <p:cNvPicPr/>
          <p:nvPr/>
        </p:nvPicPr>
        <p:blipFill>
          <a:blip r:embed="rId4"/>
          <a:stretch/>
        </p:blipFill>
        <p:spPr>
          <a:xfrm>
            <a:off x="76320" y="4320"/>
            <a:ext cx="1072080" cy="911880"/>
          </a:xfrm>
          <a:prstGeom prst="rect">
            <a:avLst/>
          </a:prstGeom>
          <a:ln>
            <a:noFill/>
          </a:ln>
        </p:spPr>
      </p:pic>
    </p:spTree>
    <p:extLst>
      <p:ext uri="{BB962C8B-B14F-4D97-AF65-F5344CB8AC3E}">
        <p14:creationId xmlns:p14="http://schemas.microsoft.com/office/powerpoint/2010/main" val="239858625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1432</TotalTime>
  <Words>2295</Words>
  <Application>Microsoft Office PowerPoint</Application>
  <PresentationFormat>Widescreen</PresentationFormat>
  <Paragraphs>113</Paragraphs>
  <Slides>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微軟正黑體</vt:lpstr>
      <vt:lpstr>ＭＳ Ｐゴシック</vt:lpstr>
      <vt:lpstr>Arial</vt:lpstr>
      <vt:lpstr>Calibri</vt:lpstr>
      <vt:lpstr>DejaVu Sans</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jfoster</dc:creator>
  <cp:lastModifiedBy>Freeman, Victor E. (GSFC-610.0)[ASRC FEDERAL SYSTEM SOLUTIONS]</cp:lastModifiedBy>
  <cp:revision>184</cp:revision>
  <cp:lastPrinted>2014-05-29T18:51:42Z</cp:lastPrinted>
  <dcterms:created xsi:type="dcterms:W3CDTF">2010-01-26T17:34:07Z</dcterms:created>
  <dcterms:modified xsi:type="dcterms:W3CDTF">2020-08-05T16:37:43Z</dcterms:modified>
</cp:coreProperties>
</file>