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2" r:id="rId2"/>
    <p:sldId id="283" r:id="rId3"/>
    <p:sldId id="284" r:id="rId4"/>
    <p:sldId id="285" r:id="rId5"/>
    <p:sldId id="278" r:id="rId6"/>
    <p:sldId id="279" r:id="rId7"/>
    <p:sldId id="280" r:id="rId8"/>
    <p:sldId id="281" r:id="rId9"/>
  </p:sldIdLst>
  <p:sldSz cx="12192000" cy="6858000"/>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p:restoredTop sz="94660"/>
  </p:normalViewPr>
  <p:slideViewPr>
    <p:cSldViewPr>
      <p:cViewPr varScale="1">
        <p:scale>
          <a:sx n="128" d="100"/>
          <a:sy n="128" d="100"/>
        </p:scale>
        <p:origin x="200"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12/4/20</a:t>
            </a:fld>
            <a:endParaRPr lang="en-US"/>
          </a:p>
        </p:txBody>
      </p:sp>
      <p:sp>
        <p:nvSpPr>
          <p:cNvPr id="4" name="Slide Image Placeholder 3"/>
          <p:cNvSpPr>
            <a:spLocks noGrp="1" noRot="1" noChangeAspect="1"/>
          </p:cNvSpPr>
          <p:nvPr>
            <p:ph type="sldImg" idx="2"/>
          </p:nvPr>
        </p:nvSpPr>
        <p:spPr>
          <a:xfrm>
            <a:off x="400050" y="690563"/>
            <a:ext cx="61468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42796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02843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207317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dirty="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420019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268873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3961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8</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7984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F667CA2-BDE2-434C-A35F-E836A90CB1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6482" t="7207" b="9956"/>
          <a:stretch/>
        </p:blipFill>
        <p:spPr>
          <a:xfrm>
            <a:off x="10065890" y="1636138"/>
            <a:ext cx="642691" cy="4896276"/>
          </a:xfrm>
          <a:prstGeom prst="rect">
            <a:avLst/>
          </a:prstGeom>
        </p:spPr>
      </p:pic>
      <p:pic>
        <p:nvPicPr>
          <p:cNvPr id="5" name="Picture 4">
            <a:extLst>
              <a:ext uri="{FF2B5EF4-FFF2-40B4-BE49-F238E27FC236}">
                <a16:creationId xmlns:a16="http://schemas.microsoft.com/office/drawing/2014/main" id="{D283AE36-0B1A-914B-BED0-A6C1BE2467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2560"/>
          <a:stretch/>
        </p:blipFill>
        <p:spPr>
          <a:xfrm>
            <a:off x="6705600" y="1828800"/>
            <a:ext cx="3400423" cy="4834573"/>
          </a:xfrm>
          <a:prstGeom prst="rect">
            <a:avLst/>
          </a:prstGeom>
        </p:spPr>
      </p:pic>
      <p:sp>
        <p:nvSpPr>
          <p:cNvPr id="2050" name="Text Box 1"/>
          <p:cNvSpPr txBox="1">
            <a:spLocks noChangeArrowheads="1"/>
          </p:cNvSpPr>
          <p:nvPr/>
        </p:nvSpPr>
        <p:spPr bwMode="auto">
          <a:xfrm>
            <a:off x="990600" y="8339"/>
            <a:ext cx="10203016" cy="1591861"/>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800" b="1" dirty="0">
                <a:solidFill>
                  <a:srgbClr val="000000"/>
                </a:solidFill>
                <a:latin typeface="+mj-lt"/>
              </a:rPr>
              <a:t>Topographic correction of geothermal heat flux in Greenland</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200" b="1"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dirty="0">
                <a:solidFill>
                  <a:srgbClr val="000000"/>
                </a:solidFill>
                <a:latin typeface="+mj-lt"/>
              </a:rPr>
              <a:t>William Colgan </a:t>
            </a:r>
            <a:r>
              <a:rPr lang="en-GB" sz="1200" baseline="30000" dirty="0">
                <a:solidFill>
                  <a:srgbClr val="000000"/>
                </a:solidFill>
                <a:latin typeface="+mj-lt"/>
              </a:rPr>
              <a:t>1</a:t>
            </a:r>
            <a:r>
              <a:rPr lang="en-GB" sz="1200" dirty="0">
                <a:solidFill>
                  <a:srgbClr val="000000"/>
                </a:solidFill>
                <a:latin typeface="+mj-lt"/>
              </a:rPr>
              <a:t>, </a:t>
            </a:r>
            <a:r>
              <a:rPr lang="en-GB" sz="1200" b="1" dirty="0">
                <a:solidFill>
                  <a:srgbClr val="000000"/>
                </a:solidFill>
                <a:latin typeface="+mj-lt"/>
              </a:rPr>
              <a:t>Joseph A. MacGregor </a:t>
            </a:r>
            <a:r>
              <a:rPr lang="en-GB" sz="1200" b="1" baseline="30000" dirty="0">
                <a:solidFill>
                  <a:srgbClr val="000000"/>
                </a:solidFill>
                <a:latin typeface="+mj-lt"/>
              </a:rPr>
              <a:t>2</a:t>
            </a:r>
            <a:r>
              <a:rPr lang="en-GB" sz="1200" b="1" dirty="0">
                <a:solidFill>
                  <a:srgbClr val="000000"/>
                </a:solidFill>
                <a:latin typeface="+mj-lt"/>
              </a:rPr>
              <a:t>, </a:t>
            </a:r>
            <a:r>
              <a:rPr lang="en-GB" sz="1200" dirty="0">
                <a:solidFill>
                  <a:srgbClr val="000000"/>
                </a:solidFill>
                <a:latin typeface="+mj-lt"/>
              </a:rPr>
              <a:t>Kenneth, D. Mankoff </a:t>
            </a:r>
            <a:r>
              <a:rPr lang="en-GB" sz="1200" baseline="30000" dirty="0">
                <a:solidFill>
                  <a:srgbClr val="000000"/>
                </a:solidFill>
                <a:latin typeface="+mj-lt"/>
              </a:rPr>
              <a:t>1</a:t>
            </a:r>
            <a:r>
              <a:rPr lang="en-GB" sz="1200" dirty="0">
                <a:solidFill>
                  <a:srgbClr val="000000"/>
                </a:solidFill>
                <a:latin typeface="+mj-lt"/>
              </a:rPr>
              <a:t>, Ryan </a:t>
            </a:r>
            <a:r>
              <a:rPr lang="en-GB" sz="1200" dirty="0" err="1">
                <a:solidFill>
                  <a:srgbClr val="000000"/>
                </a:solidFill>
                <a:latin typeface="+mj-lt"/>
              </a:rPr>
              <a:t>Haagenson</a:t>
            </a:r>
            <a:r>
              <a:rPr lang="en-GB" sz="1200" dirty="0">
                <a:solidFill>
                  <a:srgbClr val="000000"/>
                </a:solidFill>
                <a:latin typeface="+mj-lt"/>
              </a:rPr>
              <a:t> </a:t>
            </a:r>
            <a:r>
              <a:rPr lang="en-GB" sz="1200" baseline="30000" dirty="0">
                <a:solidFill>
                  <a:srgbClr val="000000"/>
                </a:solidFill>
                <a:latin typeface="+mj-lt"/>
              </a:rPr>
              <a:t>3</a:t>
            </a:r>
            <a:r>
              <a:rPr lang="en-GB" sz="1200" dirty="0">
                <a:solidFill>
                  <a:srgbClr val="000000"/>
                </a:solidFill>
                <a:latin typeface="+mj-lt"/>
              </a:rPr>
              <a:t>, Harihar Rajaram </a:t>
            </a:r>
            <a:r>
              <a:rPr lang="en-GB" sz="1200" baseline="30000" dirty="0">
                <a:solidFill>
                  <a:srgbClr val="000000"/>
                </a:solidFill>
                <a:latin typeface="+mj-lt"/>
              </a:rPr>
              <a:t>4</a:t>
            </a:r>
            <a:r>
              <a:rPr lang="en-GB" sz="1200" dirty="0">
                <a:solidFill>
                  <a:srgbClr val="000000"/>
                </a:solidFill>
                <a:latin typeface="+mj-lt"/>
              </a:rPr>
              <a:t>, </a:t>
            </a:r>
            <a:r>
              <a:rPr lang="en-GB" sz="1200" b="1" dirty="0">
                <a:solidFill>
                  <a:srgbClr val="000000"/>
                </a:solidFill>
                <a:latin typeface="+mj-lt"/>
              </a:rPr>
              <a:t>Yasmina M. Martos </a:t>
            </a:r>
            <a:r>
              <a:rPr lang="en-GB" sz="1200" b="1" baseline="30000" dirty="0">
                <a:solidFill>
                  <a:srgbClr val="000000"/>
                </a:solidFill>
                <a:latin typeface="+mj-lt"/>
              </a:rPr>
              <a:t>5</a:t>
            </a:r>
            <a:r>
              <a:rPr lang="en-GB" sz="1200" dirty="0">
                <a:solidFill>
                  <a:srgbClr val="000000"/>
                </a:solidFill>
                <a:latin typeface="+mj-lt"/>
              </a:rPr>
              <a:t>, </a:t>
            </a:r>
            <a:br>
              <a:rPr lang="en-GB" sz="1200" dirty="0">
                <a:solidFill>
                  <a:srgbClr val="000000"/>
                </a:solidFill>
                <a:latin typeface="+mj-lt"/>
              </a:rPr>
            </a:br>
            <a:r>
              <a:rPr lang="en-GB" sz="1200" dirty="0">
                <a:solidFill>
                  <a:srgbClr val="000000"/>
                </a:solidFill>
                <a:latin typeface="+mj-lt"/>
              </a:rPr>
              <a:t>Mathieu Morlighem </a:t>
            </a:r>
            <a:r>
              <a:rPr lang="en-GB" sz="1200" baseline="30000" dirty="0">
                <a:solidFill>
                  <a:srgbClr val="000000"/>
                </a:solidFill>
                <a:latin typeface="+mj-lt"/>
              </a:rPr>
              <a:t>6</a:t>
            </a:r>
            <a:r>
              <a:rPr lang="en-GB" sz="1200" dirty="0">
                <a:solidFill>
                  <a:srgbClr val="000000"/>
                </a:solidFill>
                <a:latin typeface="+mj-lt"/>
              </a:rPr>
              <a:t>, Mark A. Fahnestock </a:t>
            </a:r>
            <a:r>
              <a:rPr lang="en-GB" sz="1200" baseline="30000" dirty="0">
                <a:solidFill>
                  <a:srgbClr val="000000"/>
                </a:solidFill>
                <a:latin typeface="+mj-lt"/>
              </a:rPr>
              <a:t>7</a:t>
            </a:r>
            <a:r>
              <a:rPr lang="en-GB" sz="1200" dirty="0">
                <a:solidFill>
                  <a:srgbClr val="000000"/>
                </a:solidFill>
                <a:latin typeface="+mj-lt"/>
              </a:rPr>
              <a:t> and Kristian K. Kjeldsen </a:t>
            </a:r>
            <a:r>
              <a:rPr lang="en-GB" sz="1200" baseline="30000" dirty="0">
                <a:solidFill>
                  <a:srgbClr val="000000"/>
                </a:solidFill>
                <a:latin typeface="+mj-lt"/>
              </a:rPr>
              <a:t>1</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200" b="1" baseline="30000"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aseline="30000" dirty="0">
                <a:solidFill>
                  <a:srgbClr val="000000"/>
                </a:solidFill>
                <a:latin typeface="+mj-lt"/>
              </a:rPr>
              <a:t>1 </a:t>
            </a:r>
            <a:r>
              <a:rPr lang="en-GB" sz="1200" dirty="0">
                <a:solidFill>
                  <a:srgbClr val="000000"/>
                </a:solidFill>
                <a:latin typeface="+mj-lt"/>
              </a:rPr>
              <a:t>Geological Survey of Denmark and Greenland,</a:t>
            </a:r>
            <a:r>
              <a:rPr lang="en-GB" sz="1200" baseline="30000" dirty="0">
                <a:solidFill>
                  <a:srgbClr val="000000"/>
                </a:solidFill>
                <a:latin typeface="+mj-lt"/>
              </a:rPr>
              <a:t> </a:t>
            </a:r>
            <a:r>
              <a:rPr lang="en-GB" sz="1200" b="1" baseline="30000" dirty="0">
                <a:solidFill>
                  <a:srgbClr val="000000"/>
                </a:solidFill>
                <a:latin typeface="+mj-lt"/>
              </a:rPr>
              <a:t>2</a:t>
            </a:r>
            <a:r>
              <a:rPr lang="en-GB" sz="1200" b="1" dirty="0">
                <a:solidFill>
                  <a:srgbClr val="000000"/>
                </a:solidFill>
                <a:latin typeface="+mj-lt"/>
              </a:rPr>
              <a:t> Cryospheric Sciences Lab (615), NASA/GSFC</a:t>
            </a:r>
            <a:r>
              <a:rPr lang="en-GB" sz="1200" dirty="0">
                <a:solidFill>
                  <a:srgbClr val="000000"/>
                </a:solidFill>
                <a:latin typeface="+mj-lt"/>
              </a:rPr>
              <a:t>; </a:t>
            </a:r>
            <a:r>
              <a:rPr lang="en-GB" sz="1200" baseline="30000" dirty="0">
                <a:solidFill>
                  <a:srgbClr val="000000"/>
                </a:solidFill>
                <a:latin typeface="+mj-lt"/>
              </a:rPr>
              <a:t>3</a:t>
            </a:r>
            <a:r>
              <a:rPr lang="en-GB" sz="1200" dirty="0">
                <a:solidFill>
                  <a:srgbClr val="000000"/>
                </a:solidFill>
                <a:latin typeface="+mj-lt"/>
              </a:rPr>
              <a:t> Cooperative Inst. For Research in Environmental Sciences, Univ. Colorado; </a:t>
            </a:r>
            <a:r>
              <a:rPr lang="en-GB" sz="1200" baseline="30000" dirty="0">
                <a:solidFill>
                  <a:srgbClr val="000000"/>
                </a:solidFill>
                <a:latin typeface="+mj-lt"/>
              </a:rPr>
              <a:t>4</a:t>
            </a:r>
            <a:r>
              <a:rPr lang="en-GB" sz="1200" dirty="0">
                <a:solidFill>
                  <a:srgbClr val="000000"/>
                </a:solidFill>
                <a:latin typeface="+mj-lt"/>
              </a:rPr>
              <a:t> Dept. of Earth and Planetary Sciences, Johns Hopkins Univ.; </a:t>
            </a:r>
            <a:r>
              <a:rPr lang="en-GB" sz="1200" b="1" dirty="0">
                <a:solidFill>
                  <a:srgbClr val="000000"/>
                </a:solidFill>
                <a:latin typeface="+mj-lt"/>
              </a:rPr>
              <a:t> </a:t>
            </a:r>
            <a:r>
              <a:rPr lang="en-GB" sz="1200" b="1" baseline="30000" dirty="0">
                <a:solidFill>
                  <a:srgbClr val="000000"/>
                </a:solidFill>
                <a:latin typeface="+mj-lt"/>
              </a:rPr>
              <a:t>5</a:t>
            </a:r>
            <a:r>
              <a:rPr lang="en-GB" sz="1200" b="1" dirty="0">
                <a:solidFill>
                  <a:srgbClr val="000000"/>
                </a:solidFill>
                <a:latin typeface="+mj-lt"/>
              </a:rPr>
              <a:t> Planetary Magnetospheres Lab (Code 695), NASA/GSFC</a:t>
            </a:r>
            <a:r>
              <a:rPr lang="en-GB" sz="1200" dirty="0">
                <a:solidFill>
                  <a:srgbClr val="000000"/>
                </a:solidFill>
                <a:latin typeface="+mj-lt"/>
              </a:rPr>
              <a:t>; </a:t>
            </a:r>
            <a:r>
              <a:rPr lang="en-GB" sz="1200" baseline="30000" dirty="0">
                <a:solidFill>
                  <a:srgbClr val="000000"/>
                </a:solidFill>
                <a:latin typeface="+mj-lt"/>
              </a:rPr>
              <a:t>6</a:t>
            </a:r>
            <a:r>
              <a:rPr lang="en-GB" sz="1200" dirty="0">
                <a:solidFill>
                  <a:srgbClr val="000000"/>
                </a:solidFill>
                <a:latin typeface="+mj-lt"/>
              </a:rPr>
              <a:t> Dept. of Earth System Science, Univ. California Irvine; </a:t>
            </a:r>
            <a:r>
              <a:rPr lang="en-GB" sz="1200" baseline="30000" dirty="0">
                <a:solidFill>
                  <a:srgbClr val="000000"/>
                </a:solidFill>
                <a:latin typeface="+mj-lt"/>
              </a:rPr>
              <a:t>7</a:t>
            </a:r>
            <a:r>
              <a:rPr lang="en-GB" sz="1200" dirty="0">
                <a:solidFill>
                  <a:srgbClr val="000000"/>
                </a:solidFill>
                <a:latin typeface="+mj-lt"/>
              </a:rPr>
              <a:t> Geophysical Inst., Univ. Alaska Fairbanks</a:t>
            </a:r>
          </a:p>
        </p:txBody>
      </p:sp>
      <p:sp>
        <p:nvSpPr>
          <p:cNvPr id="6" name="TextBox 5"/>
          <p:cNvSpPr txBox="1"/>
          <p:nvPr/>
        </p:nvSpPr>
        <p:spPr>
          <a:xfrm>
            <a:off x="304800" y="1945229"/>
            <a:ext cx="5685346" cy="4278094"/>
          </a:xfrm>
          <a:prstGeom prst="rect">
            <a:avLst/>
          </a:prstGeom>
          <a:blipFill dpi="0" rotWithShape="1">
            <a:blip r:embed="rId4" cstate="print">
              <a:alphaModFix amt="25000"/>
              <a:extLst>
                <a:ext uri="{28A0092B-C50C-407E-A947-70E740481C1C}">
                  <a14:useLocalDpi xmlns:a14="http://schemas.microsoft.com/office/drawing/2010/main"/>
                </a:ext>
              </a:extLst>
            </a:blip>
            <a:srcRect/>
            <a:stretch>
              <a:fillRect/>
            </a:stretch>
          </a:blipFill>
          <a:ln w="19050">
            <a:solidFill>
              <a:schemeClr val="tx1"/>
            </a:solidFill>
          </a:ln>
        </p:spPr>
        <p:txBody>
          <a:bodyPr wrap="square" rtlCol="0">
            <a:spAutoFit/>
          </a:bodyPr>
          <a:lstStyle/>
          <a:p>
            <a:pPr marL="285750" indent="-285750" algn="just">
              <a:buFont typeface="Arial" panose="020B0604020202020204" pitchFamily="34" charset="0"/>
              <a:buChar char="•"/>
            </a:pPr>
            <a:r>
              <a:rPr lang="en-US" sz="1600" b="1" dirty="0">
                <a:latin typeface="+mn-lt"/>
              </a:rPr>
              <a:t>The relatively small amount of heat that rises from Earth’s interior (</a:t>
            </a:r>
            <a:r>
              <a:rPr lang="en-US" sz="1600" b="1" i="1" dirty="0">
                <a:latin typeface="+mn-lt"/>
              </a:rPr>
              <a:t>geothermal heat flux) </a:t>
            </a:r>
            <a:r>
              <a:rPr lang="en-US" sz="1600" b="1" dirty="0">
                <a:latin typeface="+mn-lt"/>
              </a:rPr>
              <a:t>has an outsized role in controlling the temperature of ice sheets at their base. Warmer ice is softer and </a:t>
            </a:r>
            <a:r>
              <a:rPr lang="en-US" sz="1600" b="1">
                <a:latin typeface="+mn-lt"/>
              </a:rPr>
              <a:t>flows faster.</a:t>
            </a:r>
            <a:endParaRPr lang="en-US" sz="1600" b="1" dirty="0">
              <a:latin typeface="+mn-lt"/>
            </a:endParaRPr>
          </a:p>
          <a:p>
            <a:pPr marL="285750" indent="-285750" algn="just">
              <a:buFont typeface="Arial" panose="020B0604020202020204" pitchFamily="34" charset="0"/>
              <a:buChar char="•"/>
            </a:pPr>
            <a:endParaRPr lang="en-US" sz="1600" b="1" dirty="0">
              <a:latin typeface="+mn-lt"/>
            </a:endParaRPr>
          </a:p>
          <a:p>
            <a:pPr marL="285750" indent="-285750" algn="just">
              <a:buFont typeface="Arial" panose="020B0604020202020204" pitchFamily="34" charset="0"/>
              <a:buChar char="•"/>
            </a:pPr>
            <a:r>
              <a:rPr lang="en-US" sz="1600" b="1" dirty="0">
                <a:latin typeface="+mn-lt"/>
              </a:rPr>
              <a:t>We developed an empirical model that reconciles geothermal heat flux inferred from from magnetic data syntheses at scales of tens of kilometers with sub-ice topography that is much better known from NASA airborne radar sounding, </a:t>
            </a:r>
            <a:r>
              <a:rPr lang="en-US" sz="1600" b="1" i="1" dirty="0">
                <a:latin typeface="+mn-lt"/>
              </a:rPr>
              <a:t>credibly improving spatial resolution by two orders of magnitude</a:t>
            </a:r>
            <a:r>
              <a:rPr lang="en-US" sz="1600" b="1" dirty="0">
                <a:latin typeface="+mn-lt"/>
              </a:rPr>
              <a:t>.</a:t>
            </a:r>
          </a:p>
          <a:p>
            <a:pPr marL="285750" indent="-285750" algn="just">
              <a:buFont typeface="Arial" panose="020B0604020202020204" pitchFamily="34" charset="0"/>
              <a:buChar char="•"/>
            </a:pPr>
            <a:endParaRPr lang="en-US" sz="1600" b="1" dirty="0">
              <a:latin typeface="+mn-lt"/>
            </a:endParaRPr>
          </a:p>
          <a:p>
            <a:pPr marL="285750" indent="-285750" algn="just">
              <a:buFont typeface="Arial" panose="020B0604020202020204" pitchFamily="34" charset="0"/>
              <a:buChar char="•"/>
            </a:pPr>
            <a:r>
              <a:rPr lang="en-US" sz="1600" b="1" dirty="0">
                <a:latin typeface="+mn-lt"/>
              </a:rPr>
              <a:t>The presence of valleys deeply incised by glaciers can </a:t>
            </a:r>
            <a:r>
              <a:rPr lang="en-US" sz="1600" b="1" i="1" dirty="0">
                <a:latin typeface="+mn-lt"/>
              </a:rPr>
              <a:t>double</a:t>
            </a:r>
            <a:r>
              <a:rPr lang="en-US" sz="1600" b="1" dirty="0">
                <a:latin typeface="+mn-lt"/>
              </a:rPr>
              <a:t> the local geothermal heat flux beneath the Greenland and Antarctic ice sheets. The magnitude of the topographic correction often exceeds existing uncertainty in geothermal heat flux.</a:t>
            </a:r>
          </a:p>
        </p:txBody>
      </p:sp>
      <p:pic>
        <p:nvPicPr>
          <p:cNvPr id="10" name="Picture 9" descr="goddardlogo_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sp>
        <p:nvSpPr>
          <p:cNvPr id="9"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3" name="Picture 2">
            <a:extLst>
              <a:ext uri="{FF2B5EF4-FFF2-40B4-BE49-F238E27FC236}">
                <a16:creationId xmlns:a16="http://schemas.microsoft.com/office/drawing/2014/main" id="{D3303B03-2129-B240-A302-1A7DD32F506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25200" y="76200"/>
            <a:ext cx="905933" cy="901072"/>
          </a:xfrm>
          <a:prstGeom prst="rect">
            <a:avLst/>
          </a:prstGeom>
        </p:spPr>
      </p:pic>
      <p:sp>
        <p:nvSpPr>
          <p:cNvPr id="20" name="TextBox 19">
            <a:extLst>
              <a:ext uri="{FF2B5EF4-FFF2-40B4-BE49-F238E27FC236}">
                <a16:creationId xmlns:a16="http://schemas.microsoft.com/office/drawing/2014/main" id="{ABCB3836-CEF8-164A-87F3-AAD27EA63A80}"/>
              </a:ext>
            </a:extLst>
          </p:cNvPr>
          <p:cNvSpPr txBox="1"/>
          <p:nvPr/>
        </p:nvSpPr>
        <p:spPr>
          <a:xfrm>
            <a:off x="10603038" y="2289570"/>
            <a:ext cx="1441099" cy="1169551"/>
          </a:xfrm>
          <a:prstGeom prst="rect">
            <a:avLst/>
          </a:prstGeom>
          <a:noFill/>
          <a:ln w="19050">
            <a:noFill/>
          </a:ln>
        </p:spPr>
        <p:txBody>
          <a:bodyPr wrap="square" rtlCol="0">
            <a:spAutoFit/>
          </a:bodyPr>
          <a:lstStyle/>
          <a:p>
            <a:r>
              <a:rPr lang="en-US" sz="1400" b="1" dirty="0">
                <a:latin typeface="+mn-lt"/>
              </a:rPr>
              <a:t>Relative</a:t>
            </a:r>
          </a:p>
          <a:p>
            <a:r>
              <a:rPr lang="en-US" sz="1400" b="1" dirty="0">
                <a:latin typeface="+mn-lt"/>
              </a:rPr>
              <a:t>correction </a:t>
            </a:r>
          </a:p>
          <a:p>
            <a:r>
              <a:rPr lang="en-US" sz="1400" b="1" dirty="0">
                <a:latin typeface="+mn-lt"/>
              </a:rPr>
              <a:t>due to</a:t>
            </a:r>
          </a:p>
          <a:p>
            <a:r>
              <a:rPr lang="en-US" sz="1400" b="1" dirty="0">
                <a:latin typeface="+mn-lt"/>
              </a:rPr>
              <a:t>topography</a:t>
            </a:r>
          </a:p>
          <a:p>
            <a:r>
              <a:rPr lang="en-US" sz="1400" dirty="0">
                <a:latin typeface="+mn-lt"/>
              </a:rPr>
              <a:t>(0.5 = +50%)</a:t>
            </a:r>
          </a:p>
        </p:txBody>
      </p:sp>
      <p:sp>
        <p:nvSpPr>
          <p:cNvPr id="21" name="TextBox 20">
            <a:extLst>
              <a:ext uri="{FF2B5EF4-FFF2-40B4-BE49-F238E27FC236}">
                <a16:creationId xmlns:a16="http://schemas.microsoft.com/office/drawing/2014/main" id="{874046A4-83C5-1842-830D-5646529EEEC6}"/>
              </a:ext>
            </a:extLst>
          </p:cNvPr>
          <p:cNvSpPr txBox="1"/>
          <p:nvPr/>
        </p:nvSpPr>
        <p:spPr>
          <a:xfrm>
            <a:off x="10583690" y="4648200"/>
            <a:ext cx="1477344" cy="1384995"/>
          </a:xfrm>
          <a:prstGeom prst="rect">
            <a:avLst/>
          </a:prstGeom>
          <a:noFill/>
          <a:ln w="19050">
            <a:noFill/>
          </a:ln>
        </p:spPr>
        <p:txBody>
          <a:bodyPr wrap="square" rtlCol="0">
            <a:spAutoFit/>
          </a:bodyPr>
          <a:lstStyle/>
          <a:p>
            <a:r>
              <a:rPr lang="en-US" sz="1400" b="1" dirty="0">
                <a:latin typeface="+mn-lt"/>
              </a:rPr>
              <a:t>Absolute</a:t>
            </a:r>
          </a:p>
          <a:p>
            <a:r>
              <a:rPr lang="en-US" sz="1400" b="1" dirty="0">
                <a:latin typeface="+mn-lt"/>
              </a:rPr>
              <a:t>value of geothermal heat flux</a:t>
            </a:r>
          </a:p>
          <a:p>
            <a:r>
              <a:rPr lang="en-US" sz="1400" dirty="0">
                <a:latin typeface="+mn-lt"/>
              </a:rPr>
              <a:t>(milliwatts per square meter)</a:t>
            </a:r>
          </a:p>
        </p:txBody>
      </p:sp>
      <p:sp>
        <p:nvSpPr>
          <p:cNvPr id="22" name="TextBox 21">
            <a:extLst>
              <a:ext uri="{FF2B5EF4-FFF2-40B4-BE49-F238E27FC236}">
                <a16:creationId xmlns:a16="http://schemas.microsoft.com/office/drawing/2014/main" id="{CCD07CD4-4C2B-F24F-B94D-0B4130AF5747}"/>
              </a:ext>
            </a:extLst>
          </p:cNvPr>
          <p:cNvSpPr txBox="1"/>
          <p:nvPr/>
        </p:nvSpPr>
        <p:spPr>
          <a:xfrm>
            <a:off x="8128185" y="1587810"/>
            <a:ext cx="981560" cy="307777"/>
          </a:xfrm>
          <a:prstGeom prst="rect">
            <a:avLst/>
          </a:prstGeom>
          <a:noFill/>
          <a:ln w="19050">
            <a:noFill/>
          </a:ln>
        </p:spPr>
        <p:txBody>
          <a:bodyPr wrap="square" rtlCol="0">
            <a:spAutoFit/>
          </a:bodyPr>
          <a:lstStyle/>
          <a:p>
            <a:r>
              <a:rPr lang="en-US" sz="1400" b="1" dirty="0">
                <a:latin typeface="+mn-lt"/>
              </a:rPr>
              <a:t>original</a:t>
            </a:r>
          </a:p>
        </p:txBody>
      </p:sp>
      <p:sp>
        <p:nvSpPr>
          <p:cNvPr id="23" name="TextBox 22">
            <a:extLst>
              <a:ext uri="{FF2B5EF4-FFF2-40B4-BE49-F238E27FC236}">
                <a16:creationId xmlns:a16="http://schemas.microsoft.com/office/drawing/2014/main" id="{332A1F9D-E02C-B644-8E40-BC44B661CD87}"/>
              </a:ext>
            </a:extLst>
          </p:cNvPr>
          <p:cNvSpPr txBox="1"/>
          <p:nvPr/>
        </p:nvSpPr>
        <p:spPr>
          <a:xfrm>
            <a:off x="6972007" y="1587810"/>
            <a:ext cx="1216612" cy="307777"/>
          </a:xfrm>
          <a:prstGeom prst="rect">
            <a:avLst/>
          </a:prstGeom>
          <a:noFill/>
          <a:ln w="19050">
            <a:noFill/>
          </a:ln>
        </p:spPr>
        <p:txBody>
          <a:bodyPr wrap="square" rtlCol="0">
            <a:spAutoFit/>
          </a:bodyPr>
          <a:lstStyle/>
          <a:p>
            <a:r>
              <a:rPr lang="en-US" sz="1400" b="1" dirty="0">
                <a:latin typeface="+mn-lt"/>
              </a:rPr>
              <a:t>correction</a:t>
            </a:r>
          </a:p>
        </p:txBody>
      </p:sp>
      <p:sp>
        <p:nvSpPr>
          <p:cNvPr id="24" name="TextBox 23">
            <a:extLst>
              <a:ext uri="{FF2B5EF4-FFF2-40B4-BE49-F238E27FC236}">
                <a16:creationId xmlns:a16="http://schemas.microsoft.com/office/drawing/2014/main" id="{428CCD3F-3686-CE4E-A9B8-A25F2183FA3B}"/>
              </a:ext>
            </a:extLst>
          </p:cNvPr>
          <p:cNvSpPr txBox="1"/>
          <p:nvPr/>
        </p:nvSpPr>
        <p:spPr>
          <a:xfrm>
            <a:off x="9046720" y="1587810"/>
            <a:ext cx="1120841" cy="307777"/>
          </a:xfrm>
          <a:prstGeom prst="rect">
            <a:avLst/>
          </a:prstGeom>
          <a:noFill/>
          <a:ln w="19050">
            <a:noFill/>
          </a:ln>
        </p:spPr>
        <p:txBody>
          <a:bodyPr wrap="square" rtlCol="0">
            <a:spAutoFit/>
          </a:bodyPr>
          <a:lstStyle/>
          <a:p>
            <a:r>
              <a:rPr lang="en-US" sz="1400" b="1" i="1" dirty="0">
                <a:latin typeface="+mn-lt"/>
              </a:rPr>
              <a:t>corrected</a:t>
            </a:r>
          </a:p>
        </p:txBody>
      </p:sp>
      <p:sp>
        <p:nvSpPr>
          <p:cNvPr id="8" name="Rectangle 7">
            <a:extLst>
              <a:ext uri="{FF2B5EF4-FFF2-40B4-BE49-F238E27FC236}">
                <a16:creationId xmlns:a16="http://schemas.microsoft.com/office/drawing/2014/main" id="{39EE9C95-5A88-6E4D-93F9-9E58149BB0BA}"/>
              </a:ext>
            </a:extLst>
          </p:cNvPr>
          <p:cNvSpPr/>
          <p:nvPr/>
        </p:nvSpPr>
        <p:spPr>
          <a:xfrm>
            <a:off x="10106023" y="1661497"/>
            <a:ext cx="391031" cy="1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2C1B57-535E-5A4F-8C70-F2D97B327F01}"/>
              </a:ext>
            </a:extLst>
          </p:cNvPr>
          <p:cNvSpPr/>
          <p:nvPr/>
        </p:nvSpPr>
        <p:spPr>
          <a:xfrm>
            <a:off x="10095992" y="4150000"/>
            <a:ext cx="391031" cy="1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F28049C4-C85F-D544-ACBA-6403249D8095}"/>
              </a:ext>
            </a:extLst>
          </p:cNvPr>
          <p:cNvSpPr/>
          <p:nvPr/>
        </p:nvSpPr>
        <p:spPr>
          <a:xfrm rot="16200000">
            <a:off x="6756458" y="2933616"/>
            <a:ext cx="809510" cy="838200"/>
          </a:xfrm>
          <a:prstGeom prst="arc">
            <a:avLst>
              <a:gd name="adj1" fmla="val 12322812"/>
              <a:gd name="adj2" fmla="val 21577926"/>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BF7A9049-5F6E-F546-AF9C-D139B8F1E922}"/>
              </a:ext>
            </a:extLst>
          </p:cNvPr>
          <p:cNvSpPr/>
          <p:nvPr/>
        </p:nvSpPr>
        <p:spPr>
          <a:xfrm rot="5400000" flipV="1">
            <a:off x="6443312" y="2379876"/>
            <a:ext cx="2664528" cy="3209923"/>
          </a:xfrm>
          <a:prstGeom prst="arc">
            <a:avLst>
              <a:gd name="adj1" fmla="val 11082385"/>
              <a:gd name="adj2" fmla="val 19573037"/>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03796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309420"/>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Joseph A. MacGregor, Cryospheric Sciences Lab (Code 615), NASA GSFC</a:t>
            </a:r>
            <a:r>
              <a:rPr lang="en-US" dirty="0">
                <a:latin typeface="Arial" charset="0"/>
              </a:rPr>
              <a:t> </a:t>
            </a:r>
            <a:br>
              <a:rPr lang="en-US" dirty="0">
                <a:latin typeface="+mn-lt"/>
              </a:rPr>
            </a:br>
            <a:r>
              <a:rPr lang="en-US" dirty="0">
                <a:latin typeface="+mn-lt"/>
              </a:rPr>
              <a:t>                        E-mail: joseph.a.macgregor@nasa.gov</a:t>
            </a:r>
            <a:br>
              <a:rPr lang="en-US" dirty="0">
                <a:latin typeface="+mn-lt"/>
              </a:rPr>
            </a:br>
            <a:r>
              <a:rPr lang="en-US" dirty="0">
                <a:latin typeface="+mn-lt"/>
              </a:rPr>
              <a:t>                        Phone: 301-614-5876</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References:</a:t>
            </a:r>
          </a:p>
          <a:p>
            <a:pPr marL="236538" indent="-228600" fontAlgn="t">
              <a:defRPr/>
            </a:pPr>
            <a:r>
              <a:rPr lang="en-US" sz="1400" dirty="0">
                <a:latin typeface="+mn-lt"/>
              </a:rPr>
              <a:t>Colgan, W., J.A. MacGregor, K.D. Mankoff, R. </a:t>
            </a:r>
            <a:r>
              <a:rPr lang="en-US" sz="1400" dirty="0" err="1">
                <a:latin typeface="+mn-lt"/>
              </a:rPr>
              <a:t>Haagenson</a:t>
            </a:r>
            <a:r>
              <a:rPr lang="en-US" sz="1400" dirty="0">
                <a:latin typeface="+mn-lt"/>
              </a:rPr>
              <a:t>, H. Rajaram, Y.M. Martos, M. Morlighem, M.A. Fahnestock and K.K. Kjeldsen (2020), Topographic correction of geothermal heat flux in Greenland and Antarctica, </a:t>
            </a:r>
            <a:r>
              <a:rPr lang="en-US" sz="1400" i="1" dirty="0">
                <a:latin typeface="+mn-lt"/>
              </a:rPr>
              <a:t>Journal of Geophysical Research Earth Surface</a:t>
            </a:r>
            <a:r>
              <a:rPr lang="en-US" sz="1400" dirty="0">
                <a:latin typeface="+mn-lt"/>
              </a:rPr>
              <a:t>, </a:t>
            </a:r>
            <a:r>
              <a:rPr lang="en-US" sz="1400" i="1" dirty="0">
                <a:latin typeface="+mn-lt"/>
              </a:rPr>
              <a:t>125</a:t>
            </a:r>
            <a:r>
              <a:rPr lang="en-US" sz="1400" dirty="0">
                <a:latin typeface="+mn-lt"/>
              </a:rPr>
              <a:t>, doi:10.1029/2020JF005598.</a:t>
            </a:r>
          </a:p>
          <a:p>
            <a:pPr marL="236538" indent="-228600" fontAlgn="t">
              <a:defRPr/>
            </a:pPr>
            <a:r>
              <a:rPr lang="en-US" sz="1400" dirty="0">
                <a:latin typeface="+mn-lt"/>
              </a:rPr>
              <a:t>Martos, Y.M., T.A. Jordan, M. </a:t>
            </a:r>
            <a:r>
              <a:rPr lang="en-US" sz="1400" dirty="0" err="1">
                <a:latin typeface="+mn-lt"/>
              </a:rPr>
              <a:t>Catalán</a:t>
            </a:r>
            <a:r>
              <a:rPr lang="en-US" sz="1400" dirty="0">
                <a:latin typeface="+mn-lt"/>
              </a:rPr>
              <a:t>, T.M. Jordan, J.L. Bamber and D.G. Vaughan (2018), Geothermal heat flux reveals the Iceland hotspot track underneath Greenland, </a:t>
            </a:r>
            <a:r>
              <a:rPr lang="en-US" sz="1400" i="1" dirty="0">
                <a:latin typeface="+mn-lt"/>
              </a:rPr>
              <a:t>Geophysical Research Letters</a:t>
            </a:r>
            <a:r>
              <a:rPr lang="en-US" sz="1400" dirty="0">
                <a:latin typeface="+mn-lt"/>
              </a:rPr>
              <a:t>, </a:t>
            </a:r>
            <a:r>
              <a:rPr lang="en-US" sz="1400" i="1" dirty="0">
                <a:latin typeface="+mn-lt"/>
              </a:rPr>
              <a:t>45</a:t>
            </a:r>
            <a:r>
              <a:rPr lang="en-US" sz="1400" dirty="0">
                <a:latin typeface="+mn-lt"/>
              </a:rPr>
              <a:t>, 8214–8222, doi:10.1029/2018GL078289.</a:t>
            </a:r>
          </a:p>
          <a:p>
            <a:pPr fontAlgn="t">
              <a:defRPr/>
            </a:pPr>
            <a:endParaRPr lang="en-US" sz="1400" b="1" dirty="0">
              <a:latin typeface="+mn-lt"/>
            </a:endParaRPr>
          </a:p>
          <a:p>
            <a:pPr fontAlgn="t">
              <a:defRPr/>
            </a:pPr>
            <a:r>
              <a:rPr lang="en-US" sz="1400" b="1" dirty="0">
                <a:latin typeface="+mn-lt"/>
              </a:rPr>
              <a:t>Data Sources: </a:t>
            </a:r>
            <a:r>
              <a:rPr lang="en-US" sz="1400" dirty="0">
                <a:latin typeface="+mn-lt"/>
              </a:rPr>
              <a:t>NASA BedMachine v3; British Antarctic Survey 2018 Greenland Geothermal Heat Flux Map</a:t>
            </a:r>
            <a:endParaRPr lang="en-US" sz="1400" b="1" dirty="0">
              <a:latin typeface="+mn-lt"/>
            </a:endParaRPr>
          </a:p>
          <a:p>
            <a:pPr fontAlgn="t">
              <a:defRPr/>
            </a:pPr>
            <a:endParaRPr lang="en-US" sz="1400" dirty="0">
              <a:latin typeface="+mn-lt"/>
            </a:endParaRPr>
          </a:p>
          <a:p>
            <a:pPr fontAlgn="t">
              <a:defRPr/>
            </a:pPr>
            <a:r>
              <a:rPr lang="en-US" sz="1400" b="1" dirty="0">
                <a:latin typeface="+mn-lt"/>
              </a:rPr>
              <a:t>Technical Description of Figures:</a:t>
            </a:r>
          </a:p>
          <a:p>
            <a:pPr fontAlgn="t">
              <a:defRPr/>
            </a:pPr>
            <a:r>
              <a:rPr lang="en-US" sz="1400" b="1" i="1" dirty="0">
                <a:latin typeface="+mn-lt"/>
              </a:rPr>
              <a:t>Figure 1: </a:t>
            </a:r>
            <a:r>
              <a:rPr lang="en-US" sz="1400" dirty="0">
                <a:latin typeface="+mn-lt"/>
              </a:rPr>
              <a:t>(​A,D,G)​ Relative topographic correction for geothermal heat flux for the island of Greenland, based on BedMachine v3. (​B,E,H) Geothermal heat flux estimated by Martos et al. (2018). ​(C,F,I) Topographically-corrected geothermal heat flux. The ice-sheet margin is denoted with a black line.</a:t>
            </a:r>
          </a:p>
          <a:p>
            <a:pPr fontAlgn="t">
              <a:defRPr/>
            </a:pPr>
            <a:endParaRPr lang="en-US" sz="1400" b="1" dirty="0">
              <a:latin typeface="+mn-lt"/>
            </a:endParaRPr>
          </a:p>
          <a:p>
            <a:pPr fontAlgn="t">
              <a:defRPr/>
            </a:pPr>
            <a:r>
              <a:rPr lang="en-US" sz="1400" b="1" dirty="0">
                <a:latin typeface="+mn-lt"/>
              </a:rPr>
              <a:t>Scientific significance, societal relevance, and relationships to future missions: </a:t>
            </a:r>
            <a:r>
              <a:rPr lang="en-US" sz="1400" dirty="0">
                <a:latin typeface="+mn-lt"/>
              </a:rPr>
              <a:t>This study includes several scientific firsts: 1. The first modern meta-analysis of the effect of topography upon terrestrial geothermal heat flux in deglaciated terrains; 2. The first simple, tractable empirical relation between two-dimensional topographic relief and geothermal heat flux, validated against existing boreholes and a three-dimensional numerical model of heat flow; 3. The first ice-sheet-wide application of a topographic correction to independently inferred geothermal heat flux, which dramatically improves the spatial resolution of geothermal flux estimates. The combination thereof can be applied to future models of subglacial topography and geothermal flux, and it can also be applied to terrains not covered by ice. This study paves the way for a refined understanding of Earth’s geothermal heat flux not only in the regions where it matters the most (beneath ice sheets), but anywhere where its value is poorly constrained by limited borehole measurements (most places on Earth). This study represents further motivation for NASA airborne and satellite missions to constrain subglacial topography, as such measurements now lead directly to improved constraints on geothermal heat flux, and it may also influence future missions to extraterrestrial bodies seeking to understand the thermal evolution thereof.</a:t>
            </a:r>
          </a:p>
        </p:txBody>
      </p:sp>
      <p:sp>
        <p:nvSpPr>
          <p:cNvPr id="7"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t>
            </a:r>
            <a:r>
              <a:rPr lang="en-US" b="1">
                <a:latin typeface="+mj-lt"/>
              </a:rPr>
              <a:t>and Geophysics</a:t>
            </a:r>
            <a:endParaRPr lang="en-US" b="1" dirty="0">
              <a:latin typeface="+mj-lt"/>
            </a:endParaRP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8" name="Picture 7">
            <a:extLst>
              <a:ext uri="{FF2B5EF4-FFF2-40B4-BE49-F238E27FC236}">
                <a16:creationId xmlns:a16="http://schemas.microsoft.com/office/drawing/2014/main" id="{43FC4549-B387-9242-9B49-10445AEFA4C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25200" y="76200"/>
            <a:ext cx="905933" cy="901072"/>
          </a:xfrm>
          <a:prstGeom prst="rect">
            <a:avLst/>
          </a:prstGeom>
        </p:spPr>
      </p:pic>
    </p:spTree>
    <p:extLst>
      <p:ext uri="{BB962C8B-B14F-4D97-AF65-F5344CB8AC3E}">
        <p14:creationId xmlns:p14="http://schemas.microsoft.com/office/powerpoint/2010/main" val="422646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219200" y="55906"/>
            <a:ext cx="10024630" cy="1000482"/>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Uncooled Doped-Si Thermopile Detectors </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for a New Generation of Thermal Land Imaging Instruments: Absorber Study</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Alicia Joseph</a:t>
            </a:r>
            <a:r>
              <a:rPr lang="en-GB" sz="1400" b="1" baseline="30000" dirty="0">
                <a:solidFill>
                  <a:srgbClr val="000000"/>
                </a:solidFill>
                <a:latin typeface="+mj-lt"/>
              </a:rPr>
              <a:t>1</a:t>
            </a:r>
            <a:r>
              <a:rPr lang="en-GB" sz="1400" b="1" dirty="0">
                <a:solidFill>
                  <a:srgbClr val="000000"/>
                </a:solidFill>
                <a:latin typeface="+mj-lt"/>
              </a:rPr>
              <a:t>, Emily Barrentine</a:t>
            </a:r>
            <a:r>
              <a:rPr lang="en-GB" sz="1400" b="1" baseline="30000" dirty="0">
                <a:solidFill>
                  <a:srgbClr val="000000"/>
                </a:solidFill>
                <a:latin typeface="+mj-lt"/>
              </a:rPr>
              <a:t>2</a:t>
            </a:r>
            <a:r>
              <a:rPr lang="en-GB" sz="1400" b="1" dirty="0">
                <a:solidFill>
                  <a:srgbClr val="000000"/>
                </a:solidFill>
                <a:latin typeface="+mj-lt"/>
              </a:rPr>
              <a:t>, Ari Brown</a:t>
            </a:r>
            <a:r>
              <a:rPr lang="en-GB" sz="1400" b="1" baseline="30000" dirty="0">
                <a:solidFill>
                  <a:srgbClr val="000000"/>
                </a:solidFill>
                <a:latin typeface="+mj-lt"/>
              </a:rPr>
              <a:t>2</a:t>
            </a:r>
            <a:r>
              <a:rPr lang="en-GB" sz="1400" b="1" dirty="0">
                <a:solidFill>
                  <a:srgbClr val="000000"/>
                </a:solidFill>
                <a:latin typeface="+mj-lt"/>
              </a:rPr>
              <a:t>, Carl Kotecki</a:t>
            </a:r>
            <a:r>
              <a:rPr lang="en-GB" sz="1400" b="1" baseline="30000" dirty="0">
                <a:solidFill>
                  <a:srgbClr val="000000"/>
                </a:solidFill>
                <a:latin typeface="+mj-lt"/>
              </a:rPr>
              <a:t>2</a:t>
            </a:r>
            <a:r>
              <a:rPr lang="en-GB" sz="1400" b="1" dirty="0">
                <a:solidFill>
                  <a:srgbClr val="000000"/>
                </a:solidFill>
                <a:latin typeface="+mj-lt"/>
              </a:rPr>
              <a:t>, Vilem Mikula</a:t>
            </a:r>
            <a:r>
              <a:rPr lang="en-GB" sz="1400" b="1" baseline="30000" dirty="0">
                <a:solidFill>
                  <a:srgbClr val="000000"/>
                </a:solidFill>
                <a:latin typeface="+mj-lt"/>
              </a:rPr>
              <a:t>2</a:t>
            </a:r>
            <a:r>
              <a:rPr lang="en-GB" sz="1400" b="1" dirty="0">
                <a:solidFill>
                  <a:srgbClr val="000000"/>
                </a:solidFill>
                <a:latin typeface="+mj-lt"/>
              </a:rPr>
              <a:t>, Kavya Devgun</a:t>
            </a:r>
            <a:r>
              <a:rPr lang="en-GB" sz="1400" b="1" baseline="30000" dirty="0">
                <a:solidFill>
                  <a:srgbClr val="000000"/>
                </a:solidFill>
                <a:latin typeface="+mj-lt"/>
              </a:rPr>
              <a:t>1,2,3</a:t>
            </a:r>
            <a:endParaRPr lang="en-GB" sz="1400" b="1"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latin typeface="+mj-lt"/>
              </a:rPr>
              <a:t>1</a:t>
            </a:r>
            <a:r>
              <a:rPr lang="en-GB" sz="1200" b="1" dirty="0">
                <a:solidFill>
                  <a:srgbClr val="000000"/>
                </a:solidFill>
                <a:latin typeface="+mj-lt"/>
              </a:rPr>
              <a:t>Hydrological Sciences Laboratory, NASA/GSFC , </a:t>
            </a:r>
            <a:r>
              <a:rPr lang="en-GB" sz="1200" b="1" baseline="30000" dirty="0">
                <a:solidFill>
                  <a:srgbClr val="000000"/>
                </a:solidFill>
                <a:latin typeface="+mj-lt"/>
              </a:rPr>
              <a:t>2</a:t>
            </a:r>
            <a:r>
              <a:rPr lang="en-GB" sz="1200" b="1" dirty="0">
                <a:solidFill>
                  <a:srgbClr val="000000"/>
                </a:solidFill>
                <a:latin typeface="+mj-lt"/>
              </a:rPr>
              <a:t>Detector Systems Branch, NASA/GSFC , </a:t>
            </a:r>
            <a:r>
              <a:rPr lang="en-GB" sz="1200" b="1" baseline="30000" dirty="0">
                <a:solidFill>
                  <a:srgbClr val="000000"/>
                </a:solidFill>
                <a:latin typeface="+mj-lt"/>
              </a:rPr>
              <a:t>3</a:t>
            </a:r>
            <a:r>
              <a:rPr lang="en-GB" sz="1200" b="1" dirty="0">
                <a:solidFill>
                  <a:srgbClr val="000000"/>
                </a:solidFill>
                <a:latin typeface="+mj-lt"/>
              </a:rPr>
              <a:t>St.Olaf College</a:t>
            </a:r>
          </a:p>
        </p:txBody>
      </p:sp>
      <p:sp>
        <p:nvSpPr>
          <p:cNvPr id="6" name="TextBox 5"/>
          <p:cNvSpPr txBox="1"/>
          <p:nvPr/>
        </p:nvSpPr>
        <p:spPr>
          <a:xfrm>
            <a:off x="457200" y="5181600"/>
            <a:ext cx="11277600" cy="1077218"/>
          </a:xfrm>
          <a:prstGeom prst="rect">
            <a:avLst/>
          </a:prstGeom>
          <a:solidFill>
            <a:srgbClr val="CCFFCC"/>
          </a:solidFill>
          <a:ln w="19050">
            <a:solidFill>
              <a:schemeClr val="tx1"/>
            </a:solidFill>
          </a:ln>
        </p:spPr>
        <p:txBody>
          <a:bodyPr wrap="square" rtlCol="0">
            <a:spAutoFit/>
          </a:bodyPr>
          <a:lstStyle/>
          <a:p>
            <a:pPr algn="just"/>
            <a:r>
              <a:rPr lang="en-US" sz="1600" dirty="0"/>
              <a:t>Sustained and enhanced land imaging is crucial for providing high-quality science data on change in land use, forest health, environment, and climate. To address the need for </a:t>
            </a:r>
            <a:r>
              <a:rPr lang="en-US" sz="1600" i="1" dirty="0"/>
              <a:t>cost-effective</a:t>
            </a:r>
            <a:r>
              <a:rPr lang="en-US" sz="1600" dirty="0"/>
              <a:t> land imaging missions, which will not require cryocooler technology, we are developing novel uncooled doped-silicon thermopile detector arrays that will offer superior performance in terms of customizability, sensitivity, and time response, when compared to uncooled commercial-off-the-shelf (COTS) detector technology</a:t>
            </a:r>
            <a:r>
              <a:rPr lang="en-US" sz="1600" i="1" dirty="0"/>
              <a:t>. </a:t>
            </a:r>
            <a:endParaRPr lang="en-US" sz="1600" dirty="0">
              <a:effectLst/>
              <a:latin typeface="Times New Roman" panose="02020603050405020304" pitchFamily="18" charset="0"/>
              <a:ea typeface="Times New Roman" panose="02020603050405020304" pitchFamily="18" charset="0"/>
            </a:endParaRP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sp>
        <p:nvSpPr>
          <p:cNvPr id="9"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11" name="Picture 10">
            <a:extLst>
              <a:ext uri="{FF2B5EF4-FFF2-40B4-BE49-F238E27FC236}">
                <a16:creationId xmlns:a16="http://schemas.microsoft.com/office/drawing/2014/main" id="{70839AF6-68FD-4804-A24F-F77BF85B2F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1090797"/>
            <a:ext cx="3577964" cy="1728603"/>
          </a:xfrm>
          <a:prstGeom prst="rect">
            <a:avLst/>
          </a:prstGeom>
        </p:spPr>
      </p:pic>
      <p:pic>
        <p:nvPicPr>
          <p:cNvPr id="14" name="Google Shape;127;p20">
            <a:extLst>
              <a:ext uri="{FF2B5EF4-FFF2-40B4-BE49-F238E27FC236}">
                <a16:creationId xmlns:a16="http://schemas.microsoft.com/office/drawing/2014/main" id="{3C90EA81-D8A2-4CE9-AD2A-A8EF2CB319BC}"/>
              </a:ext>
            </a:extLst>
          </p:cNvPr>
          <p:cNvPicPr preferRelativeResize="0"/>
          <p:nvPr/>
        </p:nvPicPr>
        <p:blipFill>
          <a:blip r:embed="rId6">
            <a:alphaModFix/>
          </a:blip>
          <a:stretch>
            <a:fillRect/>
          </a:stretch>
        </p:blipFill>
        <p:spPr>
          <a:xfrm>
            <a:off x="457200" y="2819400"/>
            <a:ext cx="4419599" cy="2293918"/>
          </a:xfrm>
          <a:prstGeom prst="rect">
            <a:avLst/>
          </a:prstGeom>
          <a:noFill/>
          <a:ln>
            <a:noFill/>
          </a:ln>
        </p:spPr>
      </p:pic>
      <p:sp>
        <p:nvSpPr>
          <p:cNvPr id="15" name="TextBox 14">
            <a:extLst>
              <a:ext uri="{FF2B5EF4-FFF2-40B4-BE49-F238E27FC236}">
                <a16:creationId xmlns:a16="http://schemas.microsoft.com/office/drawing/2014/main" id="{D6A32123-4C68-4755-B200-7277E8ADA34B}"/>
              </a:ext>
            </a:extLst>
          </p:cNvPr>
          <p:cNvSpPr txBox="1"/>
          <p:nvPr/>
        </p:nvSpPr>
        <p:spPr>
          <a:xfrm>
            <a:off x="2133600" y="2696289"/>
            <a:ext cx="1628972" cy="246221"/>
          </a:xfrm>
          <a:prstGeom prst="rect">
            <a:avLst/>
          </a:prstGeom>
          <a:noFill/>
        </p:spPr>
        <p:txBody>
          <a:bodyPr wrap="none" rtlCol="0">
            <a:spAutoFit/>
          </a:bodyPr>
          <a:lstStyle/>
          <a:p>
            <a:r>
              <a:rPr lang="en" dirty="0">
                <a:latin typeface="Times New Roman" panose="02020603050405020304" pitchFamily="18" charset="0"/>
                <a:ea typeface="Garamond"/>
                <a:cs typeface="Times New Roman" panose="02020603050405020304" pitchFamily="18" charset="0"/>
                <a:sym typeface="Garamond"/>
              </a:rPr>
              <a:t>R</a:t>
            </a:r>
            <a:r>
              <a:rPr lang="en" sz="1000" dirty="0">
                <a:latin typeface="Times New Roman" panose="02020603050405020304" pitchFamily="18" charset="0"/>
                <a:ea typeface="Garamond"/>
                <a:cs typeface="Times New Roman" panose="02020603050405020304" pitchFamily="18" charset="0"/>
                <a:sym typeface="Garamond"/>
              </a:rPr>
              <a:t>esponsivity of the detector</a:t>
            </a:r>
            <a:endParaRPr lang="en-US" dirty="0"/>
          </a:p>
        </p:txBody>
      </p:sp>
      <p:pic>
        <p:nvPicPr>
          <p:cNvPr id="16" name="Google Shape;128;p20">
            <a:extLst>
              <a:ext uri="{FF2B5EF4-FFF2-40B4-BE49-F238E27FC236}">
                <a16:creationId xmlns:a16="http://schemas.microsoft.com/office/drawing/2014/main" id="{655DB429-8433-458F-8884-5B42DF0D79E2}"/>
              </a:ext>
            </a:extLst>
          </p:cNvPr>
          <p:cNvPicPr preferRelativeResize="0"/>
          <p:nvPr/>
        </p:nvPicPr>
        <p:blipFill>
          <a:blip r:embed="rId7">
            <a:alphaModFix/>
          </a:blip>
          <a:stretch>
            <a:fillRect/>
          </a:stretch>
        </p:blipFill>
        <p:spPr>
          <a:xfrm>
            <a:off x="7848600" y="2590801"/>
            <a:ext cx="4234422" cy="2522516"/>
          </a:xfrm>
          <a:prstGeom prst="rect">
            <a:avLst/>
          </a:prstGeom>
          <a:noFill/>
          <a:ln>
            <a:noFill/>
          </a:ln>
        </p:spPr>
      </p:pic>
      <p:sp>
        <p:nvSpPr>
          <p:cNvPr id="17" name="TextBox 16">
            <a:extLst>
              <a:ext uri="{FF2B5EF4-FFF2-40B4-BE49-F238E27FC236}">
                <a16:creationId xmlns:a16="http://schemas.microsoft.com/office/drawing/2014/main" id="{84050DE3-1ECA-4699-B95D-1748033BDA09}"/>
              </a:ext>
            </a:extLst>
          </p:cNvPr>
          <p:cNvSpPr txBox="1"/>
          <p:nvPr/>
        </p:nvSpPr>
        <p:spPr>
          <a:xfrm>
            <a:off x="8094167" y="1180749"/>
            <a:ext cx="681597" cy="246221"/>
          </a:xfrm>
          <a:prstGeom prst="rect">
            <a:avLst/>
          </a:prstGeom>
          <a:noFill/>
        </p:spPr>
        <p:txBody>
          <a:bodyPr wrap="none" rtlCol="0">
            <a:spAutoFit/>
          </a:bodyPr>
          <a:lstStyle/>
          <a:p>
            <a:r>
              <a:rPr lang="en-US" b="1" dirty="0">
                <a:latin typeface="Arial"/>
                <a:cs typeface="Arial"/>
              </a:rPr>
              <a:t>Figure 1</a:t>
            </a:r>
          </a:p>
        </p:txBody>
      </p:sp>
      <p:sp>
        <p:nvSpPr>
          <p:cNvPr id="18" name="TextBox 17">
            <a:extLst>
              <a:ext uri="{FF2B5EF4-FFF2-40B4-BE49-F238E27FC236}">
                <a16:creationId xmlns:a16="http://schemas.microsoft.com/office/drawing/2014/main" id="{E126B14E-1A07-4D3C-9025-2CCB7235B1C6}"/>
              </a:ext>
            </a:extLst>
          </p:cNvPr>
          <p:cNvSpPr txBox="1"/>
          <p:nvPr/>
        </p:nvSpPr>
        <p:spPr>
          <a:xfrm>
            <a:off x="428625" y="2436453"/>
            <a:ext cx="681597" cy="246221"/>
          </a:xfrm>
          <a:prstGeom prst="rect">
            <a:avLst/>
          </a:prstGeom>
          <a:noFill/>
        </p:spPr>
        <p:txBody>
          <a:bodyPr wrap="none" rtlCol="0">
            <a:spAutoFit/>
          </a:bodyPr>
          <a:lstStyle/>
          <a:p>
            <a:r>
              <a:rPr lang="en-US" b="1" dirty="0">
                <a:latin typeface="Arial"/>
                <a:cs typeface="Arial"/>
              </a:rPr>
              <a:t>Figure 2</a:t>
            </a:r>
          </a:p>
        </p:txBody>
      </p:sp>
      <p:sp>
        <p:nvSpPr>
          <p:cNvPr id="19" name="TextBox 18">
            <a:extLst>
              <a:ext uri="{FF2B5EF4-FFF2-40B4-BE49-F238E27FC236}">
                <a16:creationId xmlns:a16="http://schemas.microsoft.com/office/drawing/2014/main" id="{4D88E0E7-FE0A-4C9B-9170-6D8301E03BEF}"/>
              </a:ext>
            </a:extLst>
          </p:cNvPr>
          <p:cNvSpPr txBox="1"/>
          <p:nvPr/>
        </p:nvSpPr>
        <p:spPr>
          <a:xfrm>
            <a:off x="6824487" y="2986358"/>
            <a:ext cx="681597" cy="246221"/>
          </a:xfrm>
          <a:prstGeom prst="rect">
            <a:avLst/>
          </a:prstGeom>
          <a:noFill/>
        </p:spPr>
        <p:txBody>
          <a:bodyPr wrap="square" rtlCol="0">
            <a:spAutoFit/>
          </a:bodyPr>
          <a:lstStyle/>
          <a:p>
            <a:r>
              <a:rPr lang="en-US" b="1" dirty="0">
                <a:latin typeface="Arial"/>
                <a:cs typeface="Arial"/>
              </a:rPr>
              <a:t>Figure 3</a:t>
            </a:r>
          </a:p>
        </p:txBody>
      </p:sp>
      <p:sp>
        <p:nvSpPr>
          <p:cNvPr id="20" name="TextBox 19">
            <a:extLst>
              <a:ext uri="{FF2B5EF4-FFF2-40B4-BE49-F238E27FC236}">
                <a16:creationId xmlns:a16="http://schemas.microsoft.com/office/drawing/2014/main" id="{11D8AB93-D53B-4572-AFE6-0DBA0922C6BC}"/>
              </a:ext>
            </a:extLst>
          </p:cNvPr>
          <p:cNvSpPr txBox="1"/>
          <p:nvPr/>
        </p:nvSpPr>
        <p:spPr>
          <a:xfrm>
            <a:off x="2286000" y="4271003"/>
            <a:ext cx="2028090" cy="400110"/>
          </a:xfrm>
          <a:prstGeom prst="rect">
            <a:avLst/>
          </a:prstGeom>
          <a:noFill/>
        </p:spPr>
        <p:txBody>
          <a:bodyPr wrap="square">
            <a:spAutoFit/>
          </a:bodyPr>
          <a:lstStyle/>
          <a:p>
            <a:r>
              <a:rPr lang="en" sz="1000" i="1" dirty="0">
                <a:latin typeface="Times New Roman" panose="02020603050405020304" pitchFamily="18" charset="0"/>
                <a:ea typeface="Garamond"/>
                <a:cs typeface="Times New Roman" panose="02020603050405020304" pitchFamily="18" charset="0"/>
                <a:sym typeface="Garamond"/>
              </a:rPr>
              <a:t>N</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 is the parameters for the number of thermocouples in the design</a:t>
            </a:r>
            <a:endParaRPr lang="en-US" i="1" dirty="0"/>
          </a:p>
        </p:txBody>
      </p:sp>
    </p:spTree>
    <p:extLst>
      <p:ext uri="{BB962C8B-B14F-4D97-AF65-F5344CB8AC3E}">
        <p14:creationId xmlns:p14="http://schemas.microsoft.com/office/powerpoint/2010/main" val="6980738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76201"/>
            <a:ext cx="11734800" cy="6709529"/>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sz="1000" dirty="0"/>
              <a:t>Name: Alicia Joseph, NASA/GSFC, Hydrological Sciences Laboratory</a:t>
            </a:r>
            <a:br>
              <a:rPr lang="en-US" sz="1000" dirty="0"/>
            </a:br>
            <a:r>
              <a:rPr lang="en-US" sz="1000" dirty="0"/>
              <a:t>                       	E-mail: alicia.t.joseph@nasa.gov</a:t>
            </a:r>
            <a:br>
              <a:rPr lang="en-US" sz="1000" dirty="0"/>
            </a:br>
            <a:r>
              <a:rPr lang="en-US" sz="1000" dirty="0"/>
              <a:t>                       	Phone: 301-614-5804</a:t>
            </a: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400" b="1" dirty="0"/>
              <a:t>References:</a:t>
            </a:r>
          </a:p>
          <a:p>
            <a:pPr fontAlgn="t">
              <a:defRPr/>
            </a:pPr>
            <a:r>
              <a:rPr lang="en-US" sz="1100" dirty="0">
                <a:latin typeface="Times New Roman" panose="02020603050405020304" pitchFamily="18" charset="0"/>
                <a:cs typeface="Times New Roman" panose="02020603050405020304" pitchFamily="18" charset="0"/>
              </a:rPr>
              <a:t>1. Lakew, Brook, Emily M. Barrentine, Shahid Aslam, and Ari D. Brown. "Concept Doped-Silicon Thermopile Detectors for Future Planetary Thermal Imaging Instruments." In AAS/Division for Planetary Sciences Meeting Abstracts, vol. 48. 2016.</a:t>
            </a:r>
          </a:p>
          <a:p>
            <a:pPr marL="0" marR="0" lvl="0" indent="0" algn="l" rtl="0">
              <a:lnSpc>
                <a:spcPct val="100000"/>
              </a:lnSpc>
              <a:spcBef>
                <a:spcPts val="0"/>
              </a:spcBef>
              <a:spcAft>
                <a:spcPts val="0"/>
              </a:spcAft>
              <a:buNone/>
            </a:pPr>
            <a:r>
              <a:rPr lang="en-US" sz="1100" dirty="0">
                <a:latin typeface="Times New Roman" panose="02020603050405020304" pitchFamily="18" charset="0"/>
                <a:ea typeface="Garamond"/>
                <a:cs typeface="Times New Roman" panose="02020603050405020304" pitchFamily="18" charset="0"/>
                <a:sym typeface="Garamond"/>
              </a:rPr>
              <a:t>2. Aslam, Shahid, et al. “Dual-Telescope Multi-Channel Thermal-Infrared Radiometer for Outer Planet Fly-by Missions.” Acta Astronautica, vol. 128, 2016, pp. 628–639., doi:10.1016/j.actaastro.2016.08.009.</a:t>
            </a:r>
          </a:p>
          <a:p>
            <a:pPr marL="0" marR="0" lvl="0" indent="0" algn="l" rtl="0">
              <a:lnSpc>
                <a:spcPct val="100000"/>
              </a:lnSpc>
              <a:spcBef>
                <a:spcPts val="0"/>
              </a:spcBef>
              <a:spcAft>
                <a:spcPts val="0"/>
              </a:spcAft>
              <a:buNone/>
            </a:pPr>
            <a:r>
              <a:rPr lang="en-US" sz="1100" dirty="0">
                <a:latin typeface="Times New Roman" panose="02020603050405020304" pitchFamily="18" charset="0"/>
                <a:ea typeface="Garamond"/>
                <a:cs typeface="Times New Roman" panose="02020603050405020304" pitchFamily="18" charset="0"/>
                <a:sym typeface="Garamond"/>
              </a:rPr>
              <a:t>3. Barrentine, Emily M., et al. “Uncooled Doped-Si Thermopiles for Thermal Land Imaging Applications.” Image Sensing Technologies: Materials, Devices, Systems, and Applications VI, 2019, doi:10.1117/12.2522298.</a:t>
            </a:r>
          </a:p>
          <a:p>
            <a:pPr marL="0" marR="0" lvl="0" indent="0" algn="l" rtl="0">
              <a:lnSpc>
                <a:spcPct val="100000"/>
              </a:lnSpc>
              <a:spcBef>
                <a:spcPts val="0"/>
              </a:spcBef>
              <a:spcAft>
                <a:spcPts val="0"/>
              </a:spcAft>
              <a:buNone/>
            </a:pPr>
            <a:r>
              <a:rPr lang="en-US" sz="1100" dirty="0">
                <a:latin typeface="Times New Roman" panose="02020603050405020304" pitchFamily="18" charset="0"/>
                <a:ea typeface="Garamond"/>
                <a:cs typeface="Times New Roman" panose="02020603050405020304" pitchFamily="18" charset="0"/>
                <a:sym typeface="Garamond"/>
              </a:rPr>
              <a:t>4. Graf, A., Arndt, M., Sauer, M., &amp; Gerlach, G. (2007). Review of micromachined thermopiles for infrared detection. Measurement Science and Technology, 18(7). doi:10.1088/0957-0233/18/7/r01</a:t>
            </a:r>
          </a:p>
          <a:p>
            <a:pPr fontAlgn="t">
              <a:spcBef>
                <a:spcPts val="0"/>
              </a:spcBef>
              <a:spcAft>
                <a:spcPts val="0"/>
              </a:spcAft>
              <a:defRPr/>
            </a:pPr>
            <a:endParaRPr lang="en-US" dirty="0"/>
          </a:p>
          <a:p>
            <a:pPr fontAlgn="t">
              <a:defRPr/>
            </a:pPr>
            <a:r>
              <a:rPr lang="en-US" sz="1400" b="1" dirty="0"/>
              <a:t>Data Sources:  </a:t>
            </a:r>
            <a:r>
              <a:rPr lang="en-US" sz="1400" dirty="0"/>
              <a:t>N/A</a:t>
            </a:r>
            <a:endParaRPr lang="en-US" sz="1400" b="1" dirty="0"/>
          </a:p>
          <a:p>
            <a:pPr fontAlgn="t">
              <a:defRPr/>
            </a:pPr>
            <a:endParaRPr lang="en-US" dirty="0"/>
          </a:p>
          <a:p>
            <a:pPr fontAlgn="t">
              <a:defRPr/>
            </a:pPr>
            <a:r>
              <a:rPr lang="en-US" sz="1400" b="1" dirty="0"/>
              <a:t>Technical Description of Figures:</a:t>
            </a:r>
          </a:p>
          <a:p>
            <a:pPr algn="just" fontAlgn="t">
              <a:defRPr/>
            </a:pPr>
            <a:r>
              <a:rPr lang="en-US" sz="1150" b="1" i="1" dirty="0"/>
              <a:t>Fig. 1: </a:t>
            </a:r>
            <a:r>
              <a:rPr lang="en-US" sz="1150" dirty="0"/>
              <a:t>An apparatus used to measure the Seebeck Coefficient, S, and electrical resistivity, </a:t>
            </a:r>
            <a:r>
              <a:rPr lang="el-GR" sz="1150" dirty="0"/>
              <a:t>ρ</a:t>
            </a:r>
            <a:r>
              <a:rPr lang="en-US" sz="1150" dirty="0"/>
              <a:t>, using an apparatus that allows heating of one end of the sample in a controlled manner, while measuring the voltage differential</a:t>
            </a:r>
            <a:r>
              <a:rPr lang="en-US" sz="1150" dirty="0">
                <a:solidFill>
                  <a:srgbClr val="002060"/>
                </a:solidFill>
              </a:rPr>
              <a:t>.</a:t>
            </a:r>
            <a:endParaRPr lang="en-US" sz="1150" b="1" i="1" dirty="0"/>
          </a:p>
          <a:p>
            <a:pPr algn="just" fontAlgn="t">
              <a:defRPr/>
            </a:pPr>
            <a:r>
              <a:rPr lang="en-US" sz="1150" b="1" i="1" dirty="0">
                <a:latin typeface="Times New Roman" panose="02020603050405020304" pitchFamily="18" charset="0"/>
                <a:cs typeface="Times New Roman" panose="02020603050405020304" pitchFamily="18" charset="0"/>
              </a:rPr>
              <a:t>Fig. 3:</a:t>
            </a:r>
            <a:r>
              <a:rPr lang="en" sz="1150" dirty="0">
                <a:solidFill>
                  <a:schemeClr val="accent3"/>
                </a:solidFill>
                <a:latin typeface="Times New Roman" panose="02020603050405020304" pitchFamily="18" charset="0"/>
                <a:ea typeface="Garamond"/>
                <a:cs typeface="Times New Roman" panose="02020603050405020304" pitchFamily="18" charset="0"/>
                <a:sym typeface="Garamond"/>
              </a:rPr>
              <a:t> </a:t>
            </a:r>
            <a:r>
              <a:rPr lang="en" sz="1150" dirty="0">
                <a:latin typeface="Times New Roman" panose="02020603050405020304" pitchFamily="18" charset="0"/>
                <a:ea typeface="Garamond"/>
                <a:cs typeface="Times New Roman" panose="02020603050405020304" pitchFamily="18" charset="0"/>
                <a:sym typeface="Garamond"/>
              </a:rPr>
              <a:t>Plot of the responsivity of the detector at different values of τ (Time constant plotted on x-axis, N</a:t>
            </a:r>
            <a:r>
              <a:rPr lang="en-US" sz="1150" dirty="0">
                <a:effectLst/>
                <a:latin typeface="Times New Roman" panose="02020603050405020304" pitchFamily="18" charset="0"/>
                <a:ea typeface="Calibri" panose="020F0502020204030204" pitchFamily="34" charset="0"/>
                <a:cs typeface="Times New Roman" panose="02020603050405020304" pitchFamily="18" charset="0"/>
              </a:rPr>
              <a:t> is the parameters for the number of thermocouples in the design)</a:t>
            </a:r>
            <a:r>
              <a:rPr lang="en-US" sz="1150" dirty="0">
                <a:latin typeface="Times New Roman" panose="02020603050405020304" pitchFamily="18" charset="0"/>
                <a:cs typeface="Times New Roman" panose="02020603050405020304" pitchFamily="18" charset="0"/>
              </a:rPr>
              <a:t>. </a:t>
            </a:r>
          </a:p>
          <a:p>
            <a:pPr algn="just" fontAlgn="t">
              <a:defRPr/>
            </a:pPr>
            <a:r>
              <a:rPr lang="en-US" sz="1150" b="1" i="1" dirty="0">
                <a:latin typeface="Times New Roman" panose="02020603050405020304" pitchFamily="18" charset="0"/>
                <a:cs typeface="Times New Roman" panose="02020603050405020304" pitchFamily="18" charset="0"/>
              </a:rPr>
              <a:t>Fig. 4:</a:t>
            </a:r>
            <a:r>
              <a:rPr lang="en" sz="1150" dirty="0">
                <a:latin typeface="Times New Roman" panose="02020603050405020304" pitchFamily="18" charset="0"/>
                <a:ea typeface="Garamond"/>
                <a:cs typeface="Times New Roman" panose="02020603050405020304" pitchFamily="18" charset="0"/>
                <a:sym typeface="Garamond"/>
              </a:rPr>
              <a:t> Plot of the noise equivalent power of the detector at different values of τ</a:t>
            </a:r>
            <a:r>
              <a:rPr lang="en-US" sz="1150" b="1" i="1"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 </a:t>
            </a:r>
          </a:p>
          <a:p>
            <a:pPr algn="just" fontAlgn="t">
              <a:defRPr/>
            </a:pPr>
            <a:r>
              <a:rPr lang="en-US" sz="1150" dirty="0">
                <a:latin typeface="Times New Roman" panose="02020603050405020304" pitchFamily="18" charset="0"/>
                <a:ea typeface="Calibri" panose="020F0502020204030204" pitchFamily="34" charset="0"/>
                <a:cs typeface="Times New Roman" panose="02020603050405020304" pitchFamily="18" charset="0"/>
              </a:rPr>
              <a:t>P</a:t>
            </a:r>
            <a:r>
              <a:rPr lang="en-US" sz="1150" dirty="0">
                <a:effectLst/>
                <a:latin typeface="Times New Roman" panose="02020603050405020304" pitchFamily="18" charset="0"/>
                <a:ea typeface="Calibri" panose="020F0502020204030204" pitchFamily="34" charset="0"/>
                <a:cs typeface="Times New Roman" panose="02020603050405020304" pitchFamily="18" charset="0"/>
              </a:rPr>
              <a:t>lots 3 and 4 are showing the optimization process to find the optimal detector geometry/design for each absorber approach. An optimal design (minimum noise equivalent power NEP) occurred for N=1 thermocouples. There is a trade-off between minimizing NEP and obtaining a fast time constant (as shown on NEP vs tau plot). A design was chosen that provided ~8 msec time constant, a requirement for the instrument concept we developed for an IIP proposal.  The conclusions of the study were the absorber implementation choice did not have a significant effect on the NEP. We found Study #3 (the 100% efficiency broadband implementation) however offered the minimum NEP as well as broadband performance. This implementation was the carbon nanotube absorbers, which seems ultimately the direction we would like to go for this technology.</a:t>
            </a:r>
          </a:p>
          <a:p>
            <a:pPr algn="just" fontAlgn="t">
              <a:defRPr/>
            </a:pPr>
            <a:endParaRPr lang="en-US" dirty="0"/>
          </a:p>
          <a:p>
            <a:pPr algn="just" fontAlgn="t">
              <a:defRPr/>
            </a:pPr>
            <a:r>
              <a:rPr lang="en-US" sz="1400" b="1" dirty="0"/>
              <a:t>Scientific significance, societal relevance, and relationships to future missions: </a:t>
            </a:r>
          </a:p>
          <a:p>
            <a:pPr algn="just" fontAlgn="t">
              <a:defRPr/>
            </a:pPr>
            <a:r>
              <a:rPr lang="en-US" sz="1150" dirty="0"/>
              <a:t>Sustained and enhanced land imaging is crucial for providing high-quality science data on change in land use, forest health, environment, and climate. Future thermal land imaging instruments operating in the 10-12 micron band will provide essential information for furthering our hydrologic understanding at scales of human influence and producing field-scale moisture information through accurate retrievals of evapotranspiration (ET). To address the need for cost-effective future thermal land imaging missions we are developing novel uncooled doped-silicon thermopile detectors. These doped-Si thermopile detectors have the potential to offer superior performance in terms of sensitivity, speed and customizability, when compared to current commercial-off-the-shelf uncooled detector technologies. Because cryocooling technology does not need to be fielded on the instrument, these and other uncooled detectors offer the benefit of greatly reduced instrument cost, mass, and power at the expense of some acceptable loss in detector sensitivity. This allows future thermal imaging instrument to be fielded on board a low-cost platform, e.g., a CubeSat. In addition, it would enable capitalizing on the greater number of launch opportunities available for launch vehicles.</a:t>
            </a:r>
          </a:p>
          <a:p>
            <a:pPr fontAlgn="t">
              <a:defRPr/>
            </a:pPr>
            <a:endParaRPr lang="en-US" b="1" dirty="0">
              <a:latin typeface="+mn-lt"/>
            </a:endParaRPr>
          </a:p>
        </p:txBody>
      </p:sp>
      <p:sp>
        <p:nvSpPr>
          <p:cNvPr id="7"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76201"/>
            <a:ext cx="1074584" cy="914398"/>
          </a:xfrm>
          <a:prstGeom prst="rect">
            <a:avLst/>
          </a:prstGeom>
        </p:spPr>
      </p:pic>
    </p:spTree>
    <p:extLst>
      <p:ext uri="{BB962C8B-B14F-4D97-AF65-F5344CB8AC3E}">
        <p14:creationId xmlns:p14="http://schemas.microsoft.com/office/powerpoint/2010/main" val="208652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
            <a:extLst>
              <a:ext uri="{FF2B5EF4-FFF2-40B4-BE49-F238E27FC236}">
                <a16:creationId xmlns:a16="http://schemas.microsoft.com/office/drawing/2014/main" id="{49031EB0-4570-4000-BCAC-2621260907EB}"/>
              </a:ext>
            </a:extLst>
          </p:cNvPr>
          <p:cNvSpPr txBox="1">
            <a:spLocks noChangeArrowheads="1"/>
          </p:cNvSpPr>
          <p:nvPr/>
        </p:nvSpPr>
        <p:spPr bwMode="auto">
          <a:xfrm>
            <a:off x="1755282" y="4371"/>
            <a:ext cx="8873836" cy="1000482"/>
          </a:xfrm>
          <a:prstGeom prst="rect">
            <a:avLst/>
          </a:prstGeom>
          <a:noFill/>
          <a:ln w="9525">
            <a:noFill/>
            <a:miter lim="800000"/>
            <a:headEnd/>
            <a:tailEnd/>
          </a:ln>
        </p:spPr>
        <p:txBody>
          <a:bodyPr wrap="square" lIns="82945" tIns="41473" rIns="82945" bIns="41473" anchor="ctr">
            <a:spAutoFit/>
          </a:bodyPr>
          <a:ls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Arial" panose="020B0604020202020204" pitchFamily="34" charset="0"/>
                <a:cs typeface="Arial" panose="020B0604020202020204" pitchFamily="34" charset="0"/>
              </a:rPr>
              <a:t>Earth Observation for Monitoring U.N. Sustainable Development Goals</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 </a:t>
            </a:r>
            <a:r>
              <a:rPr lang="en-GB" sz="1200" b="1" dirty="0">
                <a:solidFill>
                  <a:srgbClr val="000000"/>
                </a:solidFill>
                <a:latin typeface="Arial" panose="020B0604020202020204" pitchFamily="34" charset="0"/>
                <a:cs typeface="Arial" panose="020B0604020202020204" pitchFamily="34" charset="0"/>
              </a:rPr>
              <a:t>Lahouari Bounoua</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Joseph Nigro</a:t>
            </a:r>
            <a:r>
              <a:rPr lang="en-GB" sz="1200" b="1" baseline="30000" dirty="0">
                <a:solidFill>
                  <a:srgbClr val="000000"/>
                </a:solidFill>
                <a:latin typeface="Arial" panose="020B0604020202020204" pitchFamily="34" charset="0"/>
                <a:cs typeface="Arial" panose="020B0604020202020204" pitchFamily="34" charset="0"/>
              </a:rPr>
              <a:t>1,2</a:t>
            </a:r>
            <a:r>
              <a:rPr lang="en-GB" sz="1200" b="1" dirty="0">
                <a:solidFill>
                  <a:srgbClr val="000000"/>
                </a:solidFill>
                <a:latin typeface="Arial" panose="020B0604020202020204" pitchFamily="34" charset="0"/>
                <a:cs typeface="Arial" panose="020B0604020202020204" pitchFamily="34" charset="0"/>
              </a:rPr>
              <a:t>, and Mohammed Messouli</a:t>
            </a:r>
            <a:r>
              <a:rPr lang="en-GB" sz="1200" b="1" baseline="30000" dirty="0">
                <a:solidFill>
                  <a:srgbClr val="000000"/>
                </a:solidFill>
                <a:latin typeface="Arial" panose="020B0604020202020204" pitchFamily="34" charset="0"/>
                <a:cs typeface="Arial" panose="020B0604020202020204" pitchFamily="34" charset="0"/>
              </a:rPr>
              <a:t>3</a:t>
            </a:r>
            <a:endParaRPr lang="en-GB" sz="1200" b="1" dirty="0">
              <a:solidFill>
                <a:srgbClr val="000000"/>
              </a:solidFill>
              <a:latin typeface="Arial" panose="020B0604020202020204" pitchFamily="34" charset="0"/>
              <a:cs typeface="Arial" panose="020B0604020202020204" pitchFamily="34" charset="0"/>
            </a:endParaRP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NASA GSFC, Code 618; </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Science Systems and Applications, Inc., </a:t>
            </a:r>
            <a:r>
              <a:rPr lang="en-GB" sz="1200" b="1" baseline="30000" dirty="0">
                <a:solidFill>
                  <a:srgbClr val="000000"/>
                </a:solidFill>
                <a:latin typeface="Arial" panose="020B0604020202020204" pitchFamily="34" charset="0"/>
                <a:cs typeface="Arial" panose="020B0604020202020204" pitchFamily="34" charset="0"/>
              </a:rPr>
              <a:t>3</a:t>
            </a:r>
            <a:r>
              <a:rPr lang="en-US" sz="1200" b="1" dirty="0">
                <a:solidFill>
                  <a:srgbClr val="000000"/>
                </a:solidFill>
                <a:latin typeface="Arial" panose="020B0604020202020204" pitchFamily="34" charset="0"/>
                <a:cs typeface="Arial" panose="020B0604020202020204" pitchFamily="34" charset="0"/>
              </a:rPr>
              <a:t>Cadi Ayyad University</a:t>
            </a:r>
            <a:endParaRPr lang="en-GB" sz="1200" b="1"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D9D8444-204A-4483-B63D-B83F46CFDCB8}"/>
              </a:ext>
            </a:extLst>
          </p:cNvPr>
          <p:cNvSpPr/>
          <p:nvPr/>
        </p:nvSpPr>
        <p:spPr>
          <a:xfrm>
            <a:off x="7542696" y="6559501"/>
            <a:ext cx="3063460" cy="2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55D388-ABE5-4030-AA87-4DE22AACE178}"/>
              </a:ext>
            </a:extLst>
          </p:cNvPr>
          <p:cNvSpPr/>
          <p:nvPr/>
        </p:nvSpPr>
        <p:spPr>
          <a:xfrm>
            <a:off x="8966200" y="6285097"/>
            <a:ext cx="1265148" cy="540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B29D3F-A47D-449E-B44C-13A70EB00CA9}"/>
              </a:ext>
            </a:extLst>
          </p:cNvPr>
          <p:cNvSpPr txBox="1"/>
          <p:nvPr/>
        </p:nvSpPr>
        <p:spPr>
          <a:xfrm>
            <a:off x="762000" y="4820227"/>
            <a:ext cx="10363200" cy="1569660"/>
          </a:xfrm>
          <a:prstGeom prst="rect">
            <a:avLst/>
          </a:prstGeom>
          <a:solidFill>
            <a:srgbClr val="CCFFCC"/>
          </a:solidFill>
          <a:ln w="19050">
            <a:solidFill>
              <a:schemeClr val="tx1"/>
            </a:solidFill>
          </a:ln>
        </p:spPr>
        <p:txBody>
          <a:bodyPr wrap="square" rtlCol="0">
            <a:spAutoFit/>
          </a:bodyPr>
          <a:lstStyle/>
          <a:p>
            <a:pPr algn="just"/>
            <a:r>
              <a:rPr lang="en-US" sz="1600" dirty="0">
                <a:latin typeface="Arial" panose="020B0604020202020204" pitchFamily="34" charset="0"/>
                <a:cs typeface="Arial" panose="020B0604020202020204" pitchFamily="34" charset="0"/>
              </a:rPr>
              <a:t>In 2016, the United Nations established 17 Sustainable Development Goals (SDGs) to reach by 2030. Earth Observations (EO) present a unique opportunity to assess and monitor these SDGs. Using EO, the urban sustainability Indicator was evaluated for the 25 largest Moroccan cities between 2003 and 2013. Although no systematic growth pattern was found, disparate sustainability levels were identiﬁed based on city size and appear to be related to rapid economic growth. Population growth continued along the periphery of existing cities with land consumption increasing faster than population growth.</a:t>
            </a:r>
          </a:p>
        </p:txBody>
      </p:sp>
      <p:pic>
        <p:nvPicPr>
          <p:cNvPr id="40" name="Picture 39" descr="goddardlogo_blue.png">
            <a:extLst>
              <a:ext uri="{FF2B5EF4-FFF2-40B4-BE49-F238E27FC236}">
                <a16:creationId xmlns:a16="http://schemas.microsoft.com/office/drawing/2014/main" id="{BFD6531A-D1D7-4C32-9ADC-1983E54C9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88" y="6326411"/>
            <a:ext cx="1244600" cy="530900"/>
          </a:xfrm>
          <a:prstGeom prst="rect">
            <a:avLst/>
          </a:prstGeom>
        </p:spPr>
      </p:pic>
      <p:pic>
        <p:nvPicPr>
          <p:cNvPr id="45" name="Picture 44">
            <a:extLst>
              <a:ext uri="{FF2B5EF4-FFF2-40B4-BE49-F238E27FC236}">
                <a16:creationId xmlns:a16="http://schemas.microsoft.com/office/drawing/2014/main" id="{0A04FCA4-EA0C-4F75-8B7C-C9AB5328E9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
        <p:nvSpPr>
          <p:cNvPr id="46" name="Text Box 17">
            <a:extLst>
              <a:ext uri="{FF2B5EF4-FFF2-40B4-BE49-F238E27FC236}">
                <a16:creationId xmlns:a16="http://schemas.microsoft.com/office/drawing/2014/main" id="{D7275E5F-42CB-47E4-897F-B016157B8EEA}"/>
              </a:ext>
            </a:extLst>
          </p:cNvPr>
          <p:cNvSpPr txBox="1">
            <a:spLocks noChangeArrowheads="1"/>
          </p:cNvSpPr>
          <p:nvPr/>
        </p:nvSpPr>
        <p:spPr bwMode="auto">
          <a:xfrm>
            <a:off x="7275526" y="6500488"/>
            <a:ext cx="4343400" cy="246221"/>
          </a:xfrm>
          <a:prstGeom prst="rect">
            <a:avLst/>
          </a:prstGeom>
          <a:noFill/>
          <a:ln w="9525">
            <a:noFill/>
            <a:miter lim="800000"/>
            <a:headEnd/>
            <a:tailEnd/>
          </a:ln>
        </p:spPr>
        <p:txBody>
          <a:bodyPr wrap="square">
            <a:spAutoFit/>
          </a:bodyPr>
          <a:lstStyle/>
          <a:p>
            <a:pPr>
              <a:defRPr/>
            </a:pPr>
            <a:r>
              <a:rPr lang="en-US" sz="1000" b="1" dirty="0">
                <a:latin typeface="Arial" panose="020B0604020202020204" pitchFamily="34" charset="0"/>
                <a:cs typeface="Arial" panose="020B0604020202020204" pitchFamily="34" charset="0"/>
              </a:rPr>
              <a:t>Earth Sciences Division – Hydrosphere, Biosphere, and Geophysics</a:t>
            </a:r>
          </a:p>
        </p:txBody>
      </p:sp>
      <p:grpSp>
        <p:nvGrpSpPr>
          <p:cNvPr id="6" name="Group 5">
            <a:extLst>
              <a:ext uri="{FF2B5EF4-FFF2-40B4-BE49-F238E27FC236}">
                <a16:creationId xmlns:a16="http://schemas.microsoft.com/office/drawing/2014/main" id="{BEA60793-D6B4-4F9A-A3B3-DF1872C34CF4}"/>
              </a:ext>
            </a:extLst>
          </p:cNvPr>
          <p:cNvGrpSpPr/>
          <p:nvPr/>
        </p:nvGrpSpPr>
        <p:grpSpPr>
          <a:xfrm>
            <a:off x="305427" y="946560"/>
            <a:ext cx="11509445" cy="4019847"/>
            <a:chOff x="305427" y="1008204"/>
            <a:chExt cx="11509445" cy="4019847"/>
          </a:xfrm>
        </p:grpSpPr>
        <p:grpSp>
          <p:nvGrpSpPr>
            <p:cNvPr id="35" name="Group 34">
              <a:extLst>
                <a:ext uri="{FF2B5EF4-FFF2-40B4-BE49-F238E27FC236}">
                  <a16:creationId xmlns:a16="http://schemas.microsoft.com/office/drawing/2014/main" id="{6CF3C348-4BE4-4A7C-8201-2CC2A172DED8}"/>
                </a:ext>
              </a:extLst>
            </p:cNvPr>
            <p:cNvGrpSpPr/>
            <p:nvPr/>
          </p:nvGrpSpPr>
          <p:grpSpPr>
            <a:xfrm>
              <a:off x="7079580" y="1008204"/>
              <a:ext cx="4735292" cy="3717906"/>
              <a:chOff x="5030622" y="771659"/>
              <a:chExt cx="4010523" cy="3148855"/>
            </a:xfrm>
          </p:grpSpPr>
          <p:pic>
            <p:nvPicPr>
              <p:cNvPr id="13" name="Picture 12" descr="A close up of a map&#10;&#10;Description automatically generated">
                <a:extLst>
                  <a:ext uri="{FF2B5EF4-FFF2-40B4-BE49-F238E27FC236}">
                    <a16:creationId xmlns:a16="http://schemas.microsoft.com/office/drawing/2014/main" id="{3E418D8B-9A13-469E-87DC-6EE2FFC57484}"/>
                  </a:ext>
                </a:extLst>
              </p:cNvPr>
              <p:cNvPicPr>
                <a:picLocks noChangeAspect="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9845" b="93782" l="2575" r="97019">
                            <a14:foregroundMark x1="6098" y1="59067" x2="17344" y2="72193"/>
                            <a14:foregroundMark x1="17344" y1="72193" x2="32385" y2="75475"/>
                            <a14:foregroundMark x1="32385" y1="75475" x2="46070" y2="72539"/>
                            <a14:foregroundMark x1="46070" y1="72539" x2="85366" y2="36615"/>
                            <a14:foregroundMark x1="85366" y1="36615" x2="86043" y2="21244"/>
                            <a14:foregroundMark x1="65447" y1="10363" x2="50949" y2="10535"/>
                            <a14:foregroundMark x1="50949" y1="10535" x2="50000" y2="9845"/>
                            <a14:foregroundMark x1="47290" y1="11744" x2="38076" y2="34888"/>
                            <a14:foregroundMark x1="30759" y1="29361" x2="33604" y2="40587"/>
                            <a14:foregroundMark x1="18970" y1="48877" x2="38889" y2="26425"/>
                            <a14:foregroundMark x1="15447" y1="52332" x2="5420" y2="60622"/>
                            <a14:foregroundMark x1="2710" y1="61831" x2="2575" y2="65458"/>
                            <a14:foregroundMark x1="3930" y1="62349" x2="11518" y2="67876"/>
                            <a14:foregroundMark x1="7724" y1="69775" x2="8537" y2="67358"/>
                            <a14:foregroundMark x1="8808" y1="67185" x2="6098" y2="68048"/>
                            <a14:foregroundMark x1="15989" y1="76684" x2="33469" y2="82383"/>
                            <a14:foregroundMark x1="33469" y1="82383" x2="86856" y2="49050"/>
                            <a14:foregroundMark x1="86856" y1="49050" x2="94715" y2="34197"/>
                            <a14:foregroundMark x1="94715" y1="34197" x2="94309" y2="32124"/>
                            <a14:foregroundMark x1="91599" y1="44560" x2="89024" y2="60276"/>
                            <a14:foregroundMark x1="96612" y1="36615" x2="97019" y2="61140"/>
                            <a14:foregroundMark x1="77507" y1="82556" x2="52304" y2="82729"/>
                            <a14:foregroundMark x1="54472" y1="83938" x2="69783" y2="84283"/>
                            <a14:foregroundMark x1="69783" y1="84283" x2="80217" y2="84111"/>
                            <a14:foregroundMark x1="77642" y1="84283" x2="64228" y2="86874"/>
                            <a14:foregroundMark x1="60840" y1="85838" x2="65583" y2="85320"/>
                            <a14:foregroundMark x1="17480" y1="79447" x2="30623" y2="89637"/>
                            <a14:foregroundMark x1="30623" y1="89637" x2="44986" y2="91364"/>
                            <a14:foregroundMark x1="44986" y1="91364" x2="46612" y2="91019"/>
                            <a14:foregroundMark x1="46612" y1="91019" x2="31030" y2="93782"/>
                            <a14:foregroundMark x1="31030" y1="93782" x2="17615" y2="90328"/>
                            <a14:foregroundMark x1="66667" y1="15026" x2="69512" y2="14680"/>
                            <a14:foregroundMark x1="69648" y1="14680" x2="67344" y2="13299"/>
                            <a14:foregroundMark x1="67886" y1="10708" x2="68157" y2="14680"/>
                          </a14:backgroundRemoval>
                        </a14:imgEffect>
                      </a14:imgLayer>
                    </a14:imgProps>
                  </a:ext>
                  <a:ext uri="{28A0092B-C50C-407E-A947-70E740481C1C}">
                    <a14:useLocalDpi xmlns:a14="http://schemas.microsoft.com/office/drawing/2010/main" val="0"/>
                  </a:ext>
                </a:extLst>
              </a:blip>
              <a:srcRect/>
              <a:stretch/>
            </p:blipFill>
            <p:spPr>
              <a:xfrm>
                <a:off x="5030622" y="771659"/>
                <a:ext cx="4010523" cy="3148855"/>
              </a:xfrm>
              <a:prstGeom prst="rect">
                <a:avLst/>
              </a:prstGeom>
            </p:spPr>
          </p:pic>
          <p:sp>
            <p:nvSpPr>
              <p:cNvPr id="21" name="TextBox 20">
                <a:extLst>
                  <a:ext uri="{FF2B5EF4-FFF2-40B4-BE49-F238E27FC236}">
                    <a16:creationId xmlns:a16="http://schemas.microsoft.com/office/drawing/2014/main" id="{E6B6E42A-FE76-4BCF-B13B-787089062FA2}"/>
                  </a:ext>
                </a:extLst>
              </p:cNvPr>
              <p:cNvSpPr txBox="1"/>
              <p:nvPr/>
            </p:nvSpPr>
            <p:spPr>
              <a:xfrm>
                <a:off x="7313424" y="2574352"/>
                <a:ext cx="970137" cy="307777"/>
              </a:xfrm>
              <a:prstGeom prst="rect">
                <a:avLst/>
              </a:prstGeom>
              <a:noFill/>
            </p:spPr>
            <p:txBody>
              <a:bodyPr wrap="none" rtlCol="0">
                <a:spAutoFit/>
              </a:bodyPr>
              <a:lstStyle/>
              <a:p>
                <a:r>
                  <a:rPr lang="en-US" sz="1400" dirty="0"/>
                  <a:t>2003-2013</a:t>
                </a:r>
              </a:p>
            </p:txBody>
          </p:sp>
          <p:sp>
            <p:nvSpPr>
              <p:cNvPr id="24" name="TextBox 23">
                <a:extLst>
                  <a:ext uri="{FF2B5EF4-FFF2-40B4-BE49-F238E27FC236}">
                    <a16:creationId xmlns:a16="http://schemas.microsoft.com/office/drawing/2014/main" id="{2BD54214-3B0C-41FC-A2E3-E43425E1993F}"/>
                  </a:ext>
                </a:extLst>
              </p:cNvPr>
              <p:cNvSpPr txBox="1"/>
              <p:nvPr/>
            </p:nvSpPr>
            <p:spPr>
              <a:xfrm>
                <a:off x="7549770" y="1011645"/>
                <a:ext cx="248722" cy="286736"/>
              </a:xfrm>
              <a:prstGeom prst="rect">
                <a:avLst/>
              </a:prstGeom>
              <a:solidFill>
                <a:schemeClr val="bg1"/>
              </a:solidFill>
            </p:spPr>
            <p:txBody>
              <a:bodyPr wrap="none" rtlCol="0">
                <a:spAutoFit/>
              </a:bodyPr>
              <a:lstStyle/>
              <a:p>
                <a:r>
                  <a:rPr lang="en-US" sz="1600" b="1" dirty="0">
                    <a:solidFill>
                      <a:schemeClr val="bg1"/>
                    </a:solidFill>
                  </a:rPr>
                  <a:t>C</a:t>
                </a:r>
              </a:p>
            </p:txBody>
          </p:sp>
        </p:grpSp>
        <p:sp>
          <p:nvSpPr>
            <p:cNvPr id="4" name="TextBox 3">
              <a:extLst>
                <a:ext uri="{FF2B5EF4-FFF2-40B4-BE49-F238E27FC236}">
                  <a16:creationId xmlns:a16="http://schemas.microsoft.com/office/drawing/2014/main" id="{3892D385-0613-43CA-BB34-163DE18DCE80}"/>
                </a:ext>
              </a:extLst>
            </p:cNvPr>
            <p:cNvSpPr txBox="1"/>
            <p:nvPr/>
          </p:nvSpPr>
          <p:spPr>
            <a:xfrm>
              <a:off x="7325217" y="1480849"/>
              <a:ext cx="1329210"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Mohammedia</a:t>
              </a:r>
            </a:p>
          </p:txBody>
        </p:sp>
        <p:grpSp>
          <p:nvGrpSpPr>
            <p:cNvPr id="32" name="Group 31">
              <a:extLst>
                <a:ext uri="{FF2B5EF4-FFF2-40B4-BE49-F238E27FC236}">
                  <a16:creationId xmlns:a16="http://schemas.microsoft.com/office/drawing/2014/main" id="{3B5DB931-213B-43A7-A4EE-F50E7FEF3EF2}"/>
                </a:ext>
              </a:extLst>
            </p:cNvPr>
            <p:cNvGrpSpPr/>
            <p:nvPr/>
          </p:nvGrpSpPr>
          <p:grpSpPr>
            <a:xfrm>
              <a:off x="4281697" y="1162625"/>
              <a:ext cx="2763703" cy="2068336"/>
              <a:chOff x="3111686" y="863017"/>
              <a:chExt cx="2319802" cy="1736123"/>
            </a:xfrm>
          </p:grpSpPr>
          <p:pic>
            <p:nvPicPr>
              <p:cNvPr id="3" name="Picture 2" descr="A close up of a map&#10;&#10;Description automatically generated">
                <a:extLst>
                  <a:ext uri="{FF2B5EF4-FFF2-40B4-BE49-F238E27FC236}">
                    <a16:creationId xmlns:a16="http://schemas.microsoft.com/office/drawing/2014/main" id="{3D61F555-5CA2-4B37-B1E7-1C83EC60CBC6}"/>
                  </a:ext>
                </a:extLst>
              </p:cNvPr>
              <p:cNvPicPr>
                <a:picLocks noChangeAspect="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5023" b="97032" l="1503" r="98998">
                            <a14:foregroundMark x1="60267" y1="14384" x2="31300" y2="12957"/>
                            <a14:foregroundMark x1="16840" y1="26292" x2="14357" y2="46804"/>
                            <a14:foregroundMark x1="14357" y1="46804" x2="34057" y2="65982"/>
                            <a14:foregroundMark x1="34057" y1="65982" x2="74958" y2="45662"/>
                            <a14:foregroundMark x1="74958" y1="45662" x2="86144" y2="34932"/>
                            <a14:foregroundMark x1="2504" y1="5479" x2="75793" y2="457"/>
                            <a14:foregroundMark x1="75793" y1="457" x2="93656" y2="10959"/>
                            <a14:foregroundMark x1="93656" y1="10959" x2="94324" y2="39041"/>
                            <a14:foregroundMark x1="94324" y1="39041" x2="77129" y2="61644"/>
                            <a14:foregroundMark x1="77129" y1="61644" x2="56761" y2="75342"/>
                            <a14:foregroundMark x1="56761" y1="75342" x2="36561" y2="80594"/>
                            <a14:foregroundMark x1="36561" y1="80594" x2="32721" y2="85160"/>
                            <a14:foregroundMark x1="40902" y1="10731" x2="60434" y2="7991"/>
                            <a14:foregroundMark x1="60434" y1="7991" x2="72287" y2="11187"/>
                            <a14:foregroundMark x1="49750" y1="5251" x2="55593" y2="9132"/>
                            <a14:foregroundMark x1="10781" y1="28165" x2="5509" y2="80137"/>
                            <a14:foregroundMark x1="11034" y1="25666" x2="10938" y2="26609"/>
                            <a14:foregroundMark x1="2170" y1="58219" x2="1503" y2="71461"/>
                            <a14:foregroundMark x1="11686" y1="73973" x2="54072" y2="83775"/>
                            <a14:foregroundMark x1="65886" y1="89008" x2="64107" y2="89954"/>
                            <a14:foregroundMark x1="70618" y1="91781" x2="70484" y2="90348"/>
                            <a14:foregroundMark x1="22538" y1="74429" x2="32721" y2="97032"/>
                            <a14:foregroundMark x1="32721" y1="97032" x2="33055" y2="97260"/>
                            <a14:foregroundMark x1="91486" y1="42466" x2="98998" y2="36986"/>
                            <a14:foregroundMark x1="91987" y1="55479" x2="92654" y2="58676"/>
                            <a14:foregroundMark x1="46411" y1="29909" x2="45910" y2="33105"/>
                            <a14:foregroundMark x1="86311" y1="59132" x2="87145" y2="61872"/>
                            <a14:foregroundMark x1="82805" y1="62557" x2="81970" y2="69406"/>
                            <a14:backgroundMark x1="96661" y1="66667" x2="98497" y2="74658"/>
                            <a14:backgroundMark x1="92821" y1="60274" x2="97663" y2="58904"/>
                            <a14:backgroundMark x1="98998" y1="53653" x2="98998" y2="59589"/>
                            <a14:backgroundMark x1="96327" y1="58904" x2="98998" y2="56849"/>
                            <a14:backgroundMark x1="96715" y1="56906" x2="97496" y2="56393"/>
                            <a14:backgroundMark x1="89149" y1="61872" x2="95900" y2="57440"/>
                            <a14:backgroundMark x1="98164" y1="54110" x2="97997" y2="55023"/>
                            <a14:backgroundMark x1="56093" y1="83790" x2="76294" y2="81963"/>
                            <a14:backgroundMark x1="66611" y1="83790" x2="76795" y2="86758"/>
                            <a14:backgroundMark x1="58431" y1="82877" x2="58097" y2="86986"/>
                            <a14:backgroundMark x1="79633" y1="83105" x2="77963" y2="85616"/>
                            <a14:backgroundMark x1="17195" y1="11187" x2="19366" y2="25342"/>
                            <a14:backgroundMark x1="32554" y1="15982" x2="12020" y2="10502"/>
                            <a14:backgroundMark x1="12020" y1="10502" x2="14691" y2="21233"/>
                            <a14:backgroundMark x1="28715" y1="11187" x2="10351" y2="24658"/>
                            <a14:backgroundMark x1="10351" y1="24658" x2="4841" y2="15982"/>
                            <a14:backgroundMark x1="9015" y1="12329" x2="15860" y2="23059"/>
                            <a14:backgroundMark x1="24875" y1="23059" x2="15526" y2="23059"/>
                            <a14:backgroundMark x1="8681" y1="10731" x2="8681" y2="13470"/>
                          </a14:backgroundRemoval>
                        </a14:imgEffect>
                      </a14:imgLayer>
                    </a14:imgProps>
                  </a:ext>
                  <a:ext uri="{28A0092B-C50C-407E-A947-70E740481C1C}">
                    <a14:useLocalDpi xmlns:a14="http://schemas.microsoft.com/office/drawing/2010/main" val="0"/>
                  </a:ext>
                </a:extLst>
              </a:blip>
              <a:srcRect/>
              <a:stretch/>
            </p:blipFill>
            <p:spPr>
              <a:xfrm>
                <a:off x="3111686" y="906174"/>
                <a:ext cx="2319802" cy="1692966"/>
              </a:xfrm>
              <a:prstGeom prst="rect">
                <a:avLst/>
              </a:prstGeom>
            </p:spPr>
          </p:pic>
          <p:sp>
            <p:nvSpPr>
              <p:cNvPr id="14" name="TextBox 13">
                <a:extLst>
                  <a:ext uri="{FF2B5EF4-FFF2-40B4-BE49-F238E27FC236}">
                    <a16:creationId xmlns:a16="http://schemas.microsoft.com/office/drawing/2014/main" id="{9310AE10-6C79-45D8-8508-191E87B52DE6}"/>
                  </a:ext>
                </a:extLst>
              </p:cNvPr>
              <p:cNvSpPr txBox="1"/>
              <p:nvPr/>
            </p:nvSpPr>
            <p:spPr>
              <a:xfrm>
                <a:off x="4413098" y="863017"/>
                <a:ext cx="259957" cy="284176"/>
              </a:xfrm>
              <a:prstGeom prst="rect">
                <a:avLst/>
              </a:prstGeom>
              <a:solidFill>
                <a:schemeClr val="bg1"/>
              </a:solidFill>
            </p:spPr>
            <p:txBody>
              <a:bodyPr wrap="none" rtlCol="0">
                <a:spAutoFit/>
              </a:bodyPr>
              <a:lstStyle/>
              <a:p>
                <a:r>
                  <a:rPr lang="en-US" sz="1600" b="1" dirty="0">
                    <a:solidFill>
                      <a:schemeClr val="bg1"/>
                    </a:solidFill>
                  </a:rPr>
                  <a:t>A</a:t>
                </a:r>
              </a:p>
            </p:txBody>
          </p:sp>
        </p:grpSp>
        <p:grpSp>
          <p:nvGrpSpPr>
            <p:cNvPr id="33" name="Group 32">
              <a:extLst>
                <a:ext uri="{FF2B5EF4-FFF2-40B4-BE49-F238E27FC236}">
                  <a16:creationId xmlns:a16="http://schemas.microsoft.com/office/drawing/2014/main" id="{46E56CB5-3C40-4B2D-A3A4-793F70D1DEC1}"/>
                </a:ext>
              </a:extLst>
            </p:cNvPr>
            <p:cNvGrpSpPr/>
            <p:nvPr/>
          </p:nvGrpSpPr>
          <p:grpSpPr>
            <a:xfrm>
              <a:off x="4196383" y="2763409"/>
              <a:ext cx="2859634" cy="2264642"/>
              <a:chOff x="3040637" y="3696918"/>
              <a:chExt cx="2400325" cy="1900906"/>
            </a:xfrm>
          </p:grpSpPr>
          <p:pic>
            <p:nvPicPr>
              <p:cNvPr id="9" name="Picture 8" descr="A close up of a map&#10;&#10;Description automatically generated">
                <a:extLst>
                  <a:ext uri="{FF2B5EF4-FFF2-40B4-BE49-F238E27FC236}">
                    <a16:creationId xmlns:a16="http://schemas.microsoft.com/office/drawing/2014/main" id="{39C23BD0-B45D-4E87-A8D1-9555D2CB8198}"/>
                  </a:ext>
                </a:extLst>
              </p:cNvPr>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4376" b="97155" l="2422" r="99654">
                            <a14:foregroundMark x1="22097" y1="41260" x2="41774" y2="25203"/>
                            <a14:foregroundMark x1="35645" y1="25610" x2="55645" y2="14431"/>
                            <a14:foregroundMark x1="51774" y1="11992" x2="73387" y2="11992"/>
                            <a14:foregroundMark x1="40968" y1="8537" x2="55645" y2="5081"/>
                            <a14:foregroundMark x1="19839" y1="43496" x2="8871" y2="62602"/>
                            <a14:foregroundMark x1="8871" y1="62602" x2="7419" y2="71748"/>
                            <a14:foregroundMark x1="6774" y1="61179" x2="4355" y2="66463"/>
                            <a14:foregroundMark x1="7097" y1="59553" x2="4505" y2="62065"/>
                            <a14:foregroundMark x1="7419" y1="58130" x2="12097" y2="56707"/>
                            <a14:foregroundMark x1="6290" y1="58740" x2="4032" y2="61585"/>
                            <a14:foregroundMark x1="12097" y1="67480" x2="46935" y2="85976"/>
                            <a14:foregroundMark x1="46935" y1="85976" x2="66452" y2="85976"/>
                            <a14:foregroundMark x1="74567" y1="73228" x2="78226" y2="67480"/>
                            <a14:foregroundMark x1="66452" y1="85976" x2="67349" y2="84566"/>
                            <a14:foregroundMark x1="78226" y1="67480" x2="83387" y2="39024"/>
                            <a14:foregroundMark x1="83387" y1="39024" x2="80323" y2="28455"/>
                            <a14:foregroundMark x1="62903" y1="40650" x2="49516" y2="77236"/>
                            <a14:foregroundMark x1="75026" y1="85313" x2="77258" y2="87398"/>
                            <a14:foregroundMark x1="77452" y1="82608" x2="80968" y2="86789"/>
                            <a14:foregroundMark x1="69516" y1="73171" x2="69610" y2="73283"/>
                            <a14:foregroundMark x1="81774" y1="82114" x2="80933" y2="81407"/>
                            <a14:foregroundMark x1="23710" y1="87805" x2="35968" y2="97561"/>
                            <a14:foregroundMark x1="70645" y1="23577" x2="86129" y2="24187"/>
                            <a14:foregroundMark x1="74032" y1="17886" x2="89516" y2="16870"/>
                            <a14:foregroundMark x1="66452" y1="12398" x2="82903" y2="10976"/>
                            <a14:foregroundMark x1="80645" y1="42683" x2="88387" y2="40244"/>
                            <a14:foregroundMark x1="79516" y1="53862" x2="93710" y2="50407"/>
                            <a14:foregroundMark x1="82956" y1="66302" x2="83319" y2="67363"/>
                            <a14:foregroundMark x1="80645" y1="59553" x2="82956" y2="66302"/>
                            <a14:foregroundMark x1="87903" y1="48374" x2="98387" y2="33333"/>
                            <a14:foregroundMark x1="86851" y1="53392" x2="87197" y2="58643"/>
                            <a14:foregroundMark x1="89769" y1="56589" x2="88754" y2="58643"/>
                            <a14:foregroundMark x1="92215" y1="51641" x2="91719" y2="52645"/>
                            <a14:foregroundMark x1="83564" y1="60832" x2="84429" y2="63895"/>
                            <a14:foregroundMark x1="83391" y1="58643" x2="85640" y2="62582"/>
                            <a14:foregroundMark x1="97232" y1="48578" x2="99308" y2="49015"/>
                            <a14:foregroundMark x1="96194" y1="47265" x2="99654" y2="48140"/>
                            <a14:foregroundMark x1="94810" y1="51204" x2="97232" y2="53829"/>
                            <a14:foregroundMark x1="95156" y1="50109" x2="99135" y2="48359"/>
                            <a14:foregroundMark x1="96713" y1="47484" x2="97578" y2="46608"/>
                            <a14:backgroundMark x1="96129" y1="61992" x2="96129" y2="58130"/>
                            <a14:backgroundMark x1="95645" y1="58740" x2="97258" y2="61992"/>
                            <a14:backgroundMark x1="93065" y1="65447" x2="97581" y2="67480"/>
                            <a14:backgroundMark x1="99516" y1="55285" x2="97258" y2="55691"/>
                            <a14:backgroundMark x1="95323" y1="57114" x2="99194" y2="54878"/>
                            <a14:backgroundMark x1="1290" y1="61179" x2="968" y2="63008"/>
                            <a14:backgroundMark x1="83737" y1="66302" x2="83737" y2="66302"/>
                            <a14:backgroundMark x1="92802" y1="60973" x2="96021" y2="59081"/>
                            <a14:backgroundMark x1="83737" y1="66302" x2="92393" y2="61214"/>
                            <a14:backgroundMark x1="91456" y1="60552" x2="91003" y2="61050"/>
                            <a14:backgroundMark x1="98962" y1="52298" x2="94860" y2="56809"/>
                            <a14:backgroundMark x1="88235" y1="58862" x2="90291" y2="59729"/>
                            <a14:backgroundMark x1="57958" y1="78775" x2="78201" y2="80744"/>
                            <a14:backgroundMark x1="56401" y1="78118" x2="76298" y2="77899"/>
                            <a14:backgroundMark x1="76298" y1="77899" x2="82699" y2="77899"/>
                            <a14:backgroundMark x1="58131" y1="76586" x2="57785" y2="78993"/>
                            <a14:backgroundMark x1="16436" y1="39168" x2="1730" y2="56236"/>
                            <a14:backgroundMark x1="1730" y1="56236" x2="1730" y2="57549"/>
                            <a14:backgroundMark x1="3287" y1="35449" x2="5190" y2="28446"/>
                            <a14:backgroundMark x1="92228" y1="59286" x2="92215" y2="59300"/>
                            <a14:backgroundMark x1="98443" y1="52735" x2="93917" y2="57506"/>
                            <a14:backgroundMark x1="91696" y1="57549" x2="92215" y2="59956"/>
                          </a14:backgroundRemoval>
                        </a14:imgEffect>
                      </a14:imgLayer>
                    </a14:imgProps>
                  </a:ext>
                  <a:ext uri="{28A0092B-C50C-407E-A947-70E740481C1C}">
                    <a14:useLocalDpi xmlns:a14="http://schemas.microsoft.com/office/drawing/2010/main" val="0"/>
                  </a:ext>
                </a:extLst>
              </a:blip>
              <a:srcRect/>
              <a:stretch/>
            </p:blipFill>
            <p:spPr>
              <a:xfrm>
                <a:off x="3040637" y="3696918"/>
                <a:ext cx="2400325" cy="1900906"/>
              </a:xfrm>
              <a:prstGeom prst="rect">
                <a:avLst/>
              </a:prstGeom>
            </p:spPr>
          </p:pic>
          <p:sp>
            <p:nvSpPr>
              <p:cNvPr id="23" name="TextBox 22">
                <a:extLst>
                  <a:ext uri="{FF2B5EF4-FFF2-40B4-BE49-F238E27FC236}">
                    <a16:creationId xmlns:a16="http://schemas.microsoft.com/office/drawing/2014/main" id="{43C9FB53-3A50-4EDF-B58E-D7CEF8388B8C}"/>
                  </a:ext>
                </a:extLst>
              </p:cNvPr>
              <p:cNvSpPr txBox="1"/>
              <p:nvPr/>
            </p:nvSpPr>
            <p:spPr>
              <a:xfrm>
                <a:off x="4441728" y="3705381"/>
                <a:ext cx="251883" cy="284177"/>
              </a:xfrm>
              <a:prstGeom prst="rect">
                <a:avLst/>
              </a:prstGeom>
              <a:solidFill>
                <a:schemeClr val="bg1"/>
              </a:solidFill>
            </p:spPr>
            <p:txBody>
              <a:bodyPr wrap="none" rtlCol="0">
                <a:spAutoFit/>
              </a:bodyPr>
              <a:lstStyle/>
              <a:p>
                <a:r>
                  <a:rPr lang="en-US" sz="1600" b="1" dirty="0">
                    <a:solidFill>
                      <a:schemeClr val="bg1"/>
                    </a:solidFill>
                  </a:rPr>
                  <a:t>B</a:t>
                </a:r>
              </a:p>
            </p:txBody>
          </p:sp>
        </p:grpSp>
        <p:pic>
          <p:nvPicPr>
            <p:cNvPr id="31" name="Picture 30">
              <a:extLst>
                <a:ext uri="{FF2B5EF4-FFF2-40B4-BE49-F238E27FC236}">
                  <a16:creationId xmlns:a16="http://schemas.microsoft.com/office/drawing/2014/main" id="{2E147996-E8A6-4B10-BC8C-24F9BB12AD04}"/>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5427" y="1158543"/>
              <a:ext cx="4010522" cy="3835390"/>
            </a:xfrm>
            <a:prstGeom prst="rect">
              <a:avLst/>
            </a:prstGeom>
          </p:spPr>
        </p:pic>
        <p:sp>
          <p:nvSpPr>
            <p:cNvPr id="25" name="TextBox 24">
              <a:extLst>
                <a:ext uri="{FF2B5EF4-FFF2-40B4-BE49-F238E27FC236}">
                  <a16:creationId xmlns:a16="http://schemas.microsoft.com/office/drawing/2014/main" id="{E57F3ACB-6726-42E6-9084-F987752EE5A7}"/>
                </a:ext>
              </a:extLst>
            </p:cNvPr>
            <p:cNvSpPr txBox="1"/>
            <p:nvPr/>
          </p:nvSpPr>
          <p:spPr>
            <a:xfrm>
              <a:off x="2603977" y="3105213"/>
              <a:ext cx="1090042" cy="830997"/>
            </a:xfrm>
            <a:prstGeom prst="rect">
              <a:avLst/>
            </a:prstGeom>
            <a:noFill/>
          </p:spPr>
          <p:txBody>
            <a:bodyPr wrap="none" rtlCol="0">
              <a:spAutoFit/>
            </a:bodyPr>
            <a:lstStyle/>
            <a:p>
              <a:pPr algn="ctr"/>
              <a:r>
                <a:rPr lang="en-US" sz="1600" dirty="0"/>
                <a:t>25 largest</a:t>
              </a:r>
            </a:p>
            <a:p>
              <a:pPr algn="ctr"/>
              <a:r>
                <a:rPr lang="en-US" sz="1600" dirty="0"/>
                <a:t>cities by</a:t>
              </a:r>
            </a:p>
            <a:p>
              <a:pPr algn="ctr"/>
              <a:r>
                <a:rPr lang="en-US" sz="1600" dirty="0"/>
                <a:t>population</a:t>
              </a:r>
            </a:p>
          </p:txBody>
        </p:sp>
        <p:sp>
          <p:nvSpPr>
            <p:cNvPr id="47" name="TextBox 46">
              <a:extLst>
                <a:ext uri="{FF2B5EF4-FFF2-40B4-BE49-F238E27FC236}">
                  <a16:creationId xmlns:a16="http://schemas.microsoft.com/office/drawing/2014/main" id="{4CB09B7C-BE86-4E22-8876-95FC762FAA3D}"/>
                </a:ext>
              </a:extLst>
            </p:cNvPr>
            <p:cNvSpPr txBox="1"/>
            <p:nvPr/>
          </p:nvSpPr>
          <p:spPr>
            <a:xfrm>
              <a:off x="6113202" y="4189077"/>
              <a:ext cx="1259961" cy="523220"/>
            </a:xfrm>
            <a:prstGeom prst="rect">
              <a:avLst/>
            </a:prstGeom>
            <a:noFill/>
          </p:spPr>
          <p:txBody>
            <a:bodyPr wrap="none" rtlCol="0">
              <a:spAutoFit/>
            </a:bodyPr>
            <a:lstStyle/>
            <a:p>
              <a:pPr algn="ctr"/>
              <a:r>
                <a:rPr lang="en-US" sz="1400" dirty="0"/>
                <a:t>Urban Surface </a:t>
              </a:r>
            </a:p>
            <a:p>
              <a:pPr algn="ctr"/>
              <a:r>
                <a:rPr lang="en-US" sz="1400" dirty="0"/>
                <a:t>Area 2013</a:t>
              </a:r>
            </a:p>
          </p:txBody>
        </p:sp>
        <p:sp>
          <p:nvSpPr>
            <p:cNvPr id="48" name="Rectangle 47">
              <a:extLst>
                <a:ext uri="{FF2B5EF4-FFF2-40B4-BE49-F238E27FC236}">
                  <a16:creationId xmlns:a16="http://schemas.microsoft.com/office/drawing/2014/main" id="{FC4D7556-245A-4359-A814-83800154556E}"/>
                </a:ext>
              </a:extLst>
            </p:cNvPr>
            <p:cNvSpPr/>
            <p:nvPr/>
          </p:nvSpPr>
          <p:spPr>
            <a:xfrm>
              <a:off x="6663029" y="4712039"/>
              <a:ext cx="160306" cy="99933"/>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82F7D6B0-977E-4AEC-9094-3E0FBCF281A6}"/>
                </a:ext>
              </a:extLst>
            </p:cNvPr>
            <p:cNvSpPr txBox="1"/>
            <p:nvPr/>
          </p:nvSpPr>
          <p:spPr>
            <a:xfrm>
              <a:off x="6106714" y="2532285"/>
              <a:ext cx="1259961" cy="523220"/>
            </a:xfrm>
            <a:prstGeom prst="rect">
              <a:avLst/>
            </a:prstGeom>
            <a:noFill/>
          </p:spPr>
          <p:txBody>
            <a:bodyPr wrap="none" rtlCol="0">
              <a:spAutoFit/>
            </a:bodyPr>
            <a:lstStyle/>
            <a:p>
              <a:pPr algn="ctr"/>
              <a:r>
                <a:rPr lang="en-US" sz="1400" dirty="0"/>
                <a:t>Urban Surface </a:t>
              </a:r>
            </a:p>
            <a:p>
              <a:pPr algn="ctr"/>
              <a:r>
                <a:rPr lang="en-US" sz="1400" dirty="0"/>
                <a:t>Area 2003</a:t>
              </a:r>
            </a:p>
          </p:txBody>
        </p:sp>
        <p:sp>
          <p:nvSpPr>
            <p:cNvPr id="52" name="Rectangle 51">
              <a:extLst>
                <a:ext uri="{FF2B5EF4-FFF2-40B4-BE49-F238E27FC236}">
                  <a16:creationId xmlns:a16="http://schemas.microsoft.com/office/drawing/2014/main" id="{A7B06904-3F4A-4947-8FC4-07416C4F67B4}"/>
                </a:ext>
              </a:extLst>
            </p:cNvPr>
            <p:cNvSpPr/>
            <p:nvPr/>
          </p:nvSpPr>
          <p:spPr>
            <a:xfrm>
              <a:off x="6656541" y="3055247"/>
              <a:ext cx="160306" cy="999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33881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C896FA52-A2A3-45B9-9401-4DD47871BE51}"/>
              </a:ext>
            </a:extLst>
          </p:cNvPr>
          <p:cNvSpPr txBox="1">
            <a:spLocks noChangeArrowheads="1"/>
          </p:cNvSpPr>
          <p:nvPr/>
        </p:nvSpPr>
        <p:spPr bwMode="auto">
          <a:xfrm>
            <a:off x="304800" y="76201"/>
            <a:ext cx="11582400" cy="6124754"/>
          </a:xfrm>
          <a:prstGeom prst="rect">
            <a:avLst/>
          </a:prstGeom>
          <a:noFill/>
          <a:ln w="9525">
            <a:noFill/>
            <a:miter lim="800000"/>
            <a:headEnd/>
            <a:tailEnd/>
          </a:ln>
        </p:spPr>
        <p:txBody>
          <a:bodyPr wrap="square">
            <a:spAutoFit/>
          </a:bodyPr>
          <a:lstStyle/>
          <a:p>
            <a:pPr defTabSz="914400" fontAlgn="t">
              <a:spcBef>
                <a:spcPct val="0"/>
              </a:spcBef>
              <a:spcAft>
                <a:spcPct val="0"/>
              </a:spcAft>
              <a:defRPr/>
            </a:pPr>
            <a:r>
              <a:rPr lang="en-US" sz="1000" b="1" dirty="0">
                <a:solidFill>
                  <a:srgbClr val="000000"/>
                </a:solidFill>
                <a:latin typeface="Times New Roman" pitchFamily="18" charset="0"/>
              </a:rPr>
              <a:t>                          </a:t>
            </a:r>
            <a:r>
              <a:rPr lang="en-US" sz="1000" dirty="0">
                <a:solidFill>
                  <a:srgbClr val="000000"/>
                </a:solidFill>
                <a:latin typeface="Arial"/>
              </a:rPr>
              <a:t>	Name: Lahouari Bounoua, Biospheric Sciences Lab, NASA GSFC</a:t>
            </a:r>
          </a:p>
          <a:p>
            <a:pPr defTabSz="914400" fontAlgn="t">
              <a:spcBef>
                <a:spcPct val="0"/>
              </a:spcBef>
              <a:spcAft>
                <a:spcPct val="0"/>
              </a:spcAft>
              <a:defRPr/>
            </a:pPr>
            <a:r>
              <a:rPr lang="en-US" sz="1000" dirty="0">
                <a:solidFill>
                  <a:srgbClr val="000000"/>
                </a:solidFill>
                <a:latin typeface="Arial"/>
              </a:rPr>
              <a:t>                          E-mail: lahouari.bounoua-1@nasa.gov</a:t>
            </a:r>
            <a:br>
              <a:rPr lang="en-US" sz="1000" dirty="0">
                <a:solidFill>
                  <a:srgbClr val="000000"/>
                </a:solidFill>
                <a:latin typeface="Arial"/>
              </a:rPr>
            </a:br>
            <a:r>
              <a:rPr lang="en-US" sz="1000" dirty="0">
                <a:solidFill>
                  <a:srgbClr val="000000"/>
                </a:solidFill>
                <a:latin typeface="Arial"/>
              </a:rPr>
              <a:t>                       	Phone: 301-614-6631</a:t>
            </a:r>
          </a:p>
          <a:p>
            <a:pPr defTabSz="914400" fontAlgn="t">
              <a:spcBef>
                <a:spcPct val="0"/>
              </a:spcBef>
              <a:spcAft>
                <a:spcPct val="0"/>
              </a:spcAft>
              <a:defRPr/>
            </a:pPr>
            <a:br>
              <a:rPr lang="en-US" sz="1000" dirty="0">
                <a:solidFill>
                  <a:srgbClr val="000000"/>
                </a:solidFill>
                <a:latin typeface="Times New Roman" pitchFamily="18" charset="0"/>
              </a:rPr>
            </a:br>
            <a:endParaRPr lang="en-US" sz="1000" dirty="0">
              <a:solidFill>
                <a:srgbClr val="000000"/>
              </a:solidFill>
              <a:latin typeface="Times New Roman" pitchFamily="18" charset="0"/>
            </a:endParaRPr>
          </a:p>
          <a:p>
            <a:pPr defTabSz="914400" fontAlgn="t">
              <a:spcBef>
                <a:spcPct val="0"/>
              </a:spcBef>
              <a:spcAft>
                <a:spcPct val="0"/>
              </a:spcAft>
              <a:defRPr/>
            </a:pPr>
            <a:endParaRPr lang="en-US" sz="1400" b="1" dirty="0">
              <a:solidFill>
                <a:srgbClr val="000000"/>
              </a:solidFill>
              <a:latin typeface="Arial"/>
            </a:endParaRPr>
          </a:p>
          <a:p>
            <a:pPr defTabSz="914400" fontAlgn="t">
              <a:spcBef>
                <a:spcPct val="0"/>
              </a:spcBef>
              <a:spcAft>
                <a:spcPct val="0"/>
              </a:spcAft>
              <a:defRPr/>
            </a:pPr>
            <a:endParaRPr lang="en-US" sz="1400" b="1" dirty="0">
              <a:solidFill>
                <a:srgbClr val="000000"/>
              </a:solidFill>
              <a:latin typeface="Arial"/>
            </a:endParaRPr>
          </a:p>
          <a:p>
            <a:pPr defTabSz="914400" fontAlgn="t">
              <a:spcBef>
                <a:spcPct val="0"/>
              </a:spcBef>
              <a:spcAft>
                <a:spcPct val="0"/>
              </a:spcAft>
              <a:defRPr/>
            </a:pPr>
            <a:r>
              <a:rPr lang="en-US" sz="1400" b="1" dirty="0">
                <a:solidFill>
                  <a:srgbClr val="000000"/>
                </a:solidFill>
                <a:latin typeface="Arial"/>
              </a:rPr>
              <a:t>References:</a:t>
            </a:r>
          </a:p>
          <a:p>
            <a:pPr defTabSz="914400" fontAlgn="t">
              <a:spcBef>
                <a:spcPct val="0"/>
              </a:spcBef>
              <a:spcAft>
                <a:spcPct val="0"/>
              </a:spcAft>
              <a:defRPr/>
            </a:pPr>
            <a:r>
              <a:rPr lang="en-US" sz="1400" dirty="0">
                <a:solidFill>
                  <a:srgbClr val="000000"/>
                </a:solidFill>
                <a:latin typeface="Arial"/>
              </a:rPr>
              <a:t>Bounoua, L., N. Fathi, M. El Berkaoui, L. El Ghazouani, N. and M. Messouli, 2020. Assessment of Sustainability Development in Urban Areas of Morocco. Urban Science 4 (2), 18, https://doi.org/10.3390/urbansci4020018</a:t>
            </a:r>
          </a:p>
          <a:p>
            <a:pPr defTabSz="914400" fontAlgn="t">
              <a:spcBef>
                <a:spcPct val="0"/>
              </a:spcBef>
              <a:spcAft>
                <a:spcPct val="0"/>
              </a:spcAft>
              <a:defRPr/>
            </a:pPr>
            <a:r>
              <a:rPr lang="en-US" sz="1400" dirty="0">
                <a:solidFill>
                  <a:srgbClr val="000000"/>
                </a:solidFill>
                <a:latin typeface="Arial"/>
              </a:rPr>
              <a:t>Bounoua, L., J. Nigro, K. Thome, P. Zhang, N. Fathi, and A. Lachir, 2018. A Method for Mapping Future Urbanization in the United States.</a:t>
            </a:r>
          </a:p>
          <a:p>
            <a:pPr defTabSz="914400" fontAlgn="t">
              <a:spcBef>
                <a:spcPct val="0"/>
              </a:spcBef>
              <a:spcAft>
                <a:spcPct val="0"/>
              </a:spcAft>
              <a:defRPr/>
            </a:pPr>
            <a:r>
              <a:rPr lang="en-US" sz="1400" dirty="0">
                <a:solidFill>
                  <a:srgbClr val="000000"/>
                </a:solidFill>
                <a:latin typeface="Arial"/>
              </a:rPr>
              <a:t>Urban Science 2 (2), 40, https://doi.org/10.3390/urbansci2020040</a:t>
            </a:r>
          </a:p>
          <a:p>
            <a:pPr defTabSz="914400" fontAlgn="t">
              <a:spcBef>
                <a:spcPct val="0"/>
              </a:spcBef>
              <a:spcAft>
                <a:spcPct val="0"/>
              </a:spcAft>
              <a:defRPr/>
            </a:pPr>
            <a:r>
              <a:rPr lang="en-US" sz="1400" dirty="0">
                <a:solidFill>
                  <a:srgbClr val="000000"/>
                </a:solidFill>
                <a:latin typeface="Arial"/>
              </a:rPr>
              <a:t>URL reference: https://unstats.un.org/sdgs/metadata/files/Metadata-11-03-01.pdf</a:t>
            </a:r>
          </a:p>
          <a:p>
            <a:pPr defTabSz="914400" fontAlgn="t">
              <a:spcBef>
                <a:spcPct val="0"/>
              </a:spcBef>
              <a:spcAft>
                <a:spcPct val="0"/>
              </a:spcAft>
              <a:defRPr/>
            </a:pPr>
            <a:endParaRPr lang="en-US" sz="1400" dirty="0">
              <a:solidFill>
                <a:srgbClr val="000000"/>
              </a:solidFill>
              <a:latin typeface="Arial"/>
            </a:endParaRPr>
          </a:p>
          <a:p>
            <a:pPr defTabSz="914400" fontAlgn="t">
              <a:spcBef>
                <a:spcPct val="0"/>
              </a:spcBef>
              <a:spcAft>
                <a:spcPct val="0"/>
              </a:spcAft>
              <a:defRPr/>
            </a:pPr>
            <a:r>
              <a:rPr lang="en-US" sz="1400" b="1" dirty="0">
                <a:solidFill>
                  <a:srgbClr val="000000"/>
                </a:solidFill>
                <a:latin typeface="Arial"/>
              </a:rPr>
              <a:t>Data Sources: </a:t>
            </a:r>
            <a:r>
              <a:rPr lang="en-US" sz="1400" dirty="0">
                <a:solidFill>
                  <a:srgbClr val="000000"/>
                </a:solidFill>
                <a:latin typeface="Arial"/>
              </a:rPr>
              <a:t>Landsat 7 and Landsat 8 (NASA/USGS); Morocco country boundary (ESRI, HERE, Garmin, OSM); Morocco cities (</a:t>
            </a:r>
            <a:r>
              <a:rPr lang="fr-FR" sz="1400" dirty="0">
                <a:solidFill>
                  <a:srgbClr val="000000"/>
                </a:solidFill>
                <a:latin typeface="Arial"/>
              </a:rPr>
              <a:t>HAUT-COMMISSARIAT AU PLAN ou Cadastre)</a:t>
            </a:r>
            <a:endParaRPr lang="en-US" sz="1400" dirty="0">
              <a:solidFill>
                <a:srgbClr val="000000"/>
              </a:solidFill>
              <a:latin typeface="Arial"/>
            </a:endParaRPr>
          </a:p>
          <a:p>
            <a:pPr defTabSz="914400" fontAlgn="t">
              <a:spcBef>
                <a:spcPct val="0"/>
              </a:spcBef>
              <a:spcAft>
                <a:spcPct val="0"/>
              </a:spcAft>
              <a:defRPr/>
            </a:pPr>
            <a:endParaRPr lang="en-US" sz="1400" dirty="0">
              <a:solidFill>
                <a:srgbClr val="000000"/>
              </a:solidFill>
              <a:latin typeface="Arial"/>
            </a:endParaRPr>
          </a:p>
          <a:p>
            <a:pPr defTabSz="914400" fontAlgn="t">
              <a:spcBef>
                <a:spcPct val="0"/>
              </a:spcBef>
              <a:spcAft>
                <a:spcPct val="0"/>
              </a:spcAft>
              <a:defRPr/>
            </a:pPr>
            <a:r>
              <a:rPr lang="en-US" sz="1400" b="1" dirty="0">
                <a:solidFill>
                  <a:srgbClr val="000000"/>
                </a:solidFill>
                <a:latin typeface="Arial"/>
              </a:rPr>
              <a:t>Technical Description of Figures:</a:t>
            </a:r>
          </a:p>
          <a:p>
            <a:pPr defTabSz="914400" fontAlgn="t">
              <a:spcBef>
                <a:spcPct val="0"/>
              </a:spcBef>
              <a:spcAft>
                <a:spcPct val="0"/>
              </a:spcAft>
              <a:defRPr/>
            </a:pPr>
            <a:r>
              <a:rPr lang="en-US" sz="1400" b="1" i="1" dirty="0">
                <a:solidFill>
                  <a:srgbClr val="000000"/>
                </a:solidFill>
                <a:latin typeface="Arial"/>
              </a:rPr>
              <a:t>Figure 1: </a:t>
            </a:r>
            <a:r>
              <a:rPr lang="en-US" sz="1400" dirty="0">
                <a:latin typeface="Arial" panose="020B0604020202020204" pitchFamily="34" charset="0"/>
                <a:cs typeface="Arial" panose="020B0604020202020204" pitchFamily="34" charset="0"/>
              </a:rPr>
              <a:t>Urban surface area change for cities in Morocco between 2003-2013. (Left) map of Morocco showing the 25 largest cities based on population size with the city of Mohammedia indicated in red; (Center) Landsat-based 1 km</a:t>
            </a:r>
            <a:r>
              <a:rPr lang="en-US" sz="1400" baseline="2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-aggregated urban surface area classification for the city of Mohammedia for 2003 (top) and 2013 (bottom); (Right) urban surface area classifications superimposed to show urban growth in Mohammedia from 2003 to 2013.</a:t>
            </a:r>
            <a:endParaRPr lang="en-US" sz="1400" dirty="0">
              <a:solidFill>
                <a:srgbClr val="000000"/>
              </a:solidFill>
              <a:latin typeface="Arial"/>
            </a:endParaRPr>
          </a:p>
          <a:p>
            <a:pPr defTabSz="914400" fontAlgn="t">
              <a:spcBef>
                <a:spcPct val="0"/>
              </a:spcBef>
              <a:spcAft>
                <a:spcPct val="0"/>
              </a:spcAft>
              <a:defRPr/>
            </a:pPr>
            <a:endParaRPr lang="en-US" sz="1400" dirty="0">
              <a:solidFill>
                <a:srgbClr val="000000"/>
              </a:solidFill>
              <a:latin typeface="Arial"/>
            </a:endParaRPr>
          </a:p>
          <a:p>
            <a:pPr defTabSz="914400" fontAlgn="t">
              <a:spcBef>
                <a:spcPct val="0"/>
              </a:spcBef>
              <a:spcAft>
                <a:spcPct val="0"/>
              </a:spcAft>
              <a:defRPr/>
            </a:pPr>
            <a:r>
              <a:rPr lang="en-US" sz="1400" b="1" dirty="0">
                <a:solidFill>
                  <a:srgbClr val="000000"/>
                </a:solidFill>
                <a:latin typeface="Arial"/>
              </a:rPr>
              <a:t>Scientific significance, societal relevance, and relationships to future missions: </a:t>
            </a:r>
            <a:r>
              <a:rPr lang="en-US" sz="1400" dirty="0">
                <a:solidFill>
                  <a:srgbClr val="000000"/>
                </a:solidFill>
                <a:latin typeface="Arial"/>
              </a:rPr>
              <a:t>This study utilizes Earth observation data to better understand the effects of population growth and land consumption on urban development and sustainability. It is the first study to use satellite data to conduct a countrywide assessment of the United Nations SDG 11.3.1 in an area where land observations are not readily available. The results provide important insights into land transformation that can be useful for developing more effective land management practices and ensuring urban sustainability into the future (Bounoua et. al, Urban Sci. 2020, 4(2), 18).</a:t>
            </a:r>
          </a:p>
          <a:p>
            <a:pPr defTabSz="914400" fontAlgn="t">
              <a:spcBef>
                <a:spcPct val="0"/>
              </a:spcBef>
              <a:spcAft>
                <a:spcPct val="0"/>
              </a:spcAft>
              <a:defRPr/>
            </a:pPr>
            <a:endParaRPr lang="en-US" sz="1000" b="1" dirty="0">
              <a:solidFill>
                <a:srgbClr val="000000"/>
              </a:solidFill>
              <a:latin typeface="Arial"/>
            </a:endParaRPr>
          </a:p>
          <a:p>
            <a:pPr defTabSz="914400" fontAlgn="t">
              <a:spcBef>
                <a:spcPct val="0"/>
              </a:spcBef>
              <a:spcAft>
                <a:spcPct val="0"/>
              </a:spcAft>
              <a:defRPr/>
            </a:pPr>
            <a:endParaRPr lang="en-US" sz="1000" b="1" dirty="0">
              <a:solidFill>
                <a:srgbClr val="000000"/>
              </a:solidFill>
              <a:latin typeface="Arial"/>
            </a:endParaRPr>
          </a:p>
        </p:txBody>
      </p:sp>
      <p:pic>
        <p:nvPicPr>
          <p:cNvPr id="4" name="Picture 3">
            <a:extLst>
              <a:ext uri="{FF2B5EF4-FFF2-40B4-BE49-F238E27FC236}">
                <a16:creationId xmlns:a16="http://schemas.microsoft.com/office/drawing/2014/main" id="{E0CDC78E-4FE5-4528-8184-B62E29D9A8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5" name="Picture 4" descr="goddardlogo_blue.png">
            <a:extLst>
              <a:ext uri="{FF2B5EF4-FFF2-40B4-BE49-F238E27FC236}">
                <a16:creationId xmlns:a16="http://schemas.microsoft.com/office/drawing/2014/main" id="{BFD6531A-D1D7-4C32-9ADC-1983E54C9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224194"/>
            <a:ext cx="1244600" cy="530900"/>
          </a:xfrm>
          <a:prstGeom prst="rect">
            <a:avLst/>
          </a:prstGeom>
        </p:spPr>
      </p:pic>
      <p:sp>
        <p:nvSpPr>
          <p:cNvPr id="6" name="Text Box 17">
            <a:extLst>
              <a:ext uri="{FF2B5EF4-FFF2-40B4-BE49-F238E27FC236}">
                <a16:creationId xmlns:a16="http://schemas.microsoft.com/office/drawing/2014/main" id="{D7275E5F-42CB-47E4-897F-B016157B8EEA}"/>
              </a:ext>
            </a:extLst>
          </p:cNvPr>
          <p:cNvSpPr txBox="1">
            <a:spLocks noChangeArrowheads="1"/>
          </p:cNvSpPr>
          <p:nvPr/>
        </p:nvSpPr>
        <p:spPr bwMode="auto">
          <a:xfrm>
            <a:off x="7543800" y="6468750"/>
            <a:ext cx="4343400" cy="246221"/>
          </a:xfrm>
          <a:prstGeom prst="rect">
            <a:avLst/>
          </a:prstGeom>
          <a:noFill/>
          <a:ln w="9525">
            <a:noFill/>
            <a:miter lim="800000"/>
            <a:headEnd/>
            <a:tailEnd/>
          </a:ln>
        </p:spPr>
        <p:txBody>
          <a:bodyPr wrap="square">
            <a:spAutoFit/>
          </a:bodyPr>
          <a:lstStyle/>
          <a:p>
            <a:pPr>
              <a:defRPr/>
            </a:pPr>
            <a:r>
              <a:rPr lang="en-US" sz="1000" b="1" dirty="0">
                <a:latin typeface="Arial" panose="020B0604020202020204" pitchFamily="34" charset="0"/>
                <a:cs typeface="Arial" panose="020B0604020202020204" pitchFamily="34" charset="0"/>
              </a:rPr>
              <a:t>Earth Sciences Division – Hydrosphere, Biosphere, and Geophysics</a:t>
            </a:r>
          </a:p>
        </p:txBody>
      </p:sp>
    </p:spTree>
    <p:extLst>
      <p:ext uri="{BB962C8B-B14F-4D97-AF65-F5344CB8AC3E}">
        <p14:creationId xmlns:p14="http://schemas.microsoft.com/office/powerpoint/2010/main" val="80771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659082" y="39868"/>
            <a:ext cx="8873836" cy="1000482"/>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800" b="1" dirty="0">
                <a:solidFill>
                  <a:srgbClr val="000000"/>
                </a:solidFill>
                <a:latin typeface="+mj-lt"/>
              </a:rPr>
              <a:t>Ionospheric Total Electron Content from Satellite Altimetry</a:t>
            </a:r>
            <a:br>
              <a:rPr lang="en-GB" sz="1200" b="1" dirty="0">
                <a:solidFill>
                  <a:srgbClr val="000000"/>
                </a:solidFill>
                <a:latin typeface="+mj-lt"/>
              </a:rPr>
            </a:br>
            <a:r>
              <a:rPr lang="en-GB" sz="1400" b="1" dirty="0">
                <a:solidFill>
                  <a:srgbClr val="000000"/>
                </a:solidFill>
                <a:latin typeface="+mj-lt"/>
              </a:rPr>
              <a:t>Richard D. Ray</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Geodesy &amp; Geophysics Lab, NASA GSFC</a:t>
            </a:r>
          </a:p>
        </p:txBody>
      </p:sp>
      <p:sp>
        <p:nvSpPr>
          <p:cNvPr id="6" name="TextBox 5"/>
          <p:cNvSpPr txBox="1"/>
          <p:nvPr/>
        </p:nvSpPr>
        <p:spPr>
          <a:xfrm>
            <a:off x="1252970" y="4880884"/>
            <a:ext cx="9686059" cy="1323439"/>
          </a:xfrm>
          <a:prstGeom prst="rect">
            <a:avLst/>
          </a:prstGeom>
          <a:solidFill>
            <a:srgbClr val="CCFFCC"/>
          </a:solidFill>
          <a:ln w="19050">
            <a:solidFill>
              <a:schemeClr val="tx1"/>
            </a:solidFill>
          </a:ln>
        </p:spPr>
        <p:txBody>
          <a:bodyPr wrap="square" rtlCol="0">
            <a:spAutoFit/>
          </a:bodyPr>
          <a:lstStyle/>
          <a:p>
            <a:pPr algn="just"/>
            <a:r>
              <a:rPr lang="en-US" sz="1600" dirty="0">
                <a:latin typeface="+mn-lt"/>
              </a:rPr>
              <a:t>Dual-frequency satellite altimeters, such as those flown on the TOPEX/Poseidon, Jason-1, Jason-2, and Jason-3 missions, are capable of monitoring the total electron content (TEC) of the ionosphere. This study examines the diurnal (S1) and semidiurnal (S2) variations in TEC during times of moderate to high ionospheric activity.  These direct altimeter TEC measurements are capable of assessing errors in GPS-based and other models of TEC, and they offer a possible path toward improved ionosphere monitoring.</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29" y="6221610"/>
            <a:ext cx="1244600" cy="530900"/>
          </a:xfrm>
          <a:prstGeom prst="rect">
            <a:avLst/>
          </a:prstGeom>
        </p:spPr>
      </p:pic>
      <p:sp>
        <p:nvSpPr>
          <p:cNvPr id="9" name="Text Box 17"/>
          <p:cNvSpPr txBox="1">
            <a:spLocks noChangeArrowheads="1"/>
          </p:cNvSpPr>
          <p:nvPr/>
        </p:nvSpPr>
        <p:spPr bwMode="auto">
          <a:xfrm>
            <a:off x="7543800" y="6508376"/>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3" name="Picture 2">
            <a:extLst>
              <a:ext uri="{FF2B5EF4-FFF2-40B4-BE49-F238E27FC236}">
                <a16:creationId xmlns:a16="http://schemas.microsoft.com/office/drawing/2014/main" id="{692A93C0-D064-F84C-BF03-D11284627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219" y="1371600"/>
            <a:ext cx="8133562" cy="3331996"/>
          </a:xfrm>
          <a:prstGeom prst="rect">
            <a:avLst/>
          </a:prstGeom>
        </p:spPr>
      </p:pic>
    </p:spTree>
    <p:extLst>
      <p:ext uri="{BB962C8B-B14F-4D97-AF65-F5344CB8AC3E}">
        <p14:creationId xmlns:p14="http://schemas.microsoft.com/office/powerpoint/2010/main" val="36487096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401753"/>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Richard Ray, Code 61A, NASA GSFC</a:t>
            </a:r>
            <a:br>
              <a:rPr lang="en-US" dirty="0">
                <a:latin typeface="+mn-lt"/>
              </a:rPr>
            </a:br>
            <a:r>
              <a:rPr lang="en-US" dirty="0">
                <a:latin typeface="+mn-lt"/>
              </a:rPr>
              <a:t>                        E-mail: </a:t>
            </a:r>
            <a:r>
              <a:rPr lang="en-US" dirty="0" err="1">
                <a:latin typeface="+mn-lt"/>
              </a:rPr>
              <a:t>Richard.ray@nasa.gov</a:t>
            </a:r>
            <a:br>
              <a:rPr lang="en-US" dirty="0">
                <a:latin typeface="+mn-lt"/>
              </a:rPr>
            </a:br>
            <a:r>
              <a:rPr lang="en-US" dirty="0">
                <a:latin typeface="+mn-lt"/>
              </a:rPr>
              <a:t>                        Phone: 301-614-6102</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References:</a:t>
            </a:r>
          </a:p>
          <a:p>
            <a:pPr fontAlgn="t">
              <a:defRPr/>
            </a:pPr>
            <a:r>
              <a:rPr lang="en-US" sz="1400" dirty="0">
                <a:latin typeface="+mn-lt"/>
              </a:rPr>
              <a:t>Ray, R. D.</a:t>
            </a:r>
            <a:r>
              <a:rPr lang="en-US" sz="1400" dirty="0">
                <a:solidFill>
                  <a:srgbClr val="000000"/>
                </a:solidFill>
                <a:latin typeface="+mn-lt"/>
              </a:rPr>
              <a:t> (2020). Daily harmonics of ionospheric total electron content from satellite altimetry, </a:t>
            </a:r>
            <a:r>
              <a:rPr lang="en-US" sz="1400" i="1" dirty="0">
                <a:solidFill>
                  <a:srgbClr val="000000"/>
                </a:solidFill>
                <a:latin typeface="+mn-lt"/>
              </a:rPr>
              <a:t>Journal of Atmospheric and Solar-Terrestrial Physics</a:t>
            </a:r>
            <a:r>
              <a:rPr lang="en-US" sz="1400" dirty="0">
                <a:solidFill>
                  <a:srgbClr val="000000"/>
                </a:solidFill>
                <a:latin typeface="+mn-lt"/>
              </a:rPr>
              <a:t>, </a:t>
            </a:r>
            <a:r>
              <a:rPr lang="en-US" sz="1400" b="1" dirty="0">
                <a:solidFill>
                  <a:srgbClr val="000000"/>
                </a:solidFill>
                <a:latin typeface="+mn-lt"/>
              </a:rPr>
              <a:t>209</a:t>
            </a:r>
            <a:r>
              <a:rPr lang="en-US" sz="1400" dirty="0">
                <a:solidFill>
                  <a:srgbClr val="000000"/>
                </a:solidFill>
                <a:latin typeface="+mn-lt"/>
              </a:rPr>
              <a:t>, 105423.  https://</a:t>
            </a:r>
            <a:r>
              <a:rPr lang="en-US" sz="1400" dirty="0" err="1">
                <a:solidFill>
                  <a:srgbClr val="000000"/>
                </a:solidFill>
                <a:latin typeface="+mn-lt"/>
              </a:rPr>
              <a:t>doi.org</a:t>
            </a:r>
            <a:r>
              <a:rPr lang="en-US" sz="1400" dirty="0">
                <a:solidFill>
                  <a:srgbClr val="000000"/>
                </a:solidFill>
                <a:latin typeface="+mn-lt"/>
              </a:rPr>
              <a:t>/10.1016/jastp.2020.105423</a:t>
            </a:r>
          </a:p>
          <a:p>
            <a:pPr fontAlgn="t">
              <a:defRPr/>
            </a:pPr>
            <a:endParaRPr lang="en-US" sz="1400" dirty="0">
              <a:latin typeface="+mn-lt"/>
            </a:endParaRPr>
          </a:p>
          <a:p>
            <a:pPr fontAlgn="t">
              <a:defRPr/>
            </a:pPr>
            <a:r>
              <a:rPr lang="en-US" sz="1400" b="1" dirty="0">
                <a:latin typeface="+mn-lt"/>
              </a:rPr>
              <a:t>Data Sources:  </a:t>
            </a:r>
            <a:r>
              <a:rPr lang="en-US" sz="1400" dirty="0">
                <a:latin typeface="+mn-lt"/>
              </a:rPr>
              <a:t>Ionospheric path delay data from satellites TOPEX/Poseidon, Jason-1, Jason-2, and Jason-3. GPS-based TEC data are from the International GNSS Service. The NOAA NIC-09 model of TEC is from </a:t>
            </a:r>
            <a:r>
              <a:rPr lang="en-US" sz="1400" dirty="0" err="1">
                <a:latin typeface="+mn-lt"/>
              </a:rPr>
              <a:t>Scharroo</a:t>
            </a:r>
            <a:r>
              <a:rPr lang="en-US" sz="1400" dirty="0">
                <a:latin typeface="+mn-lt"/>
              </a:rPr>
              <a:t> and Smith (JGR, 2010) and available via the Radar Altimeter Database System (RADS) maintained by NOAA and the Technical University of Delft.</a:t>
            </a:r>
          </a:p>
          <a:p>
            <a:pPr fontAlgn="t">
              <a:defRPr/>
            </a:pPr>
            <a:endParaRPr lang="en-US" sz="1400" b="1" dirty="0">
              <a:latin typeface="+mn-lt"/>
            </a:endParaRPr>
          </a:p>
          <a:p>
            <a:pPr fontAlgn="t">
              <a:defRPr/>
            </a:pPr>
            <a:endParaRPr lang="en-US" sz="1400" dirty="0">
              <a:latin typeface="+mn-lt"/>
            </a:endParaRPr>
          </a:p>
          <a:p>
            <a:pPr fontAlgn="t">
              <a:defRPr/>
            </a:pPr>
            <a:r>
              <a:rPr lang="en-US" sz="1400" b="1" dirty="0">
                <a:latin typeface="+mn-lt"/>
              </a:rPr>
              <a:t>Technical Description of Figures:</a:t>
            </a:r>
          </a:p>
          <a:p>
            <a:pPr fontAlgn="t">
              <a:defRPr/>
            </a:pPr>
            <a:r>
              <a:rPr lang="en-US" sz="1400" b="1" i="1" dirty="0">
                <a:latin typeface="+mn-lt"/>
              </a:rPr>
              <a:t>Figure 1: </a:t>
            </a:r>
            <a:r>
              <a:rPr lang="en-US" sz="1400" dirty="0">
                <a:latin typeface="+mn-lt"/>
              </a:rPr>
              <a:t>The maps depict diurnal harmonics of total electron content (TEC), parameterized in terms of altimeter path delay in mm. Left column shows the amplitudes of the daily TEC harmonics, with frequencies once per day (S1) and twice per day (S2). These are based on the dual-frequency altimeter data from the TOPEX and Jason missions.  Middle column shows the error in TEC as determined by inversion of GPS data. The GPS errors are caused primarily by sparse station networks over the oceans.  Right column shows the error in the NOAA Ionosphere Climatology NIC-09 model of </a:t>
            </a:r>
            <a:r>
              <a:rPr lang="en-US" sz="1400" dirty="0" err="1">
                <a:latin typeface="+mn-lt"/>
              </a:rPr>
              <a:t>Scharroo</a:t>
            </a:r>
            <a:r>
              <a:rPr lang="en-US" sz="1400" dirty="0">
                <a:latin typeface="+mn-lt"/>
              </a:rPr>
              <a:t> &amp; Smith (2010).  Dotted white lines in all maps mark the location of the geomagnetic equator.</a:t>
            </a:r>
          </a:p>
          <a:p>
            <a:pPr fontAlgn="t">
              <a:defRPr/>
            </a:pPr>
            <a:endParaRPr lang="en-US" sz="1400" dirty="0">
              <a:latin typeface="+mn-lt"/>
            </a:endParaRPr>
          </a:p>
          <a:p>
            <a:pPr fontAlgn="t">
              <a:defRPr/>
            </a:pPr>
            <a:r>
              <a:rPr lang="en-US" sz="1400" b="1" dirty="0">
                <a:latin typeface="+mn-lt"/>
              </a:rPr>
              <a:t>Scientific significance, societal relevance, and relationships to future missions: </a:t>
            </a:r>
            <a:r>
              <a:rPr lang="en-US" sz="1400" dirty="0">
                <a:latin typeface="+mn-lt"/>
              </a:rPr>
              <a:t>The motivation of this work was to understand the errors associated with using single-frequency radar altimeters for ocean tide studies. Unlike dual-frequency altimeters, single-frequency altimeters require a model to correct altimeter ranges for ionospheric path delay. GPS-based models are typically used, and the results here show the resulting errors from such models.  More generally, dual-frequency altimetry provides a rich data source for studying temporal and spatial variability of the ionosphere’s electron content. The published study, for example, highlights the seasonal variations in TEC, caused by the motion of the sun north and south of the equator.  GPS-based TEC monitoring is used in many applications, not just altimetry, so understanding GPS-associated errors has </a:t>
            </a:r>
            <a:r>
              <a:rPr lang="en-US" sz="1400">
                <a:latin typeface="+mn-lt"/>
              </a:rPr>
              <a:t>widespread interest.</a:t>
            </a:r>
            <a:endParaRPr lang="en-US" sz="1400" dirty="0">
              <a:latin typeface="+mn-lt"/>
            </a:endParaRPr>
          </a:p>
          <a:p>
            <a:pPr fontAlgn="t">
              <a:defRPr/>
            </a:pPr>
            <a:endParaRPr lang="en-US" b="1" dirty="0">
              <a:latin typeface="+mn-lt"/>
            </a:endParaRPr>
          </a:p>
          <a:p>
            <a:pPr fontAlgn="t">
              <a:defRPr/>
            </a:pPr>
            <a:endParaRPr lang="en-US" b="1" dirty="0">
              <a:latin typeface="+mn-lt"/>
            </a:endParaRPr>
          </a:p>
        </p:txBody>
      </p:sp>
      <p:sp>
        <p:nvSpPr>
          <p:cNvPr id="7" name="Text Box 17"/>
          <p:cNvSpPr txBox="1">
            <a:spLocks noChangeArrowheads="1"/>
          </p:cNvSpPr>
          <p:nvPr/>
        </p:nvSpPr>
        <p:spPr bwMode="auto">
          <a:xfrm>
            <a:off x="7086600" y="6381879"/>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6111947"/>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Tree>
    <p:extLst>
      <p:ext uri="{BB962C8B-B14F-4D97-AF65-F5344CB8AC3E}">
        <p14:creationId xmlns:p14="http://schemas.microsoft.com/office/powerpoint/2010/main" val="10023024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2746</Words>
  <Application>Microsoft Macintosh PowerPoint</Application>
  <PresentationFormat>Widescreen</PresentationFormat>
  <Paragraphs>123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Holland, Rashida A. (GSFC-613.0)[GLOBAL SCIENCE &amp; TECHNOLOGY INC]</cp:lastModifiedBy>
  <cp:revision>219</cp:revision>
  <cp:lastPrinted>2014-05-29T18:51:42Z</cp:lastPrinted>
  <dcterms:created xsi:type="dcterms:W3CDTF">2010-01-26T17:34:07Z</dcterms:created>
  <dcterms:modified xsi:type="dcterms:W3CDTF">2020-12-04T17:38:56Z</dcterms:modified>
</cp:coreProperties>
</file>