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8" r:id="rId2"/>
    <p:sldId id="289" r:id="rId3"/>
    <p:sldId id="294" r:id="rId4"/>
    <p:sldId id="295" r:id="rId5"/>
    <p:sldId id="290" r:id="rId6"/>
    <p:sldId id="291" r:id="rId7"/>
    <p:sldId id="282" r:id="rId8"/>
    <p:sldId id="283" r:id="rId9"/>
    <p:sldId id="292" r:id="rId10"/>
    <p:sldId id="293" r:id="rId11"/>
    <p:sldId id="286" r:id="rId12"/>
    <p:sldId id="287" r:id="rId13"/>
  </p:sldIdLst>
  <p:sldSz cx="12192000" cy="6858000"/>
  <p:notesSz cx="6946900" cy="9220200"/>
  <p:defaultTextStyle>
    <a:defPPr>
      <a:defRPr lang="en-US"/>
    </a:defPPr>
    <a:lvl1pPr algn="l" rtl="0" fontAlgn="base">
      <a:spcBef>
        <a:spcPct val="0"/>
      </a:spcBef>
      <a:spcAft>
        <a:spcPct val="0"/>
      </a:spcAft>
      <a:defRPr sz="1000" kern="1200">
        <a:solidFill>
          <a:schemeClr val="tx1"/>
        </a:solidFill>
        <a:latin typeface="Times New Roman" pitchFamily="1" charset="0"/>
        <a:ea typeface="+mn-ea"/>
        <a:cs typeface="+mn-cs"/>
      </a:defRPr>
    </a:lvl1pPr>
    <a:lvl2pPr marL="457200" algn="l" rtl="0" fontAlgn="base">
      <a:spcBef>
        <a:spcPct val="0"/>
      </a:spcBef>
      <a:spcAft>
        <a:spcPct val="0"/>
      </a:spcAft>
      <a:defRPr sz="1000" kern="1200">
        <a:solidFill>
          <a:schemeClr val="tx1"/>
        </a:solidFill>
        <a:latin typeface="Times New Roman" pitchFamily="1" charset="0"/>
        <a:ea typeface="+mn-ea"/>
        <a:cs typeface="+mn-cs"/>
      </a:defRPr>
    </a:lvl2pPr>
    <a:lvl3pPr marL="914400" algn="l" rtl="0" fontAlgn="base">
      <a:spcBef>
        <a:spcPct val="0"/>
      </a:spcBef>
      <a:spcAft>
        <a:spcPct val="0"/>
      </a:spcAft>
      <a:defRPr sz="1000" kern="1200">
        <a:solidFill>
          <a:schemeClr val="tx1"/>
        </a:solidFill>
        <a:latin typeface="Times New Roman" pitchFamily="1" charset="0"/>
        <a:ea typeface="+mn-ea"/>
        <a:cs typeface="+mn-cs"/>
      </a:defRPr>
    </a:lvl3pPr>
    <a:lvl4pPr marL="1371600" algn="l" rtl="0" fontAlgn="base">
      <a:spcBef>
        <a:spcPct val="0"/>
      </a:spcBef>
      <a:spcAft>
        <a:spcPct val="0"/>
      </a:spcAft>
      <a:defRPr sz="1000" kern="1200">
        <a:solidFill>
          <a:schemeClr val="tx1"/>
        </a:solidFill>
        <a:latin typeface="Times New Roman" pitchFamily="1" charset="0"/>
        <a:ea typeface="+mn-ea"/>
        <a:cs typeface="+mn-cs"/>
      </a:defRPr>
    </a:lvl4pPr>
    <a:lvl5pPr marL="1828800" algn="l" rtl="0" fontAlgn="base">
      <a:spcBef>
        <a:spcPct val="0"/>
      </a:spcBef>
      <a:spcAft>
        <a:spcPct val="0"/>
      </a:spcAft>
      <a:defRPr sz="1000" kern="1200">
        <a:solidFill>
          <a:schemeClr val="tx1"/>
        </a:solidFill>
        <a:latin typeface="Times New Roman" pitchFamily="1" charset="0"/>
        <a:ea typeface="+mn-ea"/>
        <a:cs typeface="+mn-cs"/>
      </a:defRPr>
    </a:lvl5pPr>
    <a:lvl6pPr marL="2286000" algn="l" defTabSz="914400" rtl="0" eaLnBrk="1" latinLnBrk="0" hangingPunct="1">
      <a:defRPr sz="1000" kern="1200">
        <a:solidFill>
          <a:schemeClr val="tx1"/>
        </a:solidFill>
        <a:latin typeface="Times New Roman" pitchFamily="1" charset="0"/>
        <a:ea typeface="+mn-ea"/>
        <a:cs typeface="+mn-cs"/>
      </a:defRPr>
    </a:lvl6pPr>
    <a:lvl7pPr marL="2743200" algn="l" defTabSz="914400" rtl="0" eaLnBrk="1" latinLnBrk="0" hangingPunct="1">
      <a:defRPr sz="1000" kern="1200">
        <a:solidFill>
          <a:schemeClr val="tx1"/>
        </a:solidFill>
        <a:latin typeface="Times New Roman" pitchFamily="1" charset="0"/>
        <a:ea typeface="+mn-ea"/>
        <a:cs typeface="+mn-cs"/>
      </a:defRPr>
    </a:lvl7pPr>
    <a:lvl8pPr marL="3200400" algn="l" defTabSz="914400" rtl="0" eaLnBrk="1" latinLnBrk="0" hangingPunct="1">
      <a:defRPr sz="1000" kern="1200">
        <a:solidFill>
          <a:schemeClr val="tx1"/>
        </a:solidFill>
        <a:latin typeface="Times New Roman" pitchFamily="1" charset="0"/>
        <a:ea typeface="+mn-ea"/>
        <a:cs typeface="+mn-cs"/>
      </a:defRPr>
    </a:lvl8pPr>
    <a:lvl9pPr marL="3657600" algn="l" defTabSz="914400" rtl="0" eaLnBrk="1" latinLnBrk="0" hangingPunct="1">
      <a:defRPr sz="10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ler, James J. (GSFC-6180)" initials="BJJ(6" lastIdx="1" clrIdx="0">
    <p:extLst>
      <p:ext uri="{19B8F6BF-5375-455C-9EA6-DF929625EA0E}">
        <p15:presenceInfo xmlns:p15="http://schemas.microsoft.com/office/powerpoint/2012/main" userId="S::jjbutler@ndc.nasa.gov::7a3865ff-2205-47db-9242-8e2cc6f190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76"/>
    <p:restoredTop sz="94660"/>
  </p:normalViewPr>
  <p:slideViewPr>
    <p:cSldViewPr>
      <p:cViewPr varScale="1">
        <p:scale>
          <a:sx n="128" d="100"/>
          <a:sy n="128" d="100"/>
        </p:scale>
        <p:origin x="680" y="17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642" cy="461328"/>
          </a:xfrm>
          <a:prstGeom prst="rect">
            <a:avLst/>
          </a:prstGeom>
        </p:spPr>
        <p:txBody>
          <a:bodyPr vert="horz" lIns="92369" tIns="46184" rIns="92369" bIns="46184" rtlCol="0"/>
          <a:lstStyle>
            <a:lvl1pPr algn="l">
              <a:defRPr sz="1200">
                <a:latin typeface="Times New Roman" pitchFamily="18" charset="0"/>
              </a:defRPr>
            </a:lvl1pPr>
          </a:lstStyle>
          <a:p>
            <a:pPr>
              <a:defRPr/>
            </a:pPr>
            <a:endParaRPr lang="en-US"/>
          </a:p>
        </p:txBody>
      </p:sp>
      <p:sp>
        <p:nvSpPr>
          <p:cNvPr id="3" name="Date Placeholder 2"/>
          <p:cNvSpPr>
            <a:spLocks noGrp="1"/>
          </p:cNvSpPr>
          <p:nvPr>
            <p:ph type="dt" idx="1"/>
          </p:nvPr>
        </p:nvSpPr>
        <p:spPr>
          <a:xfrm>
            <a:off x="3934668" y="0"/>
            <a:ext cx="3010642" cy="461328"/>
          </a:xfrm>
          <a:prstGeom prst="rect">
            <a:avLst/>
          </a:prstGeom>
        </p:spPr>
        <p:txBody>
          <a:bodyPr vert="horz" lIns="92369" tIns="46184" rIns="92369" bIns="46184" rtlCol="0"/>
          <a:lstStyle>
            <a:lvl1pPr algn="r">
              <a:defRPr sz="1200">
                <a:latin typeface="Times New Roman" pitchFamily="18" charset="0"/>
              </a:defRPr>
            </a:lvl1pPr>
          </a:lstStyle>
          <a:p>
            <a:pPr>
              <a:defRPr/>
            </a:pPr>
            <a:fld id="{477463BB-08ED-4BF1-A9AA-9A8B6845ED87}" type="datetimeFigureOut">
              <a:rPr lang="en-US"/>
              <a:pPr>
                <a:defRPr/>
              </a:pPr>
              <a:t>1/5/21</a:t>
            </a:fld>
            <a:endParaRPr lang="en-US"/>
          </a:p>
        </p:txBody>
      </p:sp>
      <p:sp>
        <p:nvSpPr>
          <p:cNvPr id="4" name="Slide Image Placeholder 3"/>
          <p:cNvSpPr>
            <a:spLocks noGrp="1" noRot="1" noChangeAspect="1"/>
          </p:cNvSpPr>
          <p:nvPr>
            <p:ph type="sldImg" idx="2"/>
          </p:nvPr>
        </p:nvSpPr>
        <p:spPr>
          <a:xfrm>
            <a:off x="400050" y="690563"/>
            <a:ext cx="6146800" cy="3457575"/>
          </a:xfrm>
          <a:prstGeom prst="rect">
            <a:avLst/>
          </a:prstGeom>
          <a:noFill/>
          <a:ln w="12700">
            <a:solidFill>
              <a:prstClr val="black"/>
            </a:solidFill>
          </a:ln>
        </p:spPr>
        <p:txBody>
          <a:bodyPr vert="horz" lIns="92369" tIns="46184" rIns="92369" bIns="46184" rtlCol="0" anchor="ctr"/>
          <a:lstStyle/>
          <a:p>
            <a:pPr lvl="0"/>
            <a:endParaRPr lang="en-US" noProof="0"/>
          </a:p>
        </p:txBody>
      </p:sp>
      <p:sp>
        <p:nvSpPr>
          <p:cNvPr id="5" name="Notes Placeholder 4"/>
          <p:cNvSpPr>
            <a:spLocks noGrp="1"/>
          </p:cNvSpPr>
          <p:nvPr>
            <p:ph type="body" sz="quarter" idx="3"/>
          </p:nvPr>
        </p:nvSpPr>
        <p:spPr>
          <a:xfrm>
            <a:off x="695010" y="4380231"/>
            <a:ext cx="5556884" cy="4148772"/>
          </a:xfrm>
          <a:prstGeom prst="rect">
            <a:avLst/>
          </a:prstGeom>
        </p:spPr>
        <p:txBody>
          <a:bodyPr vert="horz" lIns="92369" tIns="46184" rIns="92369" bIns="461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7289"/>
            <a:ext cx="3010642" cy="461328"/>
          </a:xfrm>
          <a:prstGeom prst="rect">
            <a:avLst/>
          </a:prstGeom>
        </p:spPr>
        <p:txBody>
          <a:bodyPr vert="horz" lIns="92369" tIns="46184" rIns="92369" bIns="46184" rtlCol="0" anchor="b"/>
          <a:lstStyle>
            <a:lvl1pPr algn="l">
              <a:defRPr sz="1200">
                <a:latin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34668" y="8757289"/>
            <a:ext cx="3010642" cy="461328"/>
          </a:xfrm>
          <a:prstGeom prst="rect">
            <a:avLst/>
          </a:prstGeom>
        </p:spPr>
        <p:txBody>
          <a:bodyPr vert="horz" lIns="92369" tIns="46184" rIns="92369" bIns="46184" rtlCol="0" anchor="b"/>
          <a:lstStyle>
            <a:lvl1pPr algn="r">
              <a:defRPr sz="1200">
                <a:latin typeface="Times New Roman" pitchFamily="18" charset="0"/>
              </a:defRPr>
            </a:lvl1pPr>
          </a:lstStyle>
          <a:p>
            <a:pPr>
              <a:defRPr/>
            </a:pPr>
            <a:fld id="{B94BA2B8-389A-429E-A388-66752A990756}" type="slidenum">
              <a:rPr lang="en-US"/>
              <a:pPr>
                <a:defRPr/>
              </a:pPr>
              <a:t>‹#›</a:t>
            </a:fld>
            <a:endParaRPr lang="en-US"/>
          </a:p>
        </p:txBody>
      </p:sp>
    </p:spTree>
    <p:extLst>
      <p:ext uri="{BB962C8B-B14F-4D97-AF65-F5344CB8AC3E}">
        <p14:creationId xmlns:p14="http://schemas.microsoft.com/office/powerpoint/2010/main" val="3085178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017282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10</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92322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89302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12</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267415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2</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61862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24717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4</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271530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dirty="0">
              <a:ea typeface="ＭＳ Ｐゴシック" pitchFamily="1" charset="-128"/>
            </a:endParaRPr>
          </a:p>
        </p:txBody>
      </p:sp>
    </p:spTree>
    <p:extLst>
      <p:ext uri="{BB962C8B-B14F-4D97-AF65-F5344CB8AC3E}">
        <p14:creationId xmlns:p14="http://schemas.microsoft.com/office/powerpoint/2010/main" val="291549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6</a:t>
            </a:fld>
            <a:endParaRPr lang="en-US" sz="1200" dirty="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dirty="0">
              <a:ea typeface="ＭＳ Ｐゴシック" pitchFamily="1" charset="-128"/>
            </a:endParaRPr>
          </a:p>
        </p:txBody>
      </p:sp>
    </p:spTree>
    <p:extLst>
      <p:ext uri="{BB962C8B-B14F-4D97-AF65-F5344CB8AC3E}">
        <p14:creationId xmlns:p14="http://schemas.microsoft.com/office/powerpoint/2010/main" val="664534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64161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8</a:t>
            </a:fld>
            <a:endParaRPr lang="en-US" sz="1200"/>
          </a:p>
        </p:txBody>
      </p:sp>
      <p:sp>
        <p:nvSpPr>
          <p:cNvPr id="6147" name="Rectangle 2"/>
          <p:cNvSpPr>
            <a:spLocks noGrp="1" noRot="1" noChangeAspect="1" noChangeArrowheads="1" noTextEdit="1"/>
          </p:cNvSpPr>
          <p:nvPr>
            <p:ph type="sldImg"/>
          </p:nvPr>
        </p:nvSpPr>
        <p:spPr bwMode="auto">
          <a:xfrm>
            <a:off x="400050" y="690563"/>
            <a:ext cx="6146800" cy="3457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240063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07167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62CA11-4756-4819-B86C-7A8EDD497FFC}" type="slidenum">
              <a:rPr lang="en-US"/>
              <a:pPr>
                <a:defRPr/>
              </a:pPr>
              <a:t>‹#›</a:t>
            </a:fld>
            <a:endParaRPr lang="en-US"/>
          </a:p>
        </p:txBody>
      </p:sp>
    </p:spTree>
    <p:extLst>
      <p:ext uri="{BB962C8B-B14F-4D97-AF65-F5344CB8AC3E}">
        <p14:creationId xmlns:p14="http://schemas.microsoft.com/office/powerpoint/2010/main" val="416788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FACC0-696F-4C76-9A47-642D878AB791}" type="slidenum">
              <a:rPr lang="en-US"/>
              <a:pPr>
                <a:defRPr/>
              </a:pPr>
              <a:t>‹#›</a:t>
            </a:fld>
            <a:endParaRPr lang="en-US"/>
          </a:p>
        </p:txBody>
      </p:sp>
    </p:spTree>
    <p:extLst>
      <p:ext uri="{BB962C8B-B14F-4D97-AF65-F5344CB8AC3E}">
        <p14:creationId xmlns:p14="http://schemas.microsoft.com/office/powerpoint/2010/main" val="256000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6DA97-5106-4B6C-B412-F28DF757AF18}" type="slidenum">
              <a:rPr lang="en-US"/>
              <a:pPr>
                <a:defRPr/>
              </a:pPr>
              <a:t>‹#›</a:t>
            </a:fld>
            <a:endParaRPr lang="en-US"/>
          </a:p>
        </p:txBody>
      </p:sp>
    </p:spTree>
    <p:extLst>
      <p:ext uri="{BB962C8B-B14F-4D97-AF65-F5344CB8AC3E}">
        <p14:creationId xmlns:p14="http://schemas.microsoft.com/office/powerpoint/2010/main" val="71839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4AB71-C2D2-42A2-A61C-632462D70D2F}" type="slidenum">
              <a:rPr lang="en-US"/>
              <a:pPr>
                <a:defRPr/>
              </a:pPr>
              <a:t>‹#›</a:t>
            </a:fld>
            <a:endParaRPr lang="en-US"/>
          </a:p>
        </p:txBody>
      </p:sp>
    </p:spTree>
    <p:extLst>
      <p:ext uri="{BB962C8B-B14F-4D97-AF65-F5344CB8AC3E}">
        <p14:creationId xmlns:p14="http://schemas.microsoft.com/office/powerpoint/2010/main" val="396333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21BC3-A42D-43FF-A873-BECDFB16673D}" type="slidenum">
              <a:rPr lang="en-US"/>
              <a:pPr>
                <a:defRPr/>
              </a:pPr>
              <a:t>‹#›</a:t>
            </a:fld>
            <a:endParaRPr lang="en-US"/>
          </a:p>
        </p:txBody>
      </p:sp>
    </p:spTree>
    <p:extLst>
      <p:ext uri="{BB962C8B-B14F-4D97-AF65-F5344CB8AC3E}">
        <p14:creationId xmlns:p14="http://schemas.microsoft.com/office/powerpoint/2010/main" val="156979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4FEA76-18ED-47ED-BCE3-D213594E3577}" type="slidenum">
              <a:rPr lang="en-US"/>
              <a:pPr>
                <a:defRPr/>
              </a:pPr>
              <a:t>‹#›</a:t>
            </a:fld>
            <a:endParaRPr lang="en-US"/>
          </a:p>
        </p:txBody>
      </p:sp>
    </p:spTree>
    <p:extLst>
      <p:ext uri="{BB962C8B-B14F-4D97-AF65-F5344CB8AC3E}">
        <p14:creationId xmlns:p14="http://schemas.microsoft.com/office/powerpoint/2010/main" val="94142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97C0FD-DA82-4239-ACA4-5AB768A7D787}" type="slidenum">
              <a:rPr lang="en-US"/>
              <a:pPr>
                <a:defRPr/>
              </a:pPr>
              <a:t>‹#›</a:t>
            </a:fld>
            <a:endParaRPr lang="en-US"/>
          </a:p>
        </p:txBody>
      </p:sp>
    </p:spTree>
    <p:extLst>
      <p:ext uri="{BB962C8B-B14F-4D97-AF65-F5344CB8AC3E}">
        <p14:creationId xmlns:p14="http://schemas.microsoft.com/office/powerpoint/2010/main" val="5409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016D8-E15C-4DA6-B6B4-EB0BA9C9FB8C}" type="slidenum">
              <a:rPr lang="en-US"/>
              <a:pPr>
                <a:defRPr/>
              </a:pPr>
              <a:t>‹#›</a:t>
            </a:fld>
            <a:endParaRPr lang="en-US"/>
          </a:p>
        </p:txBody>
      </p:sp>
    </p:spTree>
    <p:extLst>
      <p:ext uri="{BB962C8B-B14F-4D97-AF65-F5344CB8AC3E}">
        <p14:creationId xmlns:p14="http://schemas.microsoft.com/office/powerpoint/2010/main" val="425160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7DD133-F0DC-43EB-803D-210DC4CADDA7}" type="slidenum">
              <a:rPr lang="en-US"/>
              <a:pPr>
                <a:defRPr/>
              </a:pPr>
              <a:t>‹#›</a:t>
            </a:fld>
            <a:endParaRPr lang="en-US"/>
          </a:p>
        </p:txBody>
      </p:sp>
    </p:spTree>
    <p:extLst>
      <p:ext uri="{BB962C8B-B14F-4D97-AF65-F5344CB8AC3E}">
        <p14:creationId xmlns:p14="http://schemas.microsoft.com/office/powerpoint/2010/main" val="54433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77B8EE-4694-4511-BCB3-EBB0004C543B}" type="slidenum">
              <a:rPr lang="en-US"/>
              <a:pPr>
                <a:defRPr/>
              </a:pPr>
              <a:t>‹#›</a:t>
            </a:fld>
            <a:endParaRPr lang="en-US"/>
          </a:p>
        </p:txBody>
      </p:sp>
    </p:spTree>
    <p:extLst>
      <p:ext uri="{BB962C8B-B14F-4D97-AF65-F5344CB8AC3E}">
        <p14:creationId xmlns:p14="http://schemas.microsoft.com/office/powerpoint/2010/main" val="355222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D2ABE-0CB1-40EE-BE21-9A840B62C99D}" type="slidenum">
              <a:rPr lang="en-US"/>
              <a:pPr>
                <a:defRPr/>
              </a:pPr>
              <a:t>‹#›</a:t>
            </a:fld>
            <a:endParaRPr lang="en-US"/>
          </a:p>
        </p:txBody>
      </p:sp>
    </p:spTree>
    <p:extLst>
      <p:ext uri="{BB962C8B-B14F-4D97-AF65-F5344CB8AC3E}">
        <p14:creationId xmlns:p14="http://schemas.microsoft.com/office/powerpoint/2010/main" val="334408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93AF61E-0389-4B49-9E19-C182BE35B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175/JCLI-D-20-0044.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doi.org/10.1029/2020GL090644" TargetMode="External"/><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digitalglobe.com/products/satellite-imagery" TargetMode="External"/><Relationship Id="rId5" Type="http://schemas.openxmlformats.org/officeDocument/2006/relationships/hyperlink" Target="https://icesat-2.gsfc.nasa.gov/science/specs" TargetMode="External"/><Relationship Id="rId4" Type="http://schemas.openxmlformats.org/officeDocument/2006/relationships/hyperlink" Target="https://nsidc.org/data/icesat-2/data-sets"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smap.jpl.nasa.gov/"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6.jp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g"/><Relationship Id="rId4" Type="http://schemas.openxmlformats.org/officeDocument/2006/relationships/image" Target="../media/image2.png"/><Relationship Id="rId9" Type="http://schemas.openxmlformats.org/officeDocument/2006/relationships/image" Target="../media/image18.jpg"/><Relationship Id="rId14"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990600" y="193006"/>
            <a:ext cx="10203016" cy="1222529"/>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800" b="1" dirty="0">
                <a:solidFill>
                  <a:srgbClr val="000000"/>
                </a:solidFill>
                <a:latin typeface="+mj-lt"/>
              </a:rPr>
              <a:t>Intercomparison of Precipitation Estimates over the Southern Ocean from Atmospheric Reanalyses</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1200" b="1" dirty="0">
              <a:solidFill>
                <a:srgbClr val="000000"/>
              </a:solidFill>
              <a:latin typeface="+mj-lt"/>
            </a:endParaRP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1" dirty="0">
                <a:solidFill>
                  <a:srgbClr val="000000"/>
                </a:solidFill>
                <a:latin typeface="+mj-lt"/>
              </a:rPr>
              <a:t>Linette Boisvert</a:t>
            </a:r>
            <a:r>
              <a:rPr lang="en-GB" sz="1200" b="1" baseline="30000" dirty="0">
                <a:solidFill>
                  <a:srgbClr val="000000"/>
                </a:solidFill>
                <a:latin typeface="+mj-lt"/>
              </a:rPr>
              <a:t>1</a:t>
            </a:r>
            <a:r>
              <a:rPr lang="en-GB" sz="1200" b="1" dirty="0">
                <a:solidFill>
                  <a:srgbClr val="000000"/>
                </a:solidFill>
                <a:latin typeface="+mj-lt"/>
              </a:rPr>
              <a:t>, </a:t>
            </a:r>
            <a:r>
              <a:rPr lang="en-GB" sz="1200" dirty="0">
                <a:solidFill>
                  <a:srgbClr val="000000"/>
                </a:solidFill>
                <a:latin typeface="+mj-lt"/>
              </a:rPr>
              <a:t>Melinda Webster</a:t>
            </a:r>
            <a:r>
              <a:rPr lang="en-GB" sz="1200" baseline="30000" dirty="0">
                <a:solidFill>
                  <a:srgbClr val="000000"/>
                </a:solidFill>
                <a:latin typeface="+mj-lt"/>
              </a:rPr>
              <a:t>2</a:t>
            </a:r>
            <a:r>
              <a:rPr lang="en-GB" sz="1200" b="1" dirty="0">
                <a:solidFill>
                  <a:srgbClr val="000000"/>
                </a:solidFill>
                <a:latin typeface="+mj-lt"/>
              </a:rPr>
              <a:t>, Alek Petty</a:t>
            </a:r>
            <a:r>
              <a:rPr lang="en-GB" sz="1200" b="1" baseline="30000" dirty="0">
                <a:solidFill>
                  <a:srgbClr val="000000"/>
                </a:solidFill>
                <a:latin typeface="+mj-lt"/>
              </a:rPr>
              <a:t>1,3</a:t>
            </a:r>
            <a:r>
              <a:rPr lang="en-GB" sz="1200" b="1" dirty="0">
                <a:solidFill>
                  <a:srgbClr val="000000"/>
                </a:solidFill>
                <a:latin typeface="+mj-lt"/>
              </a:rPr>
              <a:t>, Thorsten Markus</a:t>
            </a:r>
            <a:r>
              <a:rPr lang="en-GB" sz="1200" b="1" baseline="30000" dirty="0">
                <a:solidFill>
                  <a:srgbClr val="000000"/>
                </a:solidFill>
                <a:latin typeface="+mj-lt"/>
              </a:rPr>
              <a:t>4</a:t>
            </a:r>
            <a:r>
              <a:rPr lang="en-GB" sz="1200" b="1" dirty="0">
                <a:solidFill>
                  <a:srgbClr val="000000"/>
                </a:solidFill>
                <a:latin typeface="+mj-lt"/>
              </a:rPr>
              <a:t>, Richard Cullather</a:t>
            </a:r>
            <a:r>
              <a:rPr lang="en-GB" sz="1200" b="1" baseline="30000" dirty="0">
                <a:solidFill>
                  <a:srgbClr val="000000"/>
                </a:solidFill>
                <a:latin typeface="+mj-lt"/>
              </a:rPr>
              <a:t>3,5</a:t>
            </a:r>
            <a:r>
              <a:rPr lang="en-GB" sz="1200" b="1" dirty="0">
                <a:solidFill>
                  <a:srgbClr val="000000"/>
                </a:solidFill>
                <a:latin typeface="+mj-lt"/>
              </a:rPr>
              <a:t>, </a:t>
            </a:r>
            <a:r>
              <a:rPr lang="en-GB" sz="1200" dirty="0">
                <a:solidFill>
                  <a:srgbClr val="000000"/>
                </a:solidFill>
                <a:latin typeface="+mj-lt"/>
              </a:rPr>
              <a:t>and David Bromwich</a:t>
            </a:r>
            <a:r>
              <a:rPr lang="en-GB" sz="1200" baseline="30000" dirty="0">
                <a:solidFill>
                  <a:srgbClr val="000000"/>
                </a:solidFill>
                <a:latin typeface="+mj-lt"/>
              </a:rPr>
              <a:t>6</a:t>
            </a:r>
            <a:endParaRPr lang="en-GB" sz="1200" dirty="0">
              <a:solidFill>
                <a:srgbClr val="000000"/>
              </a:solidFill>
              <a:latin typeface="+mj-lt"/>
            </a:endParaRP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1200" b="1" baseline="30000" dirty="0">
              <a:solidFill>
                <a:srgbClr val="000000"/>
              </a:solidFill>
              <a:latin typeface="+mj-lt"/>
            </a:endParaRP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1" baseline="30000" dirty="0">
                <a:solidFill>
                  <a:srgbClr val="000000"/>
                </a:solidFill>
                <a:latin typeface="+mj-lt"/>
              </a:rPr>
              <a:t>1</a:t>
            </a:r>
            <a:r>
              <a:rPr lang="en-GB" sz="1200" b="1" dirty="0">
                <a:solidFill>
                  <a:srgbClr val="000000"/>
                </a:solidFill>
                <a:latin typeface="+mj-lt"/>
              </a:rPr>
              <a:t> Cryospheric Sciences Lab (615), NASA/GSFC</a:t>
            </a:r>
            <a:r>
              <a:rPr lang="en-GB" sz="1200" dirty="0">
                <a:solidFill>
                  <a:srgbClr val="000000"/>
                </a:solidFill>
                <a:latin typeface="+mj-lt"/>
              </a:rPr>
              <a:t>; </a:t>
            </a:r>
            <a:r>
              <a:rPr lang="en-GB" sz="1200" baseline="30000" dirty="0">
                <a:solidFill>
                  <a:srgbClr val="000000"/>
                </a:solidFill>
                <a:latin typeface="+mj-lt"/>
              </a:rPr>
              <a:t>2 </a:t>
            </a:r>
            <a:r>
              <a:rPr lang="en-GB" sz="1200" dirty="0">
                <a:solidFill>
                  <a:srgbClr val="000000"/>
                </a:solidFill>
                <a:latin typeface="+mj-lt"/>
              </a:rPr>
              <a:t>University of Alaska Fairbanks, </a:t>
            </a:r>
            <a:r>
              <a:rPr lang="en-GB" sz="1200" baseline="30000" dirty="0">
                <a:solidFill>
                  <a:srgbClr val="000000"/>
                </a:solidFill>
                <a:latin typeface="+mj-lt"/>
              </a:rPr>
              <a:t>3</a:t>
            </a:r>
            <a:r>
              <a:rPr lang="en-GB" sz="1200" dirty="0">
                <a:solidFill>
                  <a:srgbClr val="000000"/>
                </a:solidFill>
                <a:latin typeface="+mj-lt"/>
              </a:rPr>
              <a:t> Earth System Science Interdisciplinary </a:t>
            </a:r>
            <a:r>
              <a:rPr lang="en-GB" sz="1200" dirty="0" err="1">
                <a:solidFill>
                  <a:srgbClr val="000000"/>
                </a:solidFill>
                <a:latin typeface="+mj-lt"/>
              </a:rPr>
              <a:t>Center</a:t>
            </a:r>
            <a:r>
              <a:rPr lang="en-GB" sz="1200" dirty="0">
                <a:solidFill>
                  <a:srgbClr val="000000"/>
                </a:solidFill>
                <a:latin typeface="+mj-lt"/>
              </a:rPr>
              <a:t> (ESSIC), University of Maryland; </a:t>
            </a:r>
            <a:r>
              <a:rPr lang="en-GB" sz="1200" b="1" baseline="30000" dirty="0">
                <a:solidFill>
                  <a:srgbClr val="000000"/>
                </a:solidFill>
                <a:latin typeface="+mj-lt"/>
              </a:rPr>
              <a:t>4</a:t>
            </a:r>
            <a:r>
              <a:rPr lang="en-GB" sz="1200" b="1" dirty="0">
                <a:solidFill>
                  <a:srgbClr val="000000"/>
                </a:solidFill>
                <a:latin typeface="+mj-lt"/>
              </a:rPr>
              <a:t> NASA Headquarters</a:t>
            </a:r>
            <a:r>
              <a:rPr lang="en-GB" sz="1200" dirty="0">
                <a:solidFill>
                  <a:srgbClr val="000000"/>
                </a:solidFill>
                <a:latin typeface="+mj-lt"/>
              </a:rPr>
              <a:t>; </a:t>
            </a:r>
            <a:r>
              <a:rPr lang="en-GB" sz="1200" b="1" baseline="30000" dirty="0">
                <a:solidFill>
                  <a:srgbClr val="000000"/>
                </a:solidFill>
                <a:latin typeface="+mj-lt"/>
              </a:rPr>
              <a:t>5</a:t>
            </a:r>
            <a:r>
              <a:rPr lang="en-GB" sz="1200" b="1" dirty="0">
                <a:solidFill>
                  <a:srgbClr val="000000"/>
                </a:solidFill>
                <a:latin typeface="+mj-lt"/>
              </a:rPr>
              <a:t> Goddard Modelling and Assimilation Office, NASA/GSFC</a:t>
            </a:r>
            <a:r>
              <a:rPr lang="en-GB" sz="1200" dirty="0">
                <a:solidFill>
                  <a:srgbClr val="000000"/>
                </a:solidFill>
                <a:latin typeface="+mj-lt"/>
              </a:rPr>
              <a:t>; </a:t>
            </a:r>
            <a:r>
              <a:rPr lang="en-GB" sz="1200" baseline="30000" dirty="0">
                <a:solidFill>
                  <a:srgbClr val="000000"/>
                </a:solidFill>
                <a:latin typeface="+mj-lt"/>
              </a:rPr>
              <a:t>6</a:t>
            </a:r>
            <a:r>
              <a:rPr lang="en-GB" sz="1200" dirty="0">
                <a:solidFill>
                  <a:srgbClr val="000000"/>
                </a:solidFill>
                <a:latin typeface="+mj-lt"/>
              </a:rPr>
              <a:t> Byrd Polar and Climate Research </a:t>
            </a:r>
            <a:r>
              <a:rPr lang="en-GB" sz="1200" dirty="0" err="1">
                <a:solidFill>
                  <a:srgbClr val="000000"/>
                </a:solidFill>
                <a:latin typeface="+mj-lt"/>
              </a:rPr>
              <a:t>Center</a:t>
            </a:r>
            <a:r>
              <a:rPr lang="en-GB" sz="1200" dirty="0">
                <a:solidFill>
                  <a:srgbClr val="000000"/>
                </a:solidFill>
                <a:latin typeface="+mj-lt"/>
              </a:rPr>
              <a:t>, The Ohio State University</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6322729"/>
            <a:ext cx="1244600" cy="530900"/>
          </a:xfrm>
          <a:prstGeom prst="rect">
            <a:avLst/>
          </a:prstGeom>
        </p:spPr>
      </p:pic>
      <p:sp>
        <p:nvSpPr>
          <p:cNvPr id="9" name="Text Box 17"/>
          <p:cNvSpPr txBox="1">
            <a:spLocks noChangeArrowheads="1"/>
          </p:cNvSpPr>
          <p:nvPr/>
        </p:nvSpPr>
        <p:spPr bwMode="auto">
          <a:xfrm>
            <a:off x="7002274" y="6574066"/>
            <a:ext cx="4585128" cy="253916"/>
          </a:xfrm>
          <a:prstGeom prst="rect">
            <a:avLst/>
          </a:prstGeom>
          <a:noFill/>
          <a:ln w="9525">
            <a:noFill/>
            <a:miter lim="800000"/>
            <a:headEnd/>
            <a:tailEnd/>
          </a:ln>
        </p:spPr>
        <p:txBody>
          <a:bodyPr wrap="square">
            <a:spAutoFit/>
          </a:bodyPr>
          <a:lstStyle/>
          <a:p>
            <a:pPr>
              <a:defRPr/>
            </a:pPr>
            <a:r>
              <a:rPr lang="en-US" sz="1050" b="1" dirty="0">
                <a:latin typeface="+mj-lt"/>
              </a:rPr>
              <a:t>Earth Sciences Division – Hydrosphere, Biosphere, and Geophysics</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pic>
        <p:nvPicPr>
          <p:cNvPr id="3" name="Picture 2">
            <a:extLst>
              <a:ext uri="{FF2B5EF4-FFF2-40B4-BE49-F238E27FC236}">
                <a16:creationId xmlns:a16="http://schemas.microsoft.com/office/drawing/2014/main" id="{D3303B03-2129-B240-A302-1A7DD32F506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25200" y="76200"/>
            <a:ext cx="905933" cy="901072"/>
          </a:xfrm>
          <a:prstGeom prst="rect">
            <a:avLst/>
          </a:prstGeom>
        </p:spPr>
      </p:pic>
      <p:sp>
        <p:nvSpPr>
          <p:cNvPr id="8" name="Rectangle 7">
            <a:extLst>
              <a:ext uri="{FF2B5EF4-FFF2-40B4-BE49-F238E27FC236}">
                <a16:creationId xmlns:a16="http://schemas.microsoft.com/office/drawing/2014/main" id="{39EE9C95-5A88-6E4D-93F9-9E58149BB0BA}"/>
              </a:ext>
            </a:extLst>
          </p:cNvPr>
          <p:cNvSpPr/>
          <p:nvPr/>
        </p:nvSpPr>
        <p:spPr>
          <a:xfrm>
            <a:off x="10106024" y="2199868"/>
            <a:ext cx="306683" cy="12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12C1B57-535E-5A4F-8C70-F2D97B327F01}"/>
              </a:ext>
            </a:extLst>
          </p:cNvPr>
          <p:cNvSpPr/>
          <p:nvPr/>
        </p:nvSpPr>
        <p:spPr>
          <a:xfrm>
            <a:off x="10083919" y="4223981"/>
            <a:ext cx="306683" cy="12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verage 2000–10 annual cumulative (left) snowfall and (right) rainfall (mm yr−1). The standard deviation (mm) is shown on the bottom right for both snowfall and rainfall. Contour lines in the figures represent the contour lines on the color bars.">
            <a:extLst>
              <a:ext uri="{FF2B5EF4-FFF2-40B4-BE49-F238E27FC236}">
                <a16:creationId xmlns:a16="http://schemas.microsoft.com/office/drawing/2014/main" id="{8118339D-3295-7942-9BAD-6C60257FDC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124" y="1604170"/>
            <a:ext cx="5097193" cy="460708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omparisons of monthly averaged CloudSat 2007–10 snowfall with five reanalyses’ snowfall averaged monthly between 2007–10. (top left) The average 2007–10 snowfall from CloudSat. Other panels shown are average 2007–10 snowfall differences between CloudSat and ERA-Interim, ERA5, MERRA, MERRA-2, and JRA-55.">
            <a:extLst>
              <a:ext uri="{FF2B5EF4-FFF2-40B4-BE49-F238E27FC236}">
                <a16:creationId xmlns:a16="http://schemas.microsoft.com/office/drawing/2014/main" id="{04D12DA7-83B7-3E47-B8EF-9DD6098EF7E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3740" y="1604170"/>
            <a:ext cx="5601365" cy="289112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37E9FF1-451B-0F4C-A752-B6433047E937}"/>
              </a:ext>
            </a:extLst>
          </p:cNvPr>
          <p:cNvSpPr txBox="1"/>
          <p:nvPr/>
        </p:nvSpPr>
        <p:spPr>
          <a:xfrm>
            <a:off x="5893740" y="4721629"/>
            <a:ext cx="5601365" cy="1815882"/>
          </a:xfrm>
          <a:prstGeom prst="rect">
            <a:avLst/>
          </a:prstGeom>
          <a:solidFill>
            <a:srgbClr val="CCFFCC"/>
          </a:solidFill>
          <a:ln w="19050">
            <a:solidFill>
              <a:schemeClr val="tx1"/>
            </a:solidFill>
          </a:ln>
        </p:spPr>
        <p:txBody>
          <a:bodyPr wrap="square" rtlCol="0">
            <a:spAutoFit/>
          </a:bodyPr>
          <a:lstStyle/>
          <a:p>
            <a:r>
              <a:rPr lang="en-US" sz="1400" dirty="0">
                <a:latin typeface="Arial" panose="020B0604020202020204" pitchFamily="34" charset="0"/>
                <a:cs typeface="Arial" panose="020B0604020202020204" pitchFamily="34" charset="0"/>
              </a:rPr>
              <a:t>Eight global reanalysis precipitation (and when available, snowfall and rainfall) products were compared over the Southern Ocean between 2000-2016.</a:t>
            </a:r>
          </a:p>
          <a:p>
            <a:r>
              <a:rPr lang="en-US" sz="1400" dirty="0">
                <a:latin typeface="Arial" panose="020B0604020202020204" pitchFamily="34" charset="0"/>
                <a:cs typeface="Arial" panose="020B0604020202020204" pitchFamily="34" charset="0"/>
              </a:rPr>
              <a:t>Large differences between the magnitude of snowfall and rainfall exist between the products (Figure 1) and is largely driven by the microphysics scheme employed. When compared with </a:t>
            </a:r>
            <a:r>
              <a:rPr lang="en-US" sz="1400" dirty="0" err="1">
                <a:latin typeface="Arial" panose="020B0604020202020204" pitchFamily="34" charset="0"/>
                <a:cs typeface="Arial" panose="020B0604020202020204" pitchFamily="34" charset="0"/>
              </a:rPr>
              <a:t>CloudSat</a:t>
            </a:r>
            <a:r>
              <a:rPr lang="en-US" sz="1400" dirty="0">
                <a:latin typeface="Arial" panose="020B0604020202020204" pitchFamily="34" charset="0"/>
                <a:cs typeface="Arial" panose="020B0604020202020204" pitchFamily="34" charset="0"/>
              </a:rPr>
              <a:t> snowfall, large differences occur at lower latitudes where the sea ice cover is most variable (Figure 2).  </a:t>
            </a:r>
          </a:p>
        </p:txBody>
      </p:sp>
      <p:sp>
        <p:nvSpPr>
          <p:cNvPr id="2" name="TextBox 1">
            <a:extLst>
              <a:ext uri="{FF2B5EF4-FFF2-40B4-BE49-F238E27FC236}">
                <a16:creationId xmlns:a16="http://schemas.microsoft.com/office/drawing/2014/main" id="{F73DC6F6-4B15-2F41-88E1-6585177353E2}"/>
              </a:ext>
            </a:extLst>
          </p:cNvPr>
          <p:cNvSpPr txBox="1"/>
          <p:nvPr/>
        </p:nvSpPr>
        <p:spPr>
          <a:xfrm>
            <a:off x="305124" y="5903473"/>
            <a:ext cx="1492469" cy="307777"/>
          </a:xfrm>
          <a:prstGeom prst="rect">
            <a:avLst/>
          </a:prstGeom>
          <a:noFill/>
        </p:spPr>
        <p:txBody>
          <a:bodyPr wrap="square" rtlCol="0">
            <a:spAutoFit/>
          </a:bodyPr>
          <a:lstStyle/>
          <a:p>
            <a:r>
              <a:rPr lang="en-US" sz="1400" b="1" dirty="0"/>
              <a:t>Figure 1</a:t>
            </a:r>
          </a:p>
        </p:txBody>
      </p:sp>
      <p:sp>
        <p:nvSpPr>
          <p:cNvPr id="28" name="TextBox 27">
            <a:extLst>
              <a:ext uri="{FF2B5EF4-FFF2-40B4-BE49-F238E27FC236}">
                <a16:creationId xmlns:a16="http://schemas.microsoft.com/office/drawing/2014/main" id="{7C5D24DE-358A-D045-8888-8149837BB36C}"/>
              </a:ext>
            </a:extLst>
          </p:cNvPr>
          <p:cNvSpPr txBox="1"/>
          <p:nvPr/>
        </p:nvSpPr>
        <p:spPr>
          <a:xfrm>
            <a:off x="5893740" y="1604170"/>
            <a:ext cx="1492469" cy="307777"/>
          </a:xfrm>
          <a:prstGeom prst="rect">
            <a:avLst/>
          </a:prstGeom>
          <a:noFill/>
        </p:spPr>
        <p:txBody>
          <a:bodyPr wrap="square" rtlCol="0">
            <a:spAutoFit/>
          </a:bodyPr>
          <a:lstStyle/>
          <a:p>
            <a:r>
              <a:rPr lang="en-US" sz="1400" b="1" dirty="0"/>
              <a:t>Figure 2</a:t>
            </a:r>
          </a:p>
        </p:txBody>
      </p:sp>
    </p:spTree>
    <p:extLst>
      <p:ext uri="{BB962C8B-B14F-4D97-AF65-F5344CB8AC3E}">
        <p14:creationId xmlns:p14="http://schemas.microsoft.com/office/powerpoint/2010/main" val="144509622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04800" y="76201"/>
            <a:ext cx="11582400" cy="6824945"/>
          </a:xfrm>
          <a:prstGeom prst="rect">
            <a:avLst/>
          </a:prstGeom>
          <a:noFill/>
          <a:ln w="9525">
            <a:noFill/>
            <a:miter lim="800000"/>
            <a:headEnd/>
            <a:tailEnd/>
          </a:ln>
        </p:spPr>
        <p:txBody>
          <a:bodyPr wrap="square">
            <a:spAutoFit/>
          </a:bodyPr>
          <a:lstStyle/>
          <a:p>
            <a:pPr fontAlgn="t">
              <a:defRPr/>
            </a:pPr>
            <a:r>
              <a:rPr lang="en-US" b="1" dirty="0">
                <a:latin typeface="Times New Roman" pitchFamily="18" charset="0"/>
              </a:rPr>
              <a:t>                           </a:t>
            </a:r>
            <a:r>
              <a:rPr lang="en-US" sz="1050" dirty="0">
                <a:latin typeface="+mn-lt"/>
              </a:rPr>
              <a:t>Name:  James J. Butler, Code 618 Biospheric Sciences Laboratory, NASA GSFC</a:t>
            </a:r>
            <a:br>
              <a:rPr lang="en-US" sz="1050" dirty="0">
                <a:latin typeface="+mn-lt"/>
              </a:rPr>
            </a:br>
            <a:r>
              <a:rPr lang="en-US" sz="1050" dirty="0">
                <a:latin typeface="+mn-lt"/>
              </a:rPr>
              <a:t>                       E-mail: james.j.butler@nasa.gov</a:t>
            </a:r>
            <a:br>
              <a:rPr lang="en-US" sz="1050" dirty="0">
                <a:latin typeface="+mn-lt"/>
              </a:rPr>
            </a:br>
            <a:r>
              <a:rPr lang="en-US" sz="1050" dirty="0">
                <a:latin typeface="+mn-lt"/>
              </a:rPr>
              <a:t>                       Phone: 301-614-5942</a:t>
            </a:r>
            <a:br>
              <a:rPr lang="en-US" sz="1050" dirty="0">
                <a:latin typeface="Times New Roman" pitchFamily="18" charset="0"/>
              </a:rPr>
            </a:br>
            <a:endParaRPr lang="en-US" sz="1050" dirty="0">
              <a:latin typeface="Times New Roman" pitchFamily="18" charset="0"/>
            </a:endParaRPr>
          </a:p>
          <a:p>
            <a:pPr fontAlgn="t">
              <a:defRPr/>
            </a:pPr>
            <a:endParaRPr lang="en-US" sz="1400" b="1" dirty="0">
              <a:latin typeface="+mn-lt"/>
            </a:endParaRPr>
          </a:p>
          <a:p>
            <a:pPr fontAlgn="t">
              <a:defRPr/>
            </a:pPr>
            <a:r>
              <a:rPr lang="en-US" sz="1100" b="1" dirty="0">
                <a:latin typeface="+mn-lt"/>
              </a:rPr>
              <a:t>References:</a:t>
            </a:r>
          </a:p>
          <a:p>
            <a:pPr fontAlgn="t">
              <a:defRPr/>
            </a:pPr>
            <a:r>
              <a:rPr lang="en-US" sz="1050" b="0" dirty="0">
                <a:ln>
                  <a:noFill/>
                </a:ln>
                <a:solidFill>
                  <a:srgbClr val="000000"/>
                </a:solidFill>
                <a:effectLst/>
                <a:uFill>
                  <a:solidFill>
                    <a:srgbClr val="000000"/>
                  </a:solidFill>
                </a:uFill>
                <a:latin typeface="+mn-lt"/>
                <a:ea typeface="Arial Unicode MS"/>
                <a:cs typeface="Arial Unicode MS"/>
              </a:rPr>
              <a:t>J. Zeng, J.J. Butler, X. Xiong, W. Cook, and N. Kelley, “The Effect of UV and Solar Wind Exposure on the Reflectance of Two Black Diffuse Materials,”</a:t>
            </a:r>
            <a:r>
              <a:rPr lang="en-US" sz="1050" b="1" dirty="0">
                <a:ln>
                  <a:noFill/>
                </a:ln>
                <a:solidFill>
                  <a:srgbClr val="000000"/>
                </a:solidFill>
                <a:effectLst/>
                <a:uFill>
                  <a:solidFill>
                    <a:srgbClr val="000000"/>
                  </a:solidFill>
                </a:uFill>
                <a:latin typeface="+mn-lt"/>
                <a:ea typeface="Arial Unicode MS"/>
                <a:cs typeface="Arial Unicode MS"/>
              </a:rPr>
              <a:t> </a:t>
            </a:r>
            <a:r>
              <a:rPr lang="en-US" sz="1050" b="0" dirty="0">
                <a:ln>
                  <a:noFill/>
                </a:ln>
                <a:solidFill>
                  <a:srgbClr val="000000"/>
                </a:solidFill>
                <a:effectLst/>
                <a:uFill>
                  <a:solidFill>
                    <a:srgbClr val="000000"/>
                  </a:solidFill>
                </a:uFill>
                <a:latin typeface="+mn-lt"/>
                <a:ea typeface="Arial Unicode MS"/>
                <a:cs typeface="Arial Unicode MS"/>
              </a:rPr>
              <a:t>J. Zeng, J.J. Butler, X. Xiong, W. Cook, and N. Kelley, </a:t>
            </a:r>
            <a:r>
              <a:rPr lang="en-US" sz="1050" b="0" u="words" dirty="0">
                <a:ln>
                  <a:noFill/>
                </a:ln>
                <a:solidFill>
                  <a:srgbClr val="000000"/>
                </a:solidFill>
                <a:effectLst/>
                <a:uFill>
                  <a:solidFill>
                    <a:srgbClr val="000000"/>
                  </a:solidFill>
                </a:uFill>
                <a:latin typeface="+mn-lt"/>
                <a:ea typeface="Arial Unicode MS"/>
                <a:cs typeface="Arial Unicode MS"/>
              </a:rPr>
              <a:t>SPIE Proceedings on Earth Observation Systems XXV</a:t>
            </a:r>
            <a:r>
              <a:rPr lang="en-US" sz="1050" b="0" dirty="0">
                <a:ln>
                  <a:noFill/>
                </a:ln>
                <a:solidFill>
                  <a:srgbClr val="000000"/>
                </a:solidFill>
                <a:effectLst/>
                <a:uFill>
                  <a:solidFill>
                    <a:srgbClr val="000000"/>
                  </a:solidFill>
                </a:uFill>
                <a:latin typeface="+mn-lt"/>
                <a:ea typeface="Arial Unicode MS"/>
                <a:cs typeface="Arial Unicode MS"/>
              </a:rPr>
              <a:t>, vol. 11501, 115010W-1-11501W-14 (2020) https://doi.org/10.1117/12.2569293.</a:t>
            </a:r>
          </a:p>
          <a:p>
            <a:pPr fontAlgn="t">
              <a:defRPr/>
            </a:pPr>
            <a:endParaRPr lang="en-US" sz="1050" dirty="0">
              <a:solidFill>
                <a:srgbClr val="000000"/>
              </a:solidFill>
              <a:uFill>
                <a:solidFill>
                  <a:srgbClr val="000000"/>
                </a:solidFill>
              </a:uFill>
              <a:latin typeface="+mn-lt"/>
              <a:ea typeface="Arial Unicode MS"/>
              <a:cs typeface="Arial Unicode MS"/>
            </a:endParaRPr>
          </a:p>
          <a:p>
            <a:pPr fontAlgn="t">
              <a:defRPr/>
            </a:pPr>
            <a:r>
              <a:rPr lang="en-US" sz="1050" dirty="0">
                <a:effectLst/>
                <a:latin typeface="+mn-lt"/>
                <a:ea typeface="Times New Roman" panose="02020603050405020304" pitchFamily="18" charset="0"/>
              </a:rPr>
              <a:t>J. Zeng and J.J. Butler, “Optical Studies of Low Reflectance Materials at Solar Reflective Wavelengths in Support of Remote Sensing Instrument Development and Calibration,” </a:t>
            </a:r>
            <a:r>
              <a:rPr lang="en-US" sz="1050" u="words" dirty="0">
                <a:effectLst/>
                <a:latin typeface="+mn-lt"/>
                <a:ea typeface="Times New Roman" panose="02020603050405020304" pitchFamily="18" charset="0"/>
              </a:rPr>
              <a:t>SPIE Proceedings on Earth Observation Systems</a:t>
            </a:r>
            <a:r>
              <a:rPr lang="en-US" sz="1050" u="sng" dirty="0">
                <a:effectLst/>
                <a:latin typeface="+mn-lt"/>
                <a:ea typeface="Times New Roman" panose="02020603050405020304" pitchFamily="18" charset="0"/>
              </a:rPr>
              <a:t> XXIV</a:t>
            </a:r>
            <a:r>
              <a:rPr lang="en-US" sz="1050" dirty="0">
                <a:effectLst/>
                <a:latin typeface="+mn-lt"/>
                <a:ea typeface="Times New Roman" panose="02020603050405020304" pitchFamily="18" charset="0"/>
              </a:rPr>
              <a:t>, vol. 11127, 111270G-1-111270G-10 (2019) https://doi.org/10.1117/12.2528533.</a:t>
            </a:r>
          </a:p>
          <a:p>
            <a:pPr fontAlgn="t">
              <a:defRPr/>
            </a:pPr>
            <a:endParaRPr lang="en-US" sz="1050" b="1" dirty="0">
              <a:ln>
                <a:noFill/>
              </a:ln>
              <a:solidFill>
                <a:srgbClr val="000000"/>
              </a:solidFill>
              <a:effectLst/>
              <a:uFill>
                <a:solidFill>
                  <a:srgbClr val="000000"/>
                </a:solidFill>
              </a:uFill>
              <a:latin typeface="+mn-lt"/>
              <a:ea typeface="Arial Unicode MS"/>
              <a:cs typeface="Arial Unicode MS"/>
            </a:endParaRPr>
          </a:p>
          <a:p>
            <a:pPr fontAlgn="t">
              <a:defRPr/>
            </a:pPr>
            <a:r>
              <a:rPr lang="en-US" sz="1100" b="1" dirty="0">
                <a:latin typeface="+mn-lt"/>
              </a:rPr>
              <a:t>Data Sources:  </a:t>
            </a:r>
            <a:r>
              <a:rPr lang="en-US" sz="1050" dirty="0">
                <a:latin typeface="+mn-lt"/>
              </a:rPr>
              <a:t>All data were acquired using instrumentation in the NASA GSFC Code 618 Diffuser Calibration Laboratory (DCL), a class 10,000 cleanroom facility</a:t>
            </a:r>
            <a:r>
              <a:rPr lang="en-US" sz="1100" dirty="0">
                <a:latin typeface="+mn-lt"/>
              </a:rPr>
              <a:t>.</a:t>
            </a:r>
          </a:p>
          <a:p>
            <a:pPr fontAlgn="t">
              <a:defRPr/>
            </a:pPr>
            <a:endParaRPr lang="en-US" sz="1100" b="1" dirty="0">
              <a:latin typeface="+mn-lt"/>
            </a:endParaRPr>
          </a:p>
          <a:p>
            <a:pPr fontAlgn="t">
              <a:defRPr/>
            </a:pPr>
            <a:r>
              <a:rPr lang="en-US" sz="1100" b="1" dirty="0">
                <a:latin typeface="+mn-lt"/>
              </a:rPr>
              <a:t>Technical Description of Figures:</a:t>
            </a:r>
          </a:p>
          <a:p>
            <a:pPr fontAlgn="t">
              <a:defRPr/>
            </a:pPr>
            <a:r>
              <a:rPr lang="en-US" sz="1100" b="1" i="1" dirty="0">
                <a:latin typeface="+mn-lt"/>
              </a:rPr>
              <a:t>Figure 1:  </a:t>
            </a:r>
            <a:r>
              <a:rPr lang="en-US" sz="1050" dirty="0">
                <a:latin typeface="+mn-lt"/>
              </a:rPr>
              <a:t>The PACE Ocean Color Instrument (OCI) will fly a three-sided Solar Calibration Assembly (SCA) for purposes of on-orbit radiometric calibration and instrument linearity characterization.  The SCA will hold 2 quasi-volume diffuse bright calibration targets and one black calibration target.  The black target is comprised of polished aluminum coated with Fractal </a:t>
            </a:r>
            <a:r>
              <a:rPr lang="en-US" sz="1050" dirty="0" err="1">
                <a:latin typeface="+mn-lt"/>
              </a:rPr>
              <a:t>Black</a:t>
            </a:r>
            <a:r>
              <a:rPr lang="en-US" sz="1050" baseline="30000" dirty="0" err="1">
                <a:latin typeface="+mn-lt"/>
              </a:rPr>
              <a:t>TM</a:t>
            </a:r>
            <a:r>
              <a:rPr lang="en-US" sz="1050" baseline="30000" dirty="0">
                <a:latin typeface="+mn-lt"/>
              </a:rPr>
              <a:t> </a:t>
            </a:r>
            <a:r>
              <a:rPr lang="en-US" sz="1050" dirty="0">
                <a:latin typeface="+mn-lt"/>
              </a:rPr>
              <a:t>, a very low reflectance material.</a:t>
            </a:r>
          </a:p>
          <a:p>
            <a:pPr fontAlgn="t">
              <a:defRPr/>
            </a:pPr>
            <a:endParaRPr lang="en-US" sz="1050" b="1" i="1" dirty="0">
              <a:latin typeface="+mn-lt"/>
            </a:endParaRPr>
          </a:p>
          <a:p>
            <a:pPr fontAlgn="t">
              <a:defRPr/>
            </a:pPr>
            <a:r>
              <a:rPr lang="en-US" sz="1100" b="1" i="1" dirty="0">
                <a:latin typeface="+mn-lt"/>
              </a:rPr>
              <a:t>Figure 2: </a:t>
            </a:r>
            <a:r>
              <a:rPr lang="en-US" sz="1100" dirty="0">
                <a:latin typeface="+mn-lt"/>
              </a:rPr>
              <a:t> </a:t>
            </a:r>
            <a:r>
              <a:rPr lang="en-US" sz="1050" dirty="0">
                <a:latin typeface="+mn-lt"/>
              </a:rPr>
              <a:t>Initial optical testing was performed in the DCL on 5 Fractal </a:t>
            </a:r>
            <a:r>
              <a:rPr lang="en-US" sz="1050" dirty="0" err="1">
                <a:latin typeface="+mn-lt"/>
              </a:rPr>
              <a:t>Black</a:t>
            </a:r>
            <a:r>
              <a:rPr lang="en-US" sz="1050" baseline="30000" dirty="0" err="1">
                <a:latin typeface="+mn-lt"/>
              </a:rPr>
              <a:t>TM</a:t>
            </a:r>
            <a:r>
              <a:rPr lang="en-US" sz="1050" baseline="30000" dirty="0">
                <a:latin typeface="+mn-lt"/>
              </a:rPr>
              <a:t> </a:t>
            </a:r>
            <a:r>
              <a:rPr lang="en-US" sz="1050" dirty="0">
                <a:latin typeface="+mn-lt"/>
              </a:rPr>
              <a:t>coupon samples to determine sample to sample reflectance variability and to gain insight into potential flight model reflectance non-uniformity.  The top right plot shows the total hemispherical reflectance (THR) of the 5 coupons from 250 nm to 2500 nm.  The bottom left plot shows the average THR of the 5 samples with error bars representing the reflectance range of the 5 samples.  The bottom left plot shows the variation in THR of the 5 samples ranging from 1% to 4.75%.</a:t>
            </a:r>
            <a:endParaRPr lang="en-US" sz="1050" b="1" i="1" dirty="0">
              <a:latin typeface="+mn-lt"/>
            </a:endParaRPr>
          </a:p>
          <a:p>
            <a:pPr fontAlgn="t">
              <a:defRPr/>
            </a:pPr>
            <a:endParaRPr lang="en-US" sz="1100" b="1" i="1" dirty="0">
              <a:latin typeface="+mn-lt"/>
            </a:endParaRPr>
          </a:p>
          <a:p>
            <a:pPr fontAlgn="t">
              <a:defRPr/>
            </a:pPr>
            <a:r>
              <a:rPr lang="en-US" sz="1100" b="1" i="1" dirty="0">
                <a:latin typeface="+mn-lt"/>
              </a:rPr>
              <a:t>S</a:t>
            </a:r>
            <a:r>
              <a:rPr lang="en-US" sz="1100" b="1" dirty="0">
                <a:latin typeface="+mn-lt"/>
              </a:rPr>
              <a:t>cientific significance, societal relevance, and relationships to future missions: </a:t>
            </a:r>
            <a:r>
              <a:rPr lang="en-US" sz="1050" dirty="0">
                <a:latin typeface="+mn-lt"/>
              </a:rPr>
              <a:t>The PACE OCFI will be the first satellite instrument to deploy a black diffuser for purposes of on-orbit instrument linearity monitoring and radiometric calibration.  The need for space qualified, gray to black instrument calibration and characterization targets has been long desired by the remote sensing community in general and more particularly by the ocean color remote sensing community.  Various gray to black materials have been flown on missions such as the Long Duration Exposure Facility (LDEF) from 1984 to 1990 and the Materials International Space Station Experiment (MISSE) from 2001 to present.  However, the materials on those missions were never characterized for pre- and post-deployment reflectance change at the ~1% accuracy levels typically required by remote sensing instruments.  The NASA GSFC Code 618 Calibration Facility’s Diffuser Calibration Laboratory (DCL) is a leading center of excellence in the reflectance calibration and characterization of gray-scale to black diffuse materials (see relevant references above).  NASA GSFC’s PACE OCI instrument has requested the DCL perform both total hemispherical and bidirectional reflectance calibrations on their flight, flight spare, and flight Fractal </a:t>
            </a:r>
            <a:r>
              <a:rPr lang="en-US" sz="1050" dirty="0" err="1">
                <a:latin typeface="+mn-lt"/>
              </a:rPr>
              <a:t>Black</a:t>
            </a:r>
            <a:r>
              <a:rPr lang="en-US" sz="1050" baseline="30000" dirty="0" err="1">
                <a:latin typeface="+mn-lt"/>
              </a:rPr>
              <a:t>TM</a:t>
            </a:r>
            <a:r>
              <a:rPr lang="en-US" sz="1050" dirty="0">
                <a:latin typeface="+mn-lt"/>
              </a:rPr>
              <a:t> diffusers.  Initial optical reflectance calibration and characterization results are presented in the accompanying slide.</a:t>
            </a:r>
          </a:p>
          <a:p>
            <a:pPr fontAlgn="t">
              <a:defRPr/>
            </a:pPr>
            <a:endParaRPr lang="en-US" sz="1050" dirty="0">
              <a:latin typeface="+mn-lt"/>
            </a:endParaRPr>
          </a:p>
          <a:p>
            <a:pPr fontAlgn="t">
              <a:defRPr/>
            </a:pPr>
            <a:r>
              <a:rPr lang="en-US" sz="1050" dirty="0">
                <a:latin typeface="+mn-lt"/>
              </a:rPr>
              <a:t>The unique capability of the DCL to measure materials exhibiting a large range of reflectance, the results reported here on Fractal </a:t>
            </a:r>
            <a:r>
              <a:rPr lang="en-US" sz="1050" dirty="0" err="1">
                <a:latin typeface="+mn-lt"/>
              </a:rPr>
              <a:t>Black</a:t>
            </a:r>
            <a:r>
              <a:rPr lang="en-US" sz="1050" baseline="30000" dirty="0" err="1">
                <a:latin typeface="+mn-lt"/>
              </a:rPr>
              <a:t>TM</a:t>
            </a:r>
            <a:r>
              <a:rPr lang="en-US" sz="1050" baseline="30000" dirty="0">
                <a:latin typeface="+mn-lt"/>
              </a:rPr>
              <a:t>  </a:t>
            </a:r>
            <a:r>
              <a:rPr lang="en-US" sz="1050" dirty="0">
                <a:latin typeface="+mn-lt"/>
              </a:rPr>
              <a:t>being but one example, is a key capability towards enabling the deployment of low reflectance targets in satellite remote sensing instruments for purposes of on-orbit radiometric calibration and linearity characterization.  The DCL has worked closely with the NASA GSFC Solar Exposure Facility in the space qualification testing of gray to black samples with the DCL performing all optical measurements and analyses.  This work will enable solar-based, on-orbit satellite reflectance calibrations over the signal range corresponding to viewing bright clouds, snow and ice to dark oceans.</a:t>
            </a:r>
          </a:p>
          <a:p>
            <a:pPr fontAlgn="t">
              <a:defRPr/>
            </a:pPr>
            <a:endParaRPr lang="en-US" sz="1050" dirty="0">
              <a:latin typeface="+mn-lt"/>
            </a:endParaRPr>
          </a:p>
          <a:p>
            <a:pPr fontAlgn="t">
              <a:defRPr/>
            </a:pPr>
            <a:endParaRPr lang="en-US" sz="1100" dirty="0">
              <a:latin typeface="+mn-lt"/>
            </a:endParaRPr>
          </a:p>
          <a:p>
            <a:pPr fontAlgn="t">
              <a:defRPr/>
            </a:pPr>
            <a:endParaRPr lang="en-US" b="1" dirty="0">
              <a:latin typeface="+mn-lt"/>
            </a:endParaRPr>
          </a:p>
          <a:p>
            <a:pPr fontAlgn="t">
              <a:defRPr/>
            </a:pPr>
            <a:endParaRPr lang="en-US" b="1" dirty="0">
              <a:latin typeface="+mn-lt"/>
            </a:endParaRPr>
          </a:p>
        </p:txBody>
      </p:sp>
      <p:sp>
        <p:nvSpPr>
          <p:cNvPr id="7" name="Text Box 17"/>
          <p:cNvSpPr txBox="1">
            <a:spLocks noChangeArrowheads="1"/>
          </p:cNvSpPr>
          <p:nvPr/>
        </p:nvSpPr>
        <p:spPr bwMode="auto">
          <a:xfrm>
            <a:off x="6324600" y="6629400"/>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t>
            </a:r>
            <a:r>
              <a:rPr lang="en-US" b="1">
                <a:latin typeface="+mj-lt"/>
              </a:rPr>
              <a:t>and Geophysics</a:t>
            </a:r>
            <a:endParaRPr lang="en-US" b="1" dirty="0">
              <a:latin typeface="+mj-lt"/>
            </a:endParaRP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4800" y="6327100"/>
            <a:ext cx="1244600" cy="530900"/>
          </a:xfrm>
          <a:prstGeom prst="rect">
            <a:avLst/>
          </a:prstGeom>
        </p:spPr>
      </p:pic>
      <p:pic>
        <p:nvPicPr>
          <p:cNvPr id="11" name="Picture 10">
            <a:extLst>
              <a:ext uri="{FF2B5EF4-FFF2-40B4-BE49-F238E27FC236}">
                <a16:creationId xmlns:a16="http://schemas.microsoft.com/office/drawing/2014/main" id="{9EB2ECE5-80BB-4506-81D5-C385D32CFF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pic>
        <p:nvPicPr>
          <p:cNvPr id="8" name="Picture 10">
            <a:extLst>
              <a:ext uri="{FF2B5EF4-FFF2-40B4-BE49-F238E27FC236}">
                <a16:creationId xmlns:a16="http://schemas.microsoft.com/office/drawing/2014/main" id="{B5FDC344-08BB-4CF8-8BF8-32CCD2DB04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9882" y="6877"/>
            <a:ext cx="895389" cy="89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008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659082" y="142518"/>
            <a:ext cx="8873836" cy="1000482"/>
          </a:xfrm>
          <a:prstGeom prst="rect">
            <a:avLst/>
          </a:prstGeom>
          <a:noFill/>
          <a:ln w="9525">
            <a:noFill/>
            <a:miter lim="800000"/>
            <a:headEnd/>
            <a:tailEnd/>
          </a:ln>
        </p:spPr>
        <p:txBody>
          <a:bodyPr wrap="square"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000" b="1" dirty="0">
                <a:solidFill>
                  <a:srgbClr val="000000"/>
                </a:solidFill>
                <a:latin typeface="+mj-lt"/>
              </a:rPr>
              <a:t>First Satellite Observations of “Third-degree” Ocean Tides</a:t>
            </a:r>
            <a:br>
              <a:rPr lang="en-GB" sz="1200" b="1" dirty="0">
                <a:solidFill>
                  <a:srgbClr val="000000"/>
                </a:solidFill>
                <a:latin typeface="+mj-lt"/>
              </a:rPr>
            </a:br>
            <a:r>
              <a:rPr lang="en-GB" sz="1400" b="1" dirty="0">
                <a:solidFill>
                  <a:srgbClr val="000000"/>
                </a:solidFill>
                <a:latin typeface="+mj-lt"/>
              </a:rPr>
              <a:t>Richard D. Ray</a:t>
            </a: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1" dirty="0">
                <a:solidFill>
                  <a:srgbClr val="000000"/>
                </a:solidFill>
                <a:latin typeface="+mj-lt"/>
              </a:rPr>
              <a:t>Geodesy &amp; Geophysics Lab, NASA GSFC</a:t>
            </a:r>
          </a:p>
        </p:txBody>
      </p:sp>
      <p:sp>
        <p:nvSpPr>
          <p:cNvPr id="6" name="TextBox 5"/>
          <p:cNvSpPr txBox="1"/>
          <p:nvPr/>
        </p:nvSpPr>
        <p:spPr>
          <a:xfrm>
            <a:off x="1252970" y="5093964"/>
            <a:ext cx="9686059" cy="1169551"/>
          </a:xfrm>
          <a:prstGeom prst="rect">
            <a:avLst/>
          </a:prstGeom>
          <a:solidFill>
            <a:srgbClr val="CCFFCC"/>
          </a:solidFill>
          <a:ln w="19050">
            <a:solidFill>
              <a:schemeClr val="tx1"/>
            </a:solidFill>
          </a:ln>
        </p:spPr>
        <p:txBody>
          <a:bodyPr wrap="square" rtlCol="0">
            <a:spAutoFit/>
          </a:bodyPr>
          <a:lstStyle/>
          <a:p>
            <a:pPr algn="just"/>
            <a:r>
              <a:rPr lang="en-US" sz="1400" dirty="0">
                <a:latin typeface="+mn-lt"/>
              </a:rPr>
              <a:t>A family of very small ocean tides, called third-degree tides, is caused by a small asymmetry in the moon’s tidal potential.  These tides have been occasionally seen when many years of tide-gauge measurements are carefully studied, but they have never before been observed on a global scale. We now have over three decades of precise sea-surface height measurements from the </a:t>
            </a:r>
            <a:r>
              <a:rPr lang="en-US" sz="1400" dirty="0" err="1">
                <a:latin typeface="+mn-lt"/>
              </a:rPr>
              <a:t>Topex</a:t>
            </a:r>
            <a:r>
              <a:rPr lang="en-US" sz="1400" dirty="0">
                <a:latin typeface="+mn-lt"/>
              </a:rPr>
              <a:t>/Poseidon and Jason missions, and the massive averaging afforded by this large database allows these tiny coherent tide signals to be extracted and mapped for the first time.</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221610"/>
            <a:ext cx="1244600" cy="530900"/>
          </a:xfrm>
          <a:prstGeom prst="rect">
            <a:avLst/>
          </a:prstGeom>
        </p:spPr>
      </p:pic>
      <p:sp>
        <p:nvSpPr>
          <p:cNvPr id="9" name="Text Box 17"/>
          <p:cNvSpPr txBox="1">
            <a:spLocks noChangeArrowheads="1"/>
          </p:cNvSpPr>
          <p:nvPr/>
        </p:nvSpPr>
        <p:spPr bwMode="auto">
          <a:xfrm>
            <a:off x="7391400" y="6507018"/>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pic>
        <p:nvPicPr>
          <p:cNvPr id="3" name="Picture 2"/>
          <p:cNvPicPr>
            <a:picLocks noChangeAspect="1"/>
          </p:cNvPicPr>
          <p:nvPr/>
        </p:nvPicPr>
        <p:blipFill>
          <a:blip r:embed="rId5"/>
          <a:stretch>
            <a:fillRect/>
          </a:stretch>
        </p:blipFill>
        <p:spPr>
          <a:xfrm>
            <a:off x="1579316" y="875957"/>
            <a:ext cx="9382125" cy="4030467"/>
          </a:xfrm>
          <a:prstGeom prst="rect">
            <a:avLst/>
          </a:prstGeom>
        </p:spPr>
      </p:pic>
    </p:spTree>
    <p:extLst>
      <p:ext uri="{BB962C8B-B14F-4D97-AF65-F5344CB8AC3E}">
        <p14:creationId xmlns:p14="http://schemas.microsoft.com/office/powerpoint/2010/main" val="9946655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04800" y="36689"/>
            <a:ext cx="11582400" cy="6401753"/>
          </a:xfrm>
          <a:prstGeom prst="rect">
            <a:avLst/>
          </a:prstGeom>
          <a:noFill/>
          <a:ln w="9525">
            <a:noFill/>
            <a:miter lim="800000"/>
            <a:headEnd/>
            <a:tailEnd/>
          </a:ln>
        </p:spPr>
        <p:txBody>
          <a:bodyPr wrap="square">
            <a:spAutoFit/>
          </a:bodyPr>
          <a:lstStyle/>
          <a:p>
            <a:pPr fontAlgn="t">
              <a:defRPr/>
            </a:pPr>
            <a:r>
              <a:rPr lang="en-US" b="1" dirty="0">
                <a:latin typeface="Times New Roman" pitchFamily="18" charset="0"/>
              </a:rPr>
              <a:t>                          </a:t>
            </a:r>
            <a:r>
              <a:rPr lang="en-US" dirty="0">
                <a:latin typeface="+mn-lt"/>
              </a:rPr>
              <a:t>Name:  Richard Ray, Code 61A, NASA GSFC</a:t>
            </a:r>
            <a:br>
              <a:rPr lang="en-US" dirty="0">
                <a:latin typeface="+mn-lt"/>
              </a:rPr>
            </a:br>
            <a:r>
              <a:rPr lang="en-US" dirty="0">
                <a:latin typeface="+mn-lt"/>
              </a:rPr>
              <a:t>                        E-mail: </a:t>
            </a:r>
            <a:r>
              <a:rPr lang="en-US" dirty="0" err="1">
                <a:latin typeface="+mn-lt"/>
              </a:rPr>
              <a:t>Richard.ray@nasa.gov</a:t>
            </a:r>
            <a:br>
              <a:rPr lang="en-US" dirty="0">
                <a:latin typeface="+mn-lt"/>
              </a:rPr>
            </a:br>
            <a:r>
              <a:rPr lang="en-US" dirty="0">
                <a:latin typeface="+mn-lt"/>
              </a:rPr>
              <a:t>                        Phone: 301-614-6102</a:t>
            </a:r>
            <a:br>
              <a:rPr lang="en-US" dirty="0">
                <a:latin typeface="Times New Roman" pitchFamily="18" charset="0"/>
              </a:rPr>
            </a:br>
            <a:endParaRPr lang="en-US" dirty="0">
              <a:latin typeface="Times New Roman" pitchFamily="18" charset="0"/>
            </a:endParaRPr>
          </a:p>
          <a:p>
            <a:pPr fontAlgn="t">
              <a:defRPr/>
            </a:pPr>
            <a:endParaRPr lang="en-US" sz="1400" b="1" dirty="0">
              <a:latin typeface="+mn-lt"/>
            </a:endParaRPr>
          </a:p>
          <a:p>
            <a:pPr fontAlgn="t">
              <a:defRPr/>
            </a:pPr>
            <a:endParaRPr lang="en-US" sz="1400" b="1" dirty="0">
              <a:latin typeface="+mn-lt"/>
            </a:endParaRPr>
          </a:p>
          <a:p>
            <a:pPr fontAlgn="t">
              <a:defRPr/>
            </a:pPr>
            <a:r>
              <a:rPr lang="en-US" sz="1400" b="1" dirty="0">
                <a:latin typeface="+mn-lt"/>
              </a:rPr>
              <a:t>Reference:</a:t>
            </a:r>
          </a:p>
          <a:p>
            <a:pPr fontAlgn="t">
              <a:defRPr/>
            </a:pPr>
            <a:r>
              <a:rPr lang="en-US" sz="1400" dirty="0">
                <a:latin typeface="+mn-lt"/>
              </a:rPr>
              <a:t>Ray, R. D.</a:t>
            </a:r>
            <a:r>
              <a:rPr lang="en-US" sz="1400" dirty="0">
                <a:solidFill>
                  <a:srgbClr val="000000"/>
                </a:solidFill>
                <a:latin typeface="+mn-lt"/>
              </a:rPr>
              <a:t> (2020). First global observations of third-degree ocean tides, </a:t>
            </a:r>
            <a:r>
              <a:rPr lang="en-US" sz="1400" i="1" dirty="0">
                <a:solidFill>
                  <a:srgbClr val="000000"/>
                </a:solidFill>
                <a:latin typeface="+mn-lt"/>
              </a:rPr>
              <a:t>Science Advances</a:t>
            </a:r>
            <a:r>
              <a:rPr lang="en-US" sz="1400" dirty="0">
                <a:solidFill>
                  <a:srgbClr val="000000"/>
                </a:solidFill>
                <a:latin typeface="+mn-lt"/>
              </a:rPr>
              <a:t>, </a:t>
            </a:r>
            <a:r>
              <a:rPr lang="en-US" sz="1400" b="1" dirty="0">
                <a:solidFill>
                  <a:srgbClr val="000000"/>
                </a:solidFill>
                <a:latin typeface="+mn-lt"/>
              </a:rPr>
              <a:t>6</a:t>
            </a:r>
            <a:r>
              <a:rPr lang="en-US" sz="1400" dirty="0">
                <a:solidFill>
                  <a:srgbClr val="000000"/>
                </a:solidFill>
                <a:latin typeface="+mn-lt"/>
              </a:rPr>
              <a:t>, eabd4744.  https://</a:t>
            </a:r>
            <a:r>
              <a:rPr lang="en-US" sz="1400" dirty="0" err="1">
                <a:solidFill>
                  <a:srgbClr val="000000"/>
                </a:solidFill>
                <a:latin typeface="+mn-lt"/>
              </a:rPr>
              <a:t>doi.org</a:t>
            </a:r>
            <a:r>
              <a:rPr lang="en-US" sz="1400" dirty="0">
                <a:solidFill>
                  <a:srgbClr val="000000"/>
                </a:solidFill>
                <a:latin typeface="+mn-lt"/>
              </a:rPr>
              <a:t>/10.1126/sciadv.abd4744</a:t>
            </a:r>
          </a:p>
          <a:p>
            <a:pPr fontAlgn="t">
              <a:defRPr/>
            </a:pPr>
            <a:endParaRPr lang="en-US" sz="1400" dirty="0">
              <a:latin typeface="+mn-lt"/>
            </a:endParaRPr>
          </a:p>
          <a:p>
            <a:pPr fontAlgn="t">
              <a:defRPr/>
            </a:pPr>
            <a:endParaRPr lang="en-US" sz="1400" dirty="0">
              <a:latin typeface="+mn-lt"/>
            </a:endParaRPr>
          </a:p>
          <a:p>
            <a:pPr fontAlgn="t">
              <a:defRPr/>
            </a:pPr>
            <a:r>
              <a:rPr lang="en-US" sz="1400" b="1" dirty="0">
                <a:latin typeface="+mn-lt"/>
              </a:rPr>
              <a:t>Data Sources:  </a:t>
            </a:r>
            <a:r>
              <a:rPr lang="en-US" sz="1400" dirty="0">
                <a:latin typeface="+mn-lt"/>
              </a:rPr>
              <a:t>Altimeter data from </a:t>
            </a:r>
            <a:r>
              <a:rPr lang="en-US" sz="1400" dirty="0" err="1">
                <a:latin typeface="+mn-lt"/>
              </a:rPr>
              <a:t>Topex</a:t>
            </a:r>
            <a:r>
              <a:rPr lang="en-US" sz="1400" dirty="0">
                <a:latin typeface="+mn-lt"/>
              </a:rPr>
              <a:t>/Poseidon, Jason-1, Jason-2, and Jason-3, distributed by JPL PO.DAAC. In shallow seas these data were supplemented with data from other altimeter satellites: ERS-2, Envisat, SARAL, Sentinel-3A, </a:t>
            </a:r>
            <a:r>
              <a:rPr lang="en-US" sz="1400" dirty="0" err="1">
                <a:latin typeface="+mn-lt"/>
              </a:rPr>
              <a:t>Geosat</a:t>
            </a:r>
            <a:r>
              <a:rPr lang="en-US" sz="1400" dirty="0">
                <a:latin typeface="+mn-lt"/>
              </a:rPr>
              <a:t> Follow-On, available via the Radar Altimeter Database System (RADS) maintained by NOAA and the Technical University of Delft.</a:t>
            </a:r>
          </a:p>
          <a:p>
            <a:pPr fontAlgn="t">
              <a:defRPr/>
            </a:pPr>
            <a:endParaRPr lang="en-US" sz="1400" b="1" dirty="0">
              <a:latin typeface="+mn-lt"/>
            </a:endParaRPr>
          </a:p>
          <a:p>
            <a:pPr fontAlgn="t">
              <a:defRPr/>
            </a:pPr>
            <a:endParaRPr lang="en-US" sz="1400" dirty="0">
              <a:latin typeface="+mn-lt"/>
            </a:endParaRPr>
          </a:p>
          <a:p>
            <a:pPr fontAlgn="t">
              <a:defRPr/>
            </a:pPr>
            <a:r>
              <a:rPr lang="en-US" sz="1400" b="1" dirty="0">
                <a:latin typeface="+mn-lt"/>
              </a:rPr>
              <a:t>Technical Description of Figure:</a:t>
            </a:r>
          </a:p>
          <a:p>
            <a:pPr fontAlgn="t">
              <a:defRPr/>
            </a:pPr>
            <a:r>
              <a:rPr lang="en-US" sz="1400" b="1" i="1" dirty="0">
                <a:latin typeface="+mn-lt"/>
              </a:rPr>
              <a:t>Figure 1: </a:t>
            </a:r>
            <a:r>
              <a:rPr lang="en-US" sz="1400" dirty="0">
                <a:latin typeface="+mn-lt"/>
              </a:rPr>
              <a:t>The maps depict amplitudes (in mm) of four third-degree tidal constituents, estimated from three decades of satellite altimetry. Shown are one diurnal constituent (M1), two semidiurnal constituents (L2 and N2), and one terdiurnal constituent (M3).  Noise levels are fairly high, owing to the very small amplitudes of the waves; noise arises not only from instrument noise but also from real non-tidal oceanographic signals.  The color scale saturates in a few near-coastal resonances, most notably along the southern coast of Australia where M3 reaches 10 cm.</a:t>
            </a:r>
          </a:p>
          <a:p>
            <a:pPr fontAlgn="t">
              <a:defRPr/>
            </a:pPr>
            <a:endParaRPr lang="en-US" sz="1400" dirty="0">
              <a:latin typeface="+mn-lt"/>
            </a:endParaRPr>
          </a:p>
          <a:p>
            <a:pPr fontAlgn="t">
              <a:defRPr/>
            </a:pPr>
            <a:endParaRPr lang="en-US" sz="1400" dirty="0">
              <a:latin typeface="+mn-lt"/>
            </a:endParaRPr>
          </a:p>
          <a:p>
            <a:pPr fontAlgn="t">
              <a:defRPr/>
            </a:pPr>
            <a:r>
              <a:rPr lang="en-US" sz="1400" b="1" dirty="0">
                <a:latin typeface="+mn-lt"/>
              </a:rPr>
              <a:t>Scientific significance, societal relevance, and relationships to future missions: </a:t>
            </a:r>
            <a:r>
              <a:rPr lang="en-US" sz="1400" dirty="0">
                <a:latin typeface="+mn-lt"/>
              </a:rPr>
              <a:t>The maps look nothing like conventional tide maps, because the astronomical forcing of these waves is completely different from the forcing of conventional ocean tides.  The results thus present an opportunity to study the ocean’s response to a precisely known, but hitherto unexplored, large-scale force. One surprising example involves the two semidiurnal constituents, where the smaller lunar force is found to generate the larger ocean tide; an explanation leads to new information about an ocean normal mode that is excited by the third-degree astronomical potential (e.g., its period and dissipation, and indeed its existence).   The maps also lead to a small improvement in our ability to predict ocean tides in the open ocean, which is important for many oceanographic and geodetic applications.</a:t>
            </a:r>
          </a:p>
          <a:p>
            <a:pPr fontAlgn="t">
              <a:defRPr/>
            </a:pPr>
            <a:endParaRPr lang="en-US" b="1" dirty="0">
              <a:latin typeface="+mn-lt"/>
            </a:endParaRPr>
          </a:p>
          <a:p>
            <a:pPr fontAlgn="t">
              <a:defRPr/>
            </a:pPr>
            <a:endParaRPr lang="en-US" b="1" dirty="0">
              <a:latin typeface="+mn-lt"/>
            </a:endParaRPr>
          </a:p>
        </p:txBody>
      </p:sp>
      <p:sp>
        <p:nvSpPr>
          <p:cNvPr id="7" name="Text Box 17"/>
          <p:cNvSpPr txBox="1">
            <a:spLocks noChangeArrowheads="1"/>
          </p:cNvSpPr>
          <p:nvPr/>
        </p:nvSpPr>
        <p:spPr bwMode="auto">
          <a:xfrm>
            <a:off x="7576127" y="6433902"/>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127" y="6291562"/>
            <a:ext cx="1244600" cy="530900"/>
          </a:xfrm>
          <a:prstGeom prst="rect">
            <a:avLst/>
          </a:prstGeom>
        </p:spPr>
      </p:pic>
      <p:pic>
        <p:nvPicPr>
          <p:cNvPr id="11" name="Picture 10">
            <a:extLst>
              <a:ext uri="{FF2B5EF4-FFF2-40B4-BE49-F238E27FC236}">
                <a16:creationId xmlns:a16="http://schemas.microsoft.com/office/drawing/2014/main" id="{9EB2ECE5-80BB-4506-81D5-C385D32CFF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spTree>
    <p:extLst>
      <p:ext uri="{BB962C8B-B14F-4D97-AF65-F5344CB8AC3E}">
        <p14:creationId xmlns:p14="http://schemas.microsoft.com/office/powerpoint/2010/main" val="119486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04800" y="76200"/>
            <a:ext cx="11582400" cy="6093976"/>
          </a:xfrm>
          <a:prstGeom prst="rect">
            <a:avLst/>
          </a:prstGeom>
          <a:noFill/>
          <a:ln w="9525">
            <a:noFill/>
            <a:miter lim="800000"/>
            <a:headEnd/>
            <a:tailEnd/>
          </a:ln>
        </p:spPr>
        <p:txBody>
          <a:bodyPr wrap="square">
            <a:spAutoFit/>
          </a:bodyPr>
          <a:lstStyle/>
          <a:p>
            <a:pPr fontAlgn="t">
              <a:defRPr/>
            </a:pPr>
            <a:r>
              <a:rPr lang="en-US" b="1" dirty="0">
                <a:latin typeface="Times New Roman" pitchFamily="18" charset="0"/>
              </a:rPr>
              <a:t>                          </a:t>
            </a:r>
            <a:r>
              <a:rPr lang="en-US" dirty="0">
                <a:latin typeface="+mn-lt"/>
              </a:rPr>
              <a:t>Name:  Linette Boisvert, Cryospheric Sciences Lab (Code 615), NASA GSFC</a:t>
            </a:r>
            <a:r>
              <a:rPr lang="en-US" dirty="0">
                <a:latin typeface="Arial" charset="0"/>
              </a:rPr>
              <a:t> </a:t>
            </a:r>
            <a:br>
              <a:rPr lang="en-US" dirty="0">
                <a:latin typeface="+mn-lt"/>
              </a:rPr>
            </a:br>
            <a:r>
              <a:rPr lang="en-US" dirty="0">
                <a:latin typeface="+mn-lt"/>
              </a:rPr>
              <a:t>                        E-mail: </a:t>
            </a:r>
            <a:r>
              <a:rPr lang="en-US" dirty="0" err="1">
                <a:latin typeface="+mn-lt"/>
              </a:rPr>
              <a:t>linette.n.boisvert@nasa.gov</a:t>
            </a:r>
            <a:br>
              <a:rPr lang="en-US" dirty="0">
                <a:latin typeface="+mn-lt"/>
              </a:rPr>
            </a:br>
            <a:r>
              <a:rPr lang="en-US" dirty="0">
                <a:latin typeface="+mn-lt"/>
              </a:rPr>
              <a:t>                        Phone: 301-614-5710</a:t>
            </a:r>
            <a:br>
              <a:rPr lang="en-US" dirty="0">
                <a:latin typeface="Times New Roman" pitchFamily="18" charset="0"/>
              </a:rPr>
            </a:br>
            <a:endParaRPr lang="en-US" sz="1400" b="1" dirty="0">
              <a:latin typeface="+mn-lt"/>
            </a:endParaRPr>
          </a:p>
          <a:p>
            <a:pPr fontAlgn="t">
              <a:defRPr/>
            </a:pPr>
            <a:r>
              <a:rPr lang="en-US" sz="1400" b="1" dirty="0">
                <a:latin typeface="+mn-lt"/>
              </a:rPr>
              <a:t>References:</a:t>
            </a:r>
          </a:p>
          <a:p>
            <a:pPr fontAlgn="t">
              <a:defRPr/>
            </a:pPr>
            <a:r>
              <a:rPr lang="en-US" sz="1400" dirty="0"/>
              <a:t>Boisvert, L. N., M. A. Webster, A. A. Petty, T. Markus, R. I. </a:t>
            </a:r>
            <a:r>
              <a:rPr lang="en-US" sz="1400" dirty="0" err="1"/>
              <a:t>Cullather</a:t>
            </a:r>
            <a:r>
              <a:rPr lang="en-US" sz="1400" dirty="0"/>
              <a:t>, and D. H. Bromwich, 2020: Intercomparison of Precipitation Estimates over the Southern Ocean from Atmospheric </a:t>
            </a:r>
            <a:r>
              <a:rPr lang="en-US" sz="1400" dirty="0" err="1"/>
              <a:t>Reanalyses</a:t>
            </a:r>
            <a:r>
              <a:rPr lang="en-US" sz="1400" dirty="0"/>
              <a:t>. </a:t>
            </a:r>
            <a:r>
              <a:rPr lang="en-US" sz="1400" i="1" dirty="0"/>
              <a:t>J. Climate</a:t>
            </a:r>
            <a:r>
              <a:rPr lang="en-US" sz="1400" dirty="0"/>
              <a:t>, </a:t>
            </a:r>
            <a:r>
              <a:rPr lang="en-US" sz="1400" b="1" dirty="0"/>
              <a:t>33</a:t>
            </a:r>
            <a:r>
              <a:rPr lang="en-US" sz="1400" dirty="0"/>
              <a:t>, 10627–10651, </a:t>
            </a:r>
            <a:r>
              <a:rPr lang="en-US" sz="1400" dirty="0">
                <a:hlinkClick r:id="rId3">
                  <a:extLst>
                    <a:ext uri="{A12FA001-AC4F-418D-AE19-62706E023703}">
                      <ahyp:hlinkClr xmlns:ahyp="http://schemas.microsoft.com/office/drawing/2018/hyperlinkcolor" val="tx"/>
                    </a:ext>
                  </a:extLst>
                </a:hlinkClick>
              </a:rPr>
              <a:t>https://doi.org/10.1175/JCLI-D-20-0044.1</a:t>
            </a:r>
            <a:r>
              <a:rPr lang="en-US" sz="1400" dirty="0"/>
              <a:t>.</a:t>
            </a:r>
          </a:p>
          <a:p>
            <a:pPr fontAlgn="t">
              <a:defRPr/>
            </a:pPr>
            <a:endParaRPr lang="en-US" sz="1400" b="1" dirty="0">
              <a:latin typeface="+mn-lt"/>
            </a:endParaRPr>
          </a:p>
          <a:p>
            <a:pPr fontAlgn="t">
              <a:defRPr/>
            </a:pPr>
            <a:r>
              <a:rPr lang="en-US" sz="1400" b="1" dirty="0">
                <a:latin typeface="+mn-lt"/>
              </a:rPr>
              <a:t>Data Sources: </a:t>
            </a:r>
            <a:r>
              <a:rPr lang="en-US" sz="1400" b="1" dirty="0"/>
              <a:t>: </a:t>
            </a:r>
            <a:r>
              <a:rPr lang="en-US" sz="1400" dirty="0"/>
              <a:t>ERA5 reanalysis data [</a:t>
            </a:r>
            <a:r>
              <a:rPr lang="en-US" sz="1400" i="1" dirty="0" err="1"/>
              <a:t>Hersbach</a:t>
            </a:r>
            <a:r>
              <a:rPr lang="en-US" sz="1400" i="1" dirty="0"/>
              <a:t> et al., </a:t>
            </a:r>
            <a:r>
              <a:rPr lang="en-US" sz="1400" dirty="0"/>
              <a:t>2020]; ERA-Interim reanalysis data [</a:t>
            </a:r>
            <a:r>
              <a:rPr lang="en-US" sz="1400" i="1" dirty="0"/>
              <a:t>Dee et al., </a:t>
            </a:r>
            <a:r>
              <a:rPr lang="en-US" sz="1400" dirty="0"/>
              <a:t>2011]; NCEP R2 data [</a:t>
            </a:r>
            <a:r>
              <a:rPr lang="en-US" sz="1400" i="1" dirty="0" err="1"/>
              <a:t>Kanamitsu</a:t>
            </a:r>
            <a:r>
              <a:rPr lang="en-US" sz="1400" i="1" dirty="0"/>
              <a:t> et al., </a:t>
            </a:r>
            <a:r>
              <a:rPr lang="en-US" sz="1400" dirty="0"/>
              <a:t>2002]; CFSR data [</a:t>
            </a:r>
            <a:r>
              <a:rPr lang="en-US" sz="1400" i="1" dirty="0" err="1"/>
              <a:t>Saha</a:t>
            </a:r>
            <a:r>
              <a:rPr lang="en-US" sz="1400" i="1" dirty="0"/>
              <a:t> et al.,</a:t>
            </a:r>
            <a:r>
              <a:rPr lang="en-US" sz="1400" dirty="0"/>
              <a:t> 2010]; JRA-55 data [</a:t>
            </a:r>
            <a:r>
              <a:rPr lang="en-US" sz="1400" i="1" dirty="0"/>
              <a:t>Kobayashi et al., </a:t>
            </a:r>
            <a:r>
              <a:rPr lang="en-US" sz="1400" dirty="0"/>
              <a:t>2015]; MERRA data [</a:t>
            </a:r>
            <a:r>
              <a:rPr lang="en-US" sz="1400" i="1" dirty="0" err="1"/>
              <a:t>Rienecker</a:t>
            </a:r>
            <a:r>
              <a:rPr lang="en-US" sz="1400" i="1" dirty="0"/>
              <a:t> et al., </a:t>
            </a:r>
            <a:r>
              <a:rPr lang="en-US" sz="1400" dirty="0"/>
              <a:t>2011]; MERRA-2 data [</a:t>
            </a:r>
            <a:r>
              <a:rPr lang="en-US" sz="1400" i="1" dirty="0" err="1"/>
              <a:t>Gelaro</a:t>
            </a:r>
            <a:r>
              <a:rPr lang="en-US" sz="1400" i="1" dirty="0"/>
              <a:t> et al.,</a:t>
            </a:r>
            <a:r>
              <a:rPr lang="en-US" sz="1400" dirty="0"/>
              <a:t> 2017]; NOAA-CIRES data [</a:t>
            </a:r>
            <a:r>
              <a:rPr lang="en-US" sz="1400" i="1" dirty="0"/>
              <a:t>Compo et al.</a:t>
            </a:r>
            <a:r>
              <a:rPr lang="en-US" sz="1400" dirty="0"/>
              <a:t>, 2009] and </a:t>
            </a:r>
            <a:r>
              <a:rPr lang="en-US" sz="1400" dirty="0" err="1"/>
              <a:t>CloudSat</a:t>
            </a:r>
            <a:r>
              <a:rPr lang="en-US" sz="1400" dirty="0"/>
              <a:t> snowfall (2C-SNOW-PROFILE) [</a:t>
            </a:r>
            <a:r>
              <a:rPr lang="en-US" sz="1400" i="1" dirty="0"/>
              <a:t>Milani et al.,</a:t>
            </a:r>
            <a:r>
              <a:rPr lang="en-US" sz="1400" dirty="0"/>
              <a:t> 2018].</a:t>
            </a:r>
          </a:p>
          <a:p>
            <a:pPr fontAlgn="t">
              <a:defRPr/>
            </a:pPr>
            <a:endParaRPr lang="en-US" sz="1400" dirty="0">
              <a:latin typeface="+mn-lt"/>
            </a:endParaRPr>
          </a:p>
          <a:p>
            <a:pPr fontAlgn="t">
              <a:defRPr/>
            </a:pPr>
            <a:r>
              <a:rPr lang="en-US" sz="1400" b="1" dirty="0">
                <a:latin typeface="+mn-lt"/>
              </a:rPr>
              <a:t>Technical Description of Figures:</a:t>
            </a:r>
          </a:p>
          <a:p>
            <a:pPr fontAlgn="t">
              <a:defRPr/>
            </a:pPr>
            <a:r>
              <a:rPr lang="en-US" sz="1400" b="1" i="1" dirty="0">
                <a:latin typeface="+mn-lt"/>
              </a:rPr>
              <a:t>Figure 1: </a:t>
            </a:r>
            <a:r>
              <a:rPr lang="en-US" sz="1400" dirty="0"/>
              <a:t>Average 2000–10 annual cumulative (left) snowfall and (right) rainfall (mm yr</a:t>
            </a:r>
            <a:r>
              <a:rPr lang="en-US" sz="1400" baseline="30000" dirty="0"/>
              <a:t>−1</a:t>
            </a:r>
            <a:r>
              <a:rPr lang="en-US" sz="1400" dirty="0"/>
              <a:t>). The standard deviation (mm) is shown on the bottom right for both snowfall and rainfall. Contour lines in the figures represent the contour lines on the color bars.</a:t>
            </a:r>
            <a:endParaRPr lang="en-US" sz="1400" dirty="0">
              <a:latin typeface="+mn-lt"/>
            </a:endParaRPr>
          </a:p>
          <a:p>
            <a:pPr fontAlgn="t">
              <a:defRPr/>
            </a:pPr>
            <a:r>
              <a:rPr lang="en-US" sz="1400" b="1" i="1" dirty="0"/>
              <a:t>Figure 2: </a:t>
            </a:r>
            <a:r>
              <a:rPr lang="en-US" sz="1400" dirty="0"/>
              <a:t>Comparisons of monthly averaged </a:t>
            </a:r>
            <a:r>
              <a:rPr lang="en-US" sz="1400" i="1" dirty="0" err="1"/>
              <a:t>CloudSat</a:t>
            </a:r>
            <a:r>
              <a:rPr lang="en-US" sz="1400" dirty="0"/>
              <a:t> 2007–10 snowfall with five </a:t>
            </a:r>
            <a:r>
              <a:rPr lang="en-US" sz="1400" dirty="0" err="1"/>
              <a:t>reanalyses’</a:t>
            </a:r>
            <a:r>
              <a:rPr lang="en-US" sz="1400" dirty="0"/>
              <a:t> snowfall averaged monthly between 2007–10. (top left) The average 2007–10 snowfall from </a:t>
            </a:r>
            <a:r>
              <a:rPr lang="en-US" sz="1400" i="1" dirty="0" err="1"/>
              <a:t>CloudSat</a:t>
            </a:r>
            <a:r>
              <a:rPr lang="en-US" sz="1400" dirty="0"/>
              <a:t>. Other panels shown are average 2007–10 snowfall differences between </a:t>
            </a:r>
            <a:r>
              <a:rPr lang="en-US" sz="1400" i="1" dirty="0" err="1"/>
              <a:t>CloudSat</a:t>
            </a:r>
            <a:r>
              <a:rPr lang="en-US" sz="1400" dirty="0"/>
              <a:t> and ERA-Interim, ERA5, MERRA, MERRA-2, and JRA-55.</a:t>
            </a:r>
            <a:endParaRPr lang="en-US" sz="1400" b="1" i="1" dirty="0"/>
          </a:p>
          <a:p>
            <a:pPr fontAlgn="t">
              <a:defRPr/>
            </a:pPr>
            <a:endParaRPr lang="en-US" sz="1400" b="1" dirty="0">
              <a:latin typeface="+mn-lt"/>
            </a:endParaRPr>
          </a:p>
          <a:p>
            <a:pPr fontAlgn="t">
              <a:defRPr/>
            </a:pPr>
            <a:r>
              <a:rPr lang="en-US" sz="1400" b="1" dirty="0">
                <a:latin typeface="+mn-lt"/>
              </a:rPr>
              <a:t>Scientific significance, societal relevance, and relationships to future missions:</a:t>
            </a:r>
            <a:r>
              <a:rPr lang="en-US" sz="1400" b="1" dirty="0"/>
              <a:t> </a:t>
            </a:r>
            <a:r>
              <a:rPr lang="en-US" sz="1400" dirty="0"/>
              <a:t>Precipitation is a major component of the hydrologic cycle and plays a significant role in the sea-ice mass balance in the polar regions. Over the Southern Ocean, precipitation is particularly uncertain due to the lack of direct observations in this remote and harsh environment. Here we demonstrate that precipitation estimates from 8 global </a:t>
            </a:r>
            <a:r>
              <a:rPr lang="en-US" sz="1400" dirty="0" err="1"/>
              <a:t>reanalyses</a:t>
            </a:r>
            <a:r>
              <a:rPr lang="en-US" sz="1400" dirty="0"/>
              <a:t> produce similar spatial patterns between 2000-2010, although their annual means vary by about 250 mm yr</a:t>
            </a:r>
            <a:r>
              <a:rPr lang="en-US" sz="1400" baseline="30000" dirty="0"/>
              <a:t>-1</a:t>
            </a:r>
            <a:r>
              <a:rPr lang="en-US" sz="1400" dirty="0"/>
              <a:t> (or 26 percent of the median values) and there is little similarity in their representation of interannual variability. While similarities in spatial patterns among the </a:t>
            </a:r>
            <a:r>
              <a:rPr lang="en-US" sz="1400" dirty="0" err="1"/>
              <a:t>reanalyses</a:t>
            </a:r>
            <a:r>
              <a:rPr lang="en-US" sz="1400" dirty="0"/>
              <a:t> suggest a convergence, the large spread in magnitudes points to issues with the background models in adequately reproducing precipitation rates, and the differences in the model physics employed. A better understanding of cloud microphysics, phase, rate and frequency of precipitation in the polar regions is needed and could be improved with future NASA satellite missions such as ACCP. </a:t>
            </a:r>
            <a:endParaRPr lang="en-US" sz="1400" dirty="0">
              <a:latin typeface="+mn-lt"/>
            </a:endParaRPr>
          </a:p>
        </p:txBody>
      </p:sp>
      <p:sp>
        <p:nvSpPr>
          <p:cNvPr id="7" name="Text Box 17"/>
          <p:cNvSpPr txBox="1">
            <a:spLocks noChangeArrowheads="1"/>
          </p:cNvSpPr>
          <p:nvPr/>
        </p:nvSpPr>
        <p:spPr bwMode="auto">
          <a:xfrm>
            <a:off x="7086600" y="6449825"/>
            <a:ext cx="5867400" cy="253916"/>
          </a:xfrm>
          <a:prstGeom prst="rect">
            <a:avLst/>
          </a:prstGeom>
          <a:noFill/>
          <a:ln w="9525">
            <a:noFill/>
            <a:miter lim="800000"/>
            <a:headEnd/>
            <a:tailEnd/>
          </a:ln>
        </p:spPr>
        <p:txBody>
          <a:bodyPr wrap="square">
            <a:spAutoFit/>
          </a:bodyPr>
          <a:lstStyle/>
          <a:p>
            <a:pPr>
              <a:defRPr/>
            </a:pPr>
            <a:r>
              <a:rPr lang="en-US" sz="1050" b="1" dirty="0">
                <a:latin typeface="+mj-lt"/>
              </a:rPr>
              <a:t>Earth Sciences Division – Hydrosphere, Biosphere, and Geophysics</a:t>
            </a:r>
          </a:p>
        </p:txBody>
      </p:sp>
      <p:pic>
        <p:nvPicPr>
          <p:cNvPr id="10" name="Picture 9" descr="goddardlogo_blu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6311333"/>
            <a:ext cx="1244600" cy="530900"/>
          </a:xfrm>
          <a:prstGeom prst="rect">
            <a:avLst/>
          </a:prstGeom>
        </p:spPr>
      </p:pic>
      <p:pic>
        <p:nvPicPr>
          <p:cNvPr id="11" name="Picture 10">
            <a:extLst>
              <a:ext uri="{FF2B5EF4-FFF2-40B4-BE49-F238E27FC236}">
                <a16:creationId xmlns:a16="http://schemas.microsoft.com/office/drawing/2014/main" id="{9EB2ECE5-80BB-4506-81D5-C385D32CFF9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pic>
        <p:nvPicPr>
          <p:cNvPr id="8" name="Picture 7">
            <a:extLst>
              <a:ext uri="{FF2B5EF4-FFF2-40B4-BE49-F238E27FC236}">
                <a16:creationId xmlns:a16="http://schemas.microsoft.com/office/drawing/2014/main" id="{43FC4549-B387-9242-9B49-10445AEFA4C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125200" y="76200"/>
            <a:ext cx="905933" cy="901072"/>
          </a:xfrm>
          <a:prstGeom prst="rect">
            <a:avLst/>
          </a:prstGeom>
        </p:spPr>
      </p:pic>
    </p:spTree>
    <p:extLst>
      <p:ext uri="{BB962C8B-B14F-4D97-AF65-F5344CB8AC3E}">
        <p14:creationId xmlns:p14="http://schemas.microsoft.com/office/powerpoint/2010/main" val="200623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210542" y="225136"/>
            <a:ext cx="9686058" cy="835244"/>
          </a:xfrm>
          <a:prstGeom prst="rect">
            <a:avLst/>
          </a:prstGeom>
          <a:noFill/>
          <a:ln w="9525">
            <a:noFill/>
            <a:miter lim="800000"/>
            <a:headEnd/>
            <a:tailEnd/>
          </a:ln>
        </p:spPr>
        <p:txBody>
          <a:bodyPr wrap="square"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2000" b="1" dirty="0">
                <a:latin typeface="Arial" panose="020B0604020202020204" pitchFamily="34" charset="0"/>
                <a:cs typeface="Arial" panose="020B0604020202020204" pitchFamily="34" charset="0"/>
              </a:rPr>
              <a:t>Detection of Melt Ponds on Arctic Summer Sea Ice from ICESat-2</a:t>
            </a:r>
            <a:endParaRPr lang="en-US" sz="2000"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R. Tilling</a:t>
            </a:r>
            <a:r>
              <a:rPr lang="en-US" sz="1400" b="1" baseline="30000" dirty="0">
                <a:latin typeface="Arial" panose="020B0604020202020204" pitchFamily="34" charset="0"/>
                <a:cs typeface="Arial" panose="020B0604020202020204" pitchFamily="34" charset="0"/>
              </a:rPr>
              <a:t>1,2</a:t>
            </a:r>
            <a:r>
              <a:rPr lang="en-US" sz="1400" b="1" dirty="0">
                <a:latin typeface="Arial" panose="020B0604020202020204" pitchFamily="34" charset="0"/>
                <a:cs typeface="Arial" panose="020B0604020202020204" pitchFamily="34" charset="0"/>
              </a:rPr>
              <a:t>, N. T. Kurtz</a:t>
            </a:r>
            <a:r>
              <a:rPr lang="en-US" sz="1400" b="1" baseline="30000" dirty="0">
                <a:latin typeface="Arial" panose="020B0604020202020204" pitchFamily="34" charset="0"/>
                <a:cs typeface="Arial" panose="020B0604020202020204" pitchFamily="34" charset="0"/>
              </a:rPr>
              <a:t>1</a:t>
            </a:r>
            <a:r>
              <a:rPr lang="en-US" sz="1400" b="1" dirty="0">
                <a:latin typeface="Arial" panose="020B0604020202020204" pitchFamily="34" charset="0"/>
                <a:cs typeface="Arial" panose="020B0604020202020204" pitchFamily="34" charset="0"/>
              </a:rPr>
              <a:t>, M. Bagnardi</a:t>
            </a:r>
            <a:r>
              <a:rPr lang="en-US" sz="1400" b="1" baseline="30000" dirty="0">
                <a:latin typeface="Arial" panose="020B0604020202020204" pitchFamily="34" charset="0"/>
                <a:cs typeface="Arial" panose="020B0604020202020204" pitchFamily="34" charset="0"/>
              </a:rPr>
              <a:t>1,3</a:t>
            </a:r>
            <a:r>
              <a:rPr lang="en-US" sz="1400" b="1" dirty="0">
                <a:latin typeface="Arial" panose="020B0604020202020204" pitchFamily="34" charset="0"/>
                <a:cs typeface="Arial" panose="020B0604020202020204" pitchFamily="34" charset="0"/>
              </a:rPr>
              <a:t>, A. A. Petty</a:t>
            </a:r>
            <a:r>
              <a:rPr lang="en-US" sz="1400" b="1" baseline="30000" dirty="0">
                <a:latin typeface="Arial" panose="020B0604020202020204" pitchFamily="34" charset="0"/>
                <a:cs typeface="Arial" panose="020B0604020202020204" pitchFamily="34" charset="0"/>
              </a:rPr>
              <a:t>1,2</a:t>
            </a:r>
            <a:r>
              <a:rPr lang="en-US" sz="1400" b="1" dirty="0">
                <a:latin typeface="Arial" panose="020B0604020202020204" pitchFamily="34" charset="0"/>
                <a:cs typeface="Arial" panose="020B0604020202020204" pitchFamily="34" charset="0"/>
              </a:rPr>
              <a:t>, R. Kwok</a:t>
            </a:r>
            <a:r>
              <a:rPr lang="en-US" sz="1400" b="1" baseline="30000" dirty="0">
                <a:latin typeface="Arial" panose="020B0604020202020204" pitchFamily="34" charset="0"/>
                <a:cs typeface="Arial" panose="020B0604020202020204" pitchFamily="34" charset="0"/>
              </a:rPr>
              <a:t>4</a:t>
            </a:r>
            <a:endParaRPr lang="en-US" sz="1400" dirty="0">
              <a:latin typeface="Arial" panose="020B0604020202020204" pitchFamily="34" charset="0"/>
              <a:cs typeface="Arial" panose="020B0604020202020204" pitchFamily="34" charset="0"/>
            </a:endParaRPr>
          </a:p>
          <a:p>
            <a:r>
              <a:rPr lang="en-US" sz="1400" b="1" baseline="30000" dirty="0">
                <a:latin typeface="Arial" panose="020B0604020202020204" pitchFamily="34" charset="0"/>
                <a:cs typeface="Arial" panose="020B0604020202020204" pitchFamily="34" charset="0"/>
              </a:rPr>
              <a:t>1 </a:t>
            </a:r>
            <a:r>
              <a:rPr lang="en-US" sz="1400" b="1" dirty="0">
                <a:latin typeface="Arial" panose="020B0604020202020204" pitchFamily="34" charset="0"/>
                <a:cs typeface="Arial" panose="020B0604020202020204" pitchFamily="34" charset="0"/>
              </a:rPr>
              <a:t>NASA GSFC, </a:t>
            </a:r>
            <a:r>
              <a:rPr lang="en-US" sz="1400" b="1" baseline="30000" dirty="0">
                <a:latin typeface="Arial" panose="020B0604020202020204" pitchFamily="34" charset="0"/>
                <a:cs typeface="Arial" panose="020B0604020202020204" pitchFamily="34" charset="0"/>
              </a:rPr>
              <a:t>2 </a:t>
            </a:r>
            <a:r>
              <a:rPr lang="en-US" sz="1400" b="1" dirty="0">
                <a:latin typeface="Arial" panose="020B0604020202020204" pitchFamily="34" charset="0"/>
                <a:cs typeface="Arial" panose="020B0604020202020204" pitchFamily="34" charset="0"/>
              </a:rPr>
              <a:t>ESSIC, University of Maryland, </a:t>
            </a:r>
            <a:r>
              <a:rPr lang="en-US" sz="1400" b="1" baseline="30000" dirty="0">
                <a:latin typeface="Arial" panose="020B0604020202020204" pitchFamily="34" charset="0"/>
                <a:cs typeface="Arial" panose="020B0604020202020204" pitchFamily="34" charset="0"/>
              </a:rPr>
              <a:t>3 </a:t>
            </a:r>
            <a:r>
              <a:rPr lang="en-US" sz="1400" b="1" dirty="0">
                <a:latin typeface="Arial" panose="020B0604020202020204" pitchFamily="34" charset="0"/>
                <a:cs typeface="Arial" panose="020B0604020202020204" pitchFamily="34" charset="0"/>
              </a:rPr>
              <a:t>ADNET Systems, Inc., </a:t>
            </a:r>
            <a:r>
              <a:rPr lang="en-US" sz="1400" b="1" baseline="30000" dirty="0">
                <a:latin typeface="Arial" panose="020B0604020202020204" pitchFamily="34" charset="0"/>
                <a:cs typeface="Arial" panose="020B0604020202020204" pitchFamily="34" charset="0"/>
              </a:rPr>
              <a:t>4 </a:t>
            </a:r>
            <a:r>
              <a:rPr lang="en-US" sz="1400" b="1" dirty="0">
                <a:latin typeface="Arial" panose="020B0604020202020204" pitchFamily="34" charset="0"/>
                <a:cs typeface="Arial" panose="020B0604020202020204" pitchFamily="34" charset="0"/>
              </a:rPr>
              <a:t>APL, University of Washington</a:t>
            </a:r>
          </a:p>
        </p:txBody>
      </p:sp>
      <p:sp>
        <p:nvSpPr>
          <p:cNvPr id="6" name="TextBox 5"/>
          <p:cNvSpPr txBox="1"/>
          <p:nvPr/>
        </p:nvSpPr>
        <p:spPr>
          <a:xfrm>
            <a:off x="152400" y="1513106"/>
            <a:ext cx="3657600" cy="4278094"/>
          </a:xfrm>
          <a:prstGeom prst="rect">
            <a:avLst/>
          </a:prstGeom>
          <a:solidFill>
            <a:srgbClr val="CCFFCC"/>
          </a:solidFill>
          <a:ln w="19050">
            <a:solidFill>
              <a:schemeClr val="tx1"/>
            </a:solidFill>
          </a:ln>
        </p:spPr>
        <p:txBody>
          <a:bodyPr wrap="square" rtlCol="0">
            <a:spAutoFit/>
          </a:bodyPr>
          <a:lstStyle/>
          <a:p>
            <a:r>
              <a:rPr lang="en-US" sz="1700" dirty="0">
                <a:solidFill>
                  <a:srgbClr val="000000"/>
                </a:solidFill>
                <a:latin typeface="Arial" panose="020B0604020202020204" pitchFamily="34" charset="0"/>
                <a:cs typeface="Arial" panose="020B0604020202020204" pitchFamily="34" charset="0"/>
              </a:rPr>
              <a:t>Melt ponds are </a:t>
            </a:r>
            <a:r>
              <a:rPr lang="en-US" sz="1700" dirty="0">
                <a:latin typeface="Arial" panose="020B0604020202020204" pitchFamily="34" charset="0"/>
                <a:cs typeface="Arial" panose="020B0604020202020204" pitchFamily="34" charset="0"/>
              </a:rPr>
              <a:t>formed by melting snow on Arctic sea ice</a:t>
            </a:r>
          </a:p>
          <a:p>
            <a:endParaRPr lang="en-US" sz="1700" dirty="0">
              <a:solidFill>
                <a:srgbClr val="000000"/>
              </a:solidFill>
              <a:latin typeface="Arial" panose="020B0604020202020204" pitchFamily="34" charset="0"/>
              <a:cs typeface="Arial" panose="020B0604020202020204" pitchFamily="34" charset="0"/>
            </a:endParaRPr>
          </a:p>
          <a:p>
            <a:r>
              <a:rPr lang="en-US" sz="1700" dirty="0">
                <a:solidFill>
                  <a:srgbClr val="000000"/>
                </a:solidFill>
                <a:latin typeface="Arial" panose="020B0604020202020204" pitchFamily="34" charset="0"/>
                <a:cs typeface="Arial" panose="020B0604020202020204" pitchFamily="34" charset="0"/>
              </a:rPr>
              <a:t>By finding patterns in NASA’s ICESat-2 photon heights and photon rates (a metric for reflectivity), we developed a method to detect melt ponds on the ice surface </a:t>
            </a:r>
          </a:p>
          <a:p>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This new ability to detect melt ponds is a step towards automating retrievals of melt pond width, fraction, and depth, and improving ICESat-2 summer sea ice freeboard products</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284" y="6243926"/>
            <a:ext cx="1244600" cy="530900"/>
          </a:xfrm>
          <a:prstGeom prst="rect">
            <a:avLst/>
          </a:prstGeom>
        </p:spPr>
      </p:pic>
      <p:sp>
        <p:nvSpPr>
          <p:cNvPr id="9" name="Text Box 17"/>
          <p:cNvSpPr txBox="1">
            <a:spLocks noChangeArrowheads="1"/>
          </p:cNvSpPr>
          <p:nvPr/>
        </p:nvSpPr>
        <p:spPr bwMode="auto">
          <a:xfrm>
            <a:off x="7875037" y="6469440"/>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4371"/>
            <a:ext cx="1074584" cy="914398"/>
          </a:xfrm>
          <a:prstGeom prst="rect">
            <a:avLst/>
          </a:prstGeom>
        </p:spPr>
      </p:pic>
      <p:pic>
        <p:nvPicPr>
          <p:cNvPr id="3" name="Picture 2">
            <a:extLst>
              <a:ext uri="{FF2B5EF4-FFF2-40B4-BE49-F238E27FC236}">
                <a16:creationId xmlns:a16="http://schemas.microsoft.com/office/drawing/2014/main" id="{B376ACE0-C3C4-B14C-BA5E-53383F5D78DB}"/>
              </a:ext>
            </a:extLst>
          </p:cNvPr>
          <p:cNvPicPr>
            <a:picLocks noChangeAspect="1"/>
          </p:cNvPicPr>
          <p:nvPr/>
        </p:nvPicPr>
        <p:blipFill rotWithShape="1">
          <a:blip r:embed="rId5">
            <a:extLst>
              <a:ext uri="{28A0092B-C50C-407E-A947-70E740481C1C}">
                <a14:useLocalDpi xmlns:a14="http://schemas.microsoft.com/office/drawing/2010/main" val="0"/>
              </a:ext>
            </a:extLst>
          </a:blip>
          <a:srcRect t="1215" r="923"/>
          <a:stretch/>
        </p:blipFill>
        <p:spPr>
          <a:xfrm>
            <a:off x="3937000" y="1589306"/>
            <a:ext cx="8178800" cy="4278094"/>
          </a:xfrm>
          <a:prstGeom prst="rect">
            <a:avLst/>
          </a:prstGeom>
        </p:spPr>
      </p:pic>
      <p:pic>
        <p:nvPicPr>
          <p:cNvPr id="8" name="Picture 7">
            <a:extLst>
              <a:ext uri="{FF2B5EF4-FFF2-40B4-BE49-F238E27FC236}">
                <a16:creationId xmlns:a16="http://schemas.microsoft.com/office/drawing/2014/main" id="{CD26E0DA-6320-E34A-8F9A-1B3B10D073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87000" y="18596"/>
            <a:ext cx="1875263" cy="937632"/>
          </a:xfrm>
          <a:prstGeom prst="rect">
            <a:avLst/>
          </a:prstGeom>
        </p:spPr>
      </p:pic>
      <p:sp>
        <p:nvSpPr>
          <p:cNvPr id="4" name="TextBox 3">
            <a:extLst>
              <a:ext uri="{FF2B5EF4-FFF2-40B4-BE49-F238E27FC236}">
                <a16:creationId xmlns:a16="http://schemas.microsoft.com/office/drawing/2014/main" id="{6B4E0CAF-42D0-3D4F-9BE8-6DA88F862A9A}"/>
              </a:ext>
            </a:extLst>
          </p:cNvPr>
          <p:cNvSpPr txBox="1"/>
          <p:nvPr/>
        </p:nvSpPr>
        <p:spPr>
          <a:xfrm>
            <a:off x="5869647" y="1287491"/>
            <a:ext cx="1143262" cy="307777"/>
          </a:xfrm>
          <a:prstGeom prst="rect">
            <a:avLst/>
          </a:prstGeom>
          <a:noFill/>
        </p:spPr>
        <p:txBody>
          <a:bodyPr wrap="none" rtlCol="0">
            <a:spAutoFit/>
          </a:bodyPr>
          <a:lstStyle/>
          <a:p>
            <a:pPr marL="171450" indent="-171450">
              <a:buSzPct val="120000"/>
              <a:buFont typeface="Arial" panose="020B0604020202020204" pitchFamily="34" charset="0"/>
              <a:buChar char="•"/>
            </a:pPr>
            <a:r>
              <a:rPr lang="en-US" sz="1400" dirty="0">
                <a:solidFill>
                  <a:srgbClr val="E02FAF"/>
                </a:solidFill>
                <a:latin typeface="Helvetica" pitchFamily="2" charset="0"/>
              </a:rPr>
              <a:t>Melt pond</a:t>
            </a:r>
          </a:p>
        </p:txBody>
      </p:sp>
      <p:sp>
        <p:nvSpPr>
          <p:cNvPr id="13" name="TextBox 12">
            <a:extLst>
              <a:ext uri="{FF2B5EF4-FFF2-40B4-BE49-F238E27FC236}">
                <a16:creationId xmlns:a16="http://schemas.microsoft.com/office/drawing/2014/main" id="{B7EC458D-3FA2-3E40-9140-293A51E67825}"/>
              </a:ext>
            </a:extLst>
          </p:cNvPr>
          <p:cNvSpPr txBox="1"/>
          <p:nvPr/>
        </p:nvSpPr>
        <p:spPr>
          <a:xfrm>
            <a:off x="7139909" y="1283743"/>
            <a:ext cx="2266967" cy="307777"/>
          </a:xfrm>
          <a:prstGeom prst="rect">
            <a:avLst/>
          </a:prstGeom>
          <a:noFill/>
        </p:spPr>
        <p:txBody>
          <a:bodyPr wrap="none" rtlCol="0">
            <a:spAutoFit/>
          </a:bodyPr>
          <a:lstStyle/>
          <a:p>
            <a:pPr marL="171450" indent="-171450">
              <a:buSzPct val="120000"/>
              <a:buFont typeface="Arial" panose="020B0604020202020204" pitchFamily="34" charset="0"/>
              <a:buChar char="•"/>
            </a:pPr>
            <a:r>
              <a:rPr lang="en-US" sz="1400" dirty="0">
                <a:solidFill>
                  <a:srgbClr val="FF9300"/>
                </a:solidFill>
                <a:latin typeface="Helvetica" pitchFamily="2" charset="0"/>
              </a:rPr>
              <a:t>Drained melt pond/Lead</a:t>
            </a:r>
          </a:p>
        </p:txBody>
      </p:sp>
      <p:sp>
        <p:nvSpPr>
          <p:cNvPr id="14" name="TextBox 13">
            <a:extLst>
              <a:ext uri="{FF2B5EF4-FFF2-40B4-BE49-F238E27FC236}">
                <a16:creationId xmlns:a16="http://schemas.microsoft.com/office/drawing/2014/main" id="{5C43BCE5-DF40-8A43-BCFB-4E5BBE0558C0}"/>
              </a:ext>
            </a:extLst>
          </p:cNvPr>
          <p:cNvSpPr txBox="1"/>
          <p:nvPr/>
        </p:nvSpPr>
        <p:spPr>
          <a:xfrm>
            <a:off x="9642731" y="1283742"/>
            <a:ext cx="1253869" cy="307777"/>
          </a:xfrm>
          <a:prstGeom prst="rect">
            <a:avLst/>
          </a:prstGeom>
          <a:noFill/>
        </p:spPr>
        <p:txBody>
          <a:bodyPr wrap="none" rtlCol="0">
            <a:spAutoFit/>
          </a:bodyPr>
          <a:lstStyle/>
          <a:p>
            <a:pPr marL="171450" indent="-171450">
              <a:buSzPct val="120000"/>
              <a:buFont typeface="Arial" panose="020B0604020202020204" pitchFamily="34" charset="0"/>
              <a:buChar char="•"/>
            </a:pPr>
            <a:r>
              <a:rPr lang="en-US" sz="1400" dirty="0">
                <a:solidFill>
                  <a:srgbClr val="00E7CE"/>
                </a:solidFill>
                <a:latin typeface="Helvetica" pitchFamily="2" charset="0"/>
              </a:rPr>
              <a:t>Ambiguous</a:t>
            </a:r>
          </a:p>
        </p:txBody>
      </p:sp>
    </p:spTree>
    <p:extLst>
      <p:ext uri="{BB962C8B-B14F-4D97-AF65-F5344CB8AC3E}">
        <p14:creationId xmlns:p14="http://schemas.microsoft.com/office/powerpoint/2010/main" val="34653739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04800" y="76201"/>
            <a:ext cx="11582400" cy="6555641"/>
          </a:xfrm>
          <a:prstGeom prst="rect">
            <a:avLst/>
          </a:prstGeom>
          <a:noFill/>
          <a:ln w="9525">
            <a:noFill/>
            <a:miter lim="800000"/>
            <a:headEnd/>
            <a:tailEnd/>
          </a:ln>
        </p:spPr>
        <p:txBody>
          <a:bodyPr wrap="square">
            <a:spAutoFit/>
          </a:bodyPr>
          <a:lstStyle/>
          <a:p>
            <a:pPr fontAlgn="t">
              <a:defRPr/>
            </a:pP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Name:  Rachel Tilling, </a:t>
            </a:r>
            <a:r>
              <a:rPr lang="en-US" sz="1200" dirty="0" err="1">
                <a:latin typeface="Arial" panose="020B0604020202020204" pitchFamily="34" charset="0"/>
                <a:cs typeface="Arial" panose="020B0604020202020204" pitchFamily="34" charset="0"/>
              </a:rPr>
              <a:t>Cryospheric</a:t>
            </a:r>
            <a:r>
              <a:rPr lang="en-US" sz="1200" dirty="0">
                <a:latin typeface="Arial" panose="020B0604020202020204" pitchFamily="34" charset="0"/>
                <a:cs typeface="Arial" panose="020B0604020202020204" pitchFamily="34" charset="0"/>
              </a:rPr>
              <a:t> Science Lab, NASA GSFC/ESSIC, University of Maryland</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E-mail: </a:t>
            </a:r>
            <a:r>
              <a:rPr lang="en-US" sz="1200" dirty="0" err="1">
                <a:latin typeface="Arial" panose="020B0604020202020204" pitchFamily="34" charset="0"/>
                <a:cs typeface="Arial" panose="020B0604020202020204" pitchFamily="34" charset="0"/>
              </a:rPr>
              <a:t>Rachel.l.tilling@nasa.gov</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Phone: 301-614-6120</a:t>
            </a:r>
            <a:br>
              <a:rPr lang="en-US" dirty="0">
                <a:latin typeface="Times New Roman" pitchFamily="18" charset="0"/>
              </a:rPr>
            </a:br>
            <a:endParaRPr lang="en-US" dirty="0">
              <a:latin typeface="Times New Roman" pitchFamily="18" charset="0"/>
            </a:endParaRPr>
          </a:p>
          <a:p>
            <a:pPr fontAlgn="t">
              <a:defRPr/>
            </a:pPr>
            <a:endParaRPr lang="en-US" sz="1400" b="1" dirty="0">
              <a:latin typeface="+mn-lt"/>
            </a:endParaRPr>
          </a:p>
          <a:p>
            <a:pPr fontAlgn="t">
              <a:defRPr/>
            </a:pPr>
            <a:endParaRPr lang="en-US" sz="1400" b="1" dirty="0">
              <a:latin typeface="+mn-lt"/>
            </a:endParaRPr>
          </a:p>
          <a:p>
            <a:pPr fontAlgn="t">
              <a:defRPr/>
            </a:pPr>
            <a:r>
              <a:rPr lang="en-US" sz="1400" b="1" dirty="0">
                <a:latin typeface="+mn-lt"/>
              </a:rPr>
              <a:t>References:</a:t>
            </a:r>
          </a:p>
          <a:p>
            <a:pPr fontAlgn="t">
              <a:defRPr/>
            </a:pPr>
            <a:r>
              <a:rPr lang="en-US" sz="1400" dirty="0">
                <a:latin typeface="Arial" panose="020B0604020202020204" pitchFamily="34" charset="0"/>
                <a:cs typeface="Arial" panose="020B0604020202020204" pitchFamily="34" charset="0"/>
              </a:rPr>
              <a:t>Tilling, R., Kurtz, N. T., </a:t>
            </a:r>
            <a:r>
              <a:rPr lang="en-US" sz="1400" dirty="0" err="1">
                <a:latin typeface="Arial" panose="020B0604020202020204" pitchFamily="34" charset="0"/>
                <a:cs typeface="Arial" panose="020B0604020202020204" pitchFamily="34" charset="0"/>
              </a:rPr>
              <a:t>Bagnardi</a:t>
            </a:r>
            <a:r>
              <a:rPr lang="en-US" sz="1400" dirty="0">
                <a:latin typeface="Arial" panose="020B0604020202020204" pitchFamily="34" charset="0"/>
                <a:cs typeface="Arial" panose="020B0604020202020204" pitchFamily="34" charset="0"/>
              </a:rPr>
              <a:t>, M., Petty, A. A., &amp; Kwok, R. (2020). Detection of melt ponds on Arctic summer sea ice from ICESat‐2. </a:t>
            </a:r>
            <a:r>
              <a:rPr lang="en-US" sz="1400" i="1" dirty="0">
                <a:latin typeface="Arial" panose="020B0604020202020204" pitchFamily="34" charset="0"/>
                <a:cs typeface="Arial" panose="020B0604020202020204" pitchFamily="34" charset="0"/>
              </a:rPr>
              <a:t>Geophysical Research Letters</a:t>
            </a:r>
            <a:r>
              <a:rPr lang="en-US" sz="1400" dirty="0">
                <a:latin typeface="Arial" panose="020B0604020202020204" pitchFamily="34" charset="0"/>
                <a:cs typeface="Arial" panose="020B0604020202020204" pitchFamily="34" charset="0"/>
              </a:rPr>
              <a:t>, 47, e2020GL090644. </a:t>
            </a:r>
            <a:r>
              <a:rPr lang="en-US" sz="1400" dirty="0">
                <a:solidFill>
                  <a:srgbClr val="00999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a:t>
            </a:r>
            <a:r>
              <a:rPr lang="en-US"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10.1029/2020GL090644</a:t>
            </a:r>
            <a:endParaRPr lang="en-US" sz="1400" dirty="0">
              <a:latin typeface="Arial" panose="020B0604020202020204" pitchFamily="34" charset="0"/>
              <a:cs typeface="Arial" panose="020B0604020202020204" pitchFamily="34" charset="0"/>
            </a:endParaRPr>
          </a:p>
          <a:p>
            <a:pPr fontAlgn="t">
              <a:defRPr/>
            </a:pPr>
            <a:endParaRPr lang="en-US" sz="1400" dirty="0">
              <a:latin typeface="+mn-lt"/>
            </a:endParaRPr>
          </a:p>
          <a:p>
            <a:pPr algn="just"/>
            <a:r>
              <a:rPr lang="en-US" sz="1400" b="1" dirty="0">
                <a:latin typeface="+mn-lt"/>
              </a:rPr>
              <a:t>Data Sources: </a:t>
            </a:r>
            <a:r>
              <a:rPr lang="en-US" sz="1400" dirty="0">
                <a:latin typeface="Arial" panose="020B0604020202020204" pitchFamily="34" charset="0"/>
                <a:cs typeface="Arial" panose="020B0604020202020204" pitchFamily="34" charset="0"/>
              </a:rPr>
              <a:t>The NASA ICESat-2 ATL03, ATL07 and ATL10 release 3 products are publicly available at </a:t>
            </a:r>
            <a:r>
              <a:rPr lang="en-US" sz="1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https://nsidc.org/data/icesat-2/data-sets</a:t>
            </a:r>
            <a:r>
              <a:rPr lang="en-US" sz="1400" dirty="0">
                <a:latin typeface="Arial" panose="020B0604020202020204" pitchFamily="34" charset="0"/>
                <a:cs typeface="Arial" panose="020B0604020202020204" pitchFamily="34" charset="0"/>
              </a:rPr>
              <a:t>. ICESat-2 reference ground track data are available from </a:t>
            </a:r>
            <a:r>
              <a:rPr lang="en-US" sz="1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https://icesat-2.gsfc.nasa.gov/science/specs</a:t>
            </a:r>
            <a:r>
              <a:rPr lang="en-US" sz="1400" dirty="0">
                <a:latin typeface="Arial" panose="020B0604020202020204" pitchFamily="34" charset="0"/>
                <a:cs typeface="Arial" panose="020B0604020202020204" pitchFamily="34" charset="0"/>
              </a:rPr>
              <a:t>. High-resolution WorldView-2 imagery is copyrighted by </a:t>
            </a:r>
            <a:r>
              <a:rPr lang="en-US" sz="1400" dirty="0" err="1">
                <a:latin typeface="Arial" panose="020B0604020202020204" pitchFamily="34" charset="0"/>
                <a:cs typeface="Arial" panose="020B0604020202020204" pitchFamily="34" charset="0"/>
              </a:rPr>
              <a:t>DigitalGlobe</a:t>
            </a:r>
            <a:r>
              <a:rPr lang="en-US" sz="1400" dirty="0">
                <a:latin typeface="Arial" panose="020B0604020202020204" pitchFamily="34" charset="0"/>
                <a:cs typeface="Arial" panose="020B0604020202020204" pitchFamily="34" charset="0"/>
              </a:rPr>
              <a:t>, Inc. (</a:t>
            </a:r>
            <a:r>
              <a:rPr lang="en-US" sz="14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https://www.digitalglobe.com/products/satellite-imagery</a:t>
            </a:r>
            <a:r>
              <a:rPr lang="en-US" sz="1400" dirty="0">
                <a:latin typeface="Arial" panose="020B0604020202020204" pitchFamily="34" charset="0"/>
                <a:cs typeface="Arial" panose="020B0604020202020204" pitchFamily="34" charset="0"/>
              </a:rPr>
              <a:t>) and licensed to federal Polar Geospatial Center users through the National Geospatial-Intelligence Agency’s </a:t>
            </a:r>
            <a:r>
              <a:rPr lang="en-US" sz="1400" dirty="0" err="1">
                <a:latin typeface="Arial" panose="020B0604020202020204" pitchFamily="34" charset="0"/>
                <a:cs typeface="Arial" panose="020B0604020202020204" pitchFamily="34" charset="0"/>
              </a:rPr>
              <a:t>NextView</a:t>
            </a:r>
            <a:r>
              <a:rPr lang="en-US" sz="1400" dirty="0">
                <a:latin typeface="Arial" panose="020B0604020202020204" pitchFamily="34" charset="0"/>
                <a:cs typeface="Arial" panose="020B0604020202020204" pitchFamily="34" charset="0"/>
              </a:rPr>
              <a:t> license. Sentinel-2 imagery was derived from Copernicus data obtained at https://</a:t>
            </a:r>
            <a:r>
              <a:rPr lang="en-US" sz="1400" dirty="0" err="1">
                <a:latin typeface="Arial" panose="020B0604020202020204" pitchFamily="34" charset="0"/>
                <a:cs typeface="Arial" panose="020B0604020202020204" pitchFamily="34" charset="0"/>
              </a:rPr>
              <a:t>scihub.copernicus.eu</a:t>
            </a:r>
            <a:r>
              <a:rPr lang="en-US" sz="1400" dirty="0">
                <a:latin typeface="Arial" panose="020B0604020202020204" pitchFamily="34" charset="0"/>
                <a:cs typeface="Arial" panose="020B0604020202020204" pitchFamily="34" charset="0"/>
              </a:rPr>
              <a:t>/.</a:t>
            </a:r>
          </a:p>
          <a:p>
            <a:pPr algn="just" fontAlgn="t">
              <a:defRPr/>
            </a:pPr>
            <a:endParaRPr lang="en-US" sz="1400" dirty="0">
              <a:latin typeface="+mn-lt"/>
            </a:endParaRPr>
          </a:p>
          <a:p>
            <a:pPr algn="just" fontAlgn="t">
              <a:defRPr/>
            </a:pPr>
            <a:r>
              <a:rPr lang="en-US" sz="1400" b="1" dirty="0">
                <a:latin typeface="+mn-lt"/>
              </a:rPr>
              <a:t>Technical Description of Figures:</a:t>
            </a:r>
          </a:p>
          <a:p>
            <a:pPr algn="just" fontAlgn="t">
              <a:defRPr/>
            </a:pPr>
            <a:r>
              <a:rPr lang="en-US" sz="1400" b="1" i="1" dirty="0">
                <a:latin typeface="+mn-lt"/>
              </a:rPr>
              <a:t>Figure 1</a:t>
            </a:r>
            <a:r>
              <a:rPr lang="en-US" sz="1400" b="1"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ICESat-2 and WorldView-2 over small Arctic melt ponds (&lt;20 m along-track). (a) 1 km WorldView-2 image scene overlaid with ICESat-2 track (yellow line) and the location of specular pulses; melt pond (pink), drained pond/lead (orange), ambiguous (turquoise). (b) ICESat-2 ATL03 photon heights for signal (dark green) and background (light green) photons. (c) Number of photons returned per pulse. Shading shows melt pond groups, drained pond/lead groups, and ambiguous pulses. (d) ICESat-2 ATL07 segment heights for sea ice/pond mixture (grey) and lead or pond (blue). Imagery © 2019 </a:t>
            </a:r>
            <a:r>
              <a:rPr lang="en-US" sz="1400" dirty="0" err="1">
                <a:latin typeface="Arial" panose="020B0604020202020204" pitchFamily="34" charset="0"/>
                <a:cs typeface="Arial" panose="020B0604020202020204" pitchFamily="34" charset="0"/>
              </a:rPr>
              <a:t>DigitalGlobe</a:t>
            </a:r>
            <a:r>
              <a:rPr lang="en-US" sz="1400" dirty="0">
                <a:latin typeface="Arial" panose="020B0604020202020204" pitchFamily="34" charset="0"/>
                <a:cs typeface="Arial" panose="020B0604020202020204" pitchFamily="34" charset="0"/>
              </a:rPr>
              <a:t>, Inc. </a:t>
            </a:r>
          </a:p>
          <a:p>
            <a:pPr fontAlgn="t">
              <a:defRPr/>
            </a:pPr>
            <a:endParaRPr lang="en-US" sz="1400" dirty="0">
              <a:latin typeface="+mn-lt"/>
            </a:endParaRPr>
          </a:p>
          <a:p>
            <a:pPr algn="just" fontAlgn="t">
              <a:defRPr/>
            </a:pPr>
            <a:r>
              <a:rPr lang="en-US" sz="1400" b="1" dirty="0">
                <a:latin typeface="+mn-lt"/>
              </a:rPr>
              <a:t>Scientific significance, societal relevance, and relationships to future missions: </a:t>
            </a:r>
            <a:r>
              <a:rPr lang="en-US" sz="1400" dirty="0">
                <a:latin typeface="Arial" panose="020B0604020202020204" pitchFamily="34" charset="0"/>
                <a:cs typeface="Arial" panose="020B0604020202020204" pitchFamily="34" charset="0"/>
              </a:rPr>
              <a:t>In summer, surface melt water forms ponds that can cover up to half of the Arctic sea ice surface. Because melt ponds reduce the reflective and insulative properties of sea ice, they can alter the Arctic energy budget and ecosystem. The presence of melt ponds also complicates satellite altimeter estimates of sea ice freeboard (the height of the ice above the ocean) and thickness. By utilizing the unprecedented resolution of  NASA's ICESat-2 laser altimeter we can locate individual melt ponds on Arctic sea ice. Characterizing the complex photon backscatter signals of melt ponds on sea ice is a first step towards automating retrievals of key scientific parameters including melt pond width, fraction and depth. We will also be able to improve the publicly available higher-level ICESat-2 sea ice products of height and freeboard. </a:t>
            </a:r>
            <a:endParaRPr lang="en-US" sz="1400" b="1" dirty="0">
              <a:latin typeface="Arial" panose="020B0604020202020204" pitchFamily="34" charset="0"/>
              <a:cs typeface="Arial" panose="020B0604020202020204" pitchFamily="34" charset="0"/>
            </a:endParaRPr>
          </a:p>
          <a:p>
            <a:pPr fontAlgn="t">
              <a:defRPr/>
            </a:pPr>
            <a:endParaRPr lang="en-US" b="1" dirty="0">
              <a:latin typeface="+mn-lt"/>
            </a:endParaRPr>
          </a:p>
        </p:txBody>
      </p:sp>
      <p:sp>
        <p:nvSpPr>
          <p:cNvPr id="7" name="Text Box 17"/>
          <p:cNvSpPr txBox="1">
            <a:spLocks noChangeArrowheads="1"/>
          </p:cNvSpPr>
          <p:nvPr/>
        </p:nvSpPr>
        <p:spPr bwMode="auto">
          <a:xfrm>
            <a:off x="7523584" y="6517126"/>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0" name="Picture 9" descr="goddardlogo_blu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600" y="6363950"/>
            <a:ext cx="1244600" cy="530900"/>
          </a:xfrm>
          <a:prstGeom prst="rect">
            <a:avLst/>
          </a:prstGeom>
        </p:spPr>
      </p:pic>
      <p:pic>
        <p:nvPicPr>
          <p:cNvPr id="11" name="Picture 10">
            <a:extLst>
              <a:ext uri="{FF2B5EF4-FFF2-40B4-BE49-F238E27FC236}">
                <a16:creationId xmlns:a16="http://schemas.microsoft.com/office/drawing/2014/main" id="{9EB2ECE5-80BB-4506-81D5-C385D32CFF9F}"/>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4371"/>
            <a:ext cx="1074584" cy="914398"/>
          </a:xfrm>
          <a:prstGeom prst="rect">
            <a:avLst/>
          </a:prstGeom>
        </p:spPr>
      </p:pic>
      <p:pic>
        <p:nvPicPr>
          <p:cNvPr id="9" name="Picture 8">
            <a:extLst>
              <a:ext uri="{FF2B5EF4-FFF2-40B4-BE49-F238E27FC236}">
                <a16:creationId xmlns:a16="http://schemas.microsoft.com/office/drawing/2014/main" id="{CD1C1954-7114-6B4C-9664-94B79F4AA1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87000" y="18596"/>
            <a:ext cx="1875263" cy="937632"/>
          </a:xfrm>
          <a:prstGeom prst="rect">
            <a:avLst/>
          </a:prstGeom>
        </p:spPr>
      </p:pic>
    </p:spTree>
    <p:extLst>
      <p:ext uri="{BB962C8B-B14F-4D97-AF65-F5344CB8AC3E}">
        <p14:creationId xmlns:p14="http://schemas.microsoft.com/office/powerpoint/2010/main" val="312235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3492" y="5230505"/>
            <a:ext cx="10934700" cy="1246495"/>
          </a:xfrm>
          <a:prstGeom prst="rect">
            <a:avLst/>
          </a:prstGeom>
          <a:solidFill>
            <a:srgbClr val="CCFFCC"/>
          </a:solidFill>
          <a:ln w="19050">
            <a:solidFill>
              <a:schemeClr val="tx1"/>
            </a:solidFill>
          </a:ln>
        </p:spPr>
        <p:txBody>
          <a:bodyPr wrap="square" rtlCol="0">
            <a:spAutoFit/>
          </a:bodyPr>
          <a:lstStyle/>
          <a:p>
            <a:pPr algn="just"/>
            <a:r>
              <a:rPr lang="en-US" sz="1500" dirty="0">
                <a:latin typeface="+mn-lt"/>
              </a:rPr>
              <a:t>Globally, harmful algal blooms (HABs) are an increasing problem. In the Gulf of Maine and Bay of Fundy, one of the most rapidly warming areas of the ocean, blooms of the toxic dinoflagellate </a:t>
            </a:r>
            <a:r>
              <a:rPr lang="en-US" sz="1500" i="1" dirty="0" err="1">
                <a:latin typeface="+mn-lt"/>
              </a:rPr>
              <a:t>Alexandrium</a:t>
            </a:r>
            <a:r>
              <a:rPr lang="en-US" sz="1500" i="1" dirty="0">
                <a:latin typeface="+mn-lt"/>
              </a:rPr>
              <a:t> </a:t>
            </a:r>
            <a:r>
              <a:rPr lang="en-US" sz="1500" i="1" dirty="0" err="1">
                <a:latin typeface="+mn-lt"/>
              </a:rPr>
              <a:t>catenella</a:t>
            </a:r>
            <a:r>
              <a:rPr lang="en-US" sz="1500" i="1" dirty="0">
                <a:latin typeface="+mn-lt"/>
              </a:rPr>
              <a:t> </a:t>
            </a:r>
            <a:r>
              <a:rPr lang="en-US" sz="1500" dirty="0">
                <a:latin typeface="+mn-lt"/>
              </a:rPr>
              <a:t>are recurring annually. A combination of 27-year long observation of this HAB and satellite-measured sea surface temperature, freshwater discharge, and wind-driven turbulence demonstrated that the projected arrival dates of </a:t>
            </a:r>
            <a:r>
              <a:rPr lang="en-US" sz="1500" i="1" dirty="0" err="1">
                <a:latin typeface="+mn-lt"/>
              </a:rPr>
              <a:t>Alexandrium</a:t>
            </a:r>
            <a:r>
              <a:rPr lang="en-US" sz="1500" i="1" dirty="0">
                <a:latin typeface="+mn-lt"/>
              </a:rPr>
              <a:t> </a:t>
            </a:r>
            <a:r>
              <a:rPr lang="en-US" sz="1500" dirty="0">
                <a:latin typeface="+mn-lt"/>
              </a:rPr>
              <a:t>bloom thermal surroundings (</a:t>
            </a:r>
            <a:r>
              <a:rPr lang="en-US" sz="1500" dirty="0" err="1">
                <a:latin typeface="+mn-lt"/>
              </a:rPr>
              <a:t>EDTHab</a:t>
            </a:r>
            <a:r>
              <a:rPr lang="en-US" sz="1500" dirty="0">
                <a:latin typeface="+mn-lt"/>
              </a:rPr>
              <a:t> and </a:t>
            </a:r>
            <a:r>
              <a:rPr lang="en-US" sz="1500" dirty="0" err="1">
                <a:latin typeface="+mn-lt"/>
              </a:rPr>
              <a:t>BITHab</a:t>
            </a:r>
            <a:r>
              <a:rPr lang="en-US" sz="1500" dirty="0">
                <a:latin typeface="+mn-lt"/>
              </a:rPr>
              <a:t>) and bloom timing metrics are to shift 1–2 months earlier in the season by 2050.</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831" y="6495047"/>
            <a:ext cx="914400" cy="390049"/>
          </a:xfrm>
          <a:prstGeom prst="rect">
            <a:avLst/>
          </a:prstGeom>
        </p:spPr>
      </p:pic>
      <p:sp>
        <p:nvSpPr>
          <p:cNvPr id="9" name="Text Box 17"/>
          <p:cNvSpPr txBox="1">
            <a:spLocks noChangeArrowheads="1"/>
          </p:cNvSpPr>
          <p:nvPr/>
        </p:nvSpPr>
        <p:spPr bwMode="auto">
          <a:xfrm>
            <a:off x="7543800" y="6611780"/>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pic>
        <p:nvPicPr>
          <p:cNvPr id="1028" name="Picture 4" descr="NASA PACE - Gallery">
            <a:extLst>
              <a:ext uri="{FF2B5EF4-FFF2-40B4-BE49-F238E27FC236}">
                <a16:creationId xmlns:a16="http://schemas.microsoft.com/office/drawing/2014/main" id="{60A8BC74-181D-274B-B69F-1A43CFC87D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48535" y="82800"/>
            <a:ext cx="1257564" cy="1143000"/>
          </a:xfrm>
          <a:prstGeom prst="rect">
            <a:avLst/>
          </a:prstGeom>
          <a:noFill/>
          <a:extLst>
            <a:ext uri="{909E8E84-426E-40DD-AFC4-6F175D3DCCD1}">
              <a14:hiddenFill xmlns:a14="http://schemas.microsoft.com/office/drawing/2010/main">
                <a:solidFill>
                  <a:srgbClr val="FFFFFF"/>
                </a:solidFill>
              </a14:hiddenFill>
            </a:ext>
          </a:extLst>
        </p:spPr>
      </p:pic>
      <p:sp>
        <p:nvSpPr>
          <p:cNvPr id="2050" name="Text Box 1"/>
          <p:cNvSpPr txBox="1">
            <a:spLocks noChangeArrowheads="1"/>
          </p:cNvSpPr>
          <p:nvPr/>
        </p:nvSpPr>
        <p:spPr bwMode="auto">
          <a:xfrm>
            <a:off x="1268231" y="-3869"/>
            <a:ext cx="9250166" cy="1176812"/>
          </a:xfrm>
          <a:prstGeom prst="rect">
            <a:avLst/>
          </a:prstGeom>
          <a:noFill/>
          <a:ln w="9525">
            <a:noFill/>
            <a:miter lim="800000"/>
            <a:headEnd/>
            <a:tailEnd/>
          </a:ln>
        </p:spPr>
        <p:txBody>
          <a:bodyPr wrap="square" lIns="82945" tIns="41473" rIns="82945" bIns="41473" anchor="ctr">
            <a:spAutoFit/>
          </a:bodyPr>
          <a:lstStyle/>
          <a:p>
            <a:pPr algn="ctr">
              <a:lnSpc>
                <a:spcPts val="222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1600" b="1" dirty="0">
                <a:solidFill>
                  <a:srgbClr val="000000"/>
                </a:solidFill>
                <a:latin typeface="+mj-lt"/>
              </a:rPr>
              <a:t>Interannual Variability in the Thermal Habitat of </a:t>
            </a:r>
            <a:r>
              <a:rPr lang="en-US" sz="1600" b="1" dirty="0" err="1">
                <a:solidFill>
                  <a:srgbClr val="000000"/>
                </a:solidFill>
                <a:latin typeface="+mj-lt"/>
              </a:rPr>
              <a:t>Alexandrium</a:t>
            </a:r>
            <a:r>
              <a:rPr lang="en-US" sz="1600" b="1" dirty="0">
                <a:solidFill>
                  <a:srgbClr val="000000"/>
                </a:solidFill>
                <a:latin typeface="+mj-lt"/>
              </a:rPr>
              <a:t> </a:t>
            </a:r>
            <a:r>
              <a:rPr lang="en-US" sz="1600" b="1" dirty="0" err="1">
                <a:solidFill>
                  <a:srgbClr val="000000"/>
                </a:solidFill>
                <a:latin typeface="+mj-lt"/>
              </a:rPr>
              <a:t>catenella</a:t>
            </a:r>
            <a:r>
              <a:rPr lang="en-US" sz="1600" b="1" dirty="0">
                <a:solidFill>
                  <a:srgbClr val="000000"/>
                </a:solidFill>
                <a:latin typeface="+mj-lt"/>
              </a:rPr>
              <a:t> in the Bay of Fundy and the Implications of Climate Change</a:t>
            </a:r>
            <a:br>
              <a:rPr lang="en-GB" sz="1200" b="1" dirty="0">
                <a:solidFill>
                  <a:srgbClr val="000000"/>
                </a:solidFill>
                <a:latin typeface="+mj-lt"/>
              </a:rPr>
            </a:br>
            <a:r>
              <a:rPr lang="en-GB" sz="1200" b="1" dirty="0">
                <a:solidFill>
                  <a:srgbClr val="000000"/>
                </a:solidFill>
                <a:latin typeface="+mj-lt"/>
              </a:rPr>
              <a:t>Andre F. Bucci</a:t>
            </a:r>
            <a:r>
              <a:rPr lang="en-GB" sz="1200" b="1" baseline="30000" dirty="0">
                <a:solidFill>
                  <a:srgbClr val="000000"/>
                </a:solidFill>
                <a:latin typeface="+mj-lt"/>
              </a:rPr>
              <a:t>1</a:t>
            </a:r>
            <a:r>
              <a:rPr lang="en-GB" sz="1200" b="1" dirty="0">
                <a:solidFill>
                  <a:srgbClr val="000000"/>
                </a:solidFill>
                <a:latin typeface="+mj-lt"/>
              </a:rPr>
              <a:t>, Andrew C. Thomas</a:t>
            </a:r>
            <a:r>
              <a:rPr lang="en-GB" sz="1200" b="1" baseline="30000" dirty="0">
                <a:solidFill>
                  <a:srgbClr val="000000"/>
                </a:solidFill>
                <a:latin typeface="+mj-lt"/>
              </a:rPr>
              <a:t>1</a:t>
            </a:r>
            <a:r>
              <a:rPr lang="en-GB" sz="1200" b="1" dirty="0">
                <a:solidFill>
                  <a:srgbClr val="000000"/>
                </a:solidFill>
                <a:latin typeface="+mj-lt"/>
              </a:rPr>
              <a:t> and Ivona Cetinić,</a:t>
            </a:r>
            <a:r>
              <a:rPr lang="en-GB" sz="1200" b="1" baseline="30000" dirty="0">
                <a:solidFill>
                  <a:srgbClr val="000000"/>
                </a:solidFill>
                <a:latin typeface="+mj-lt"/>
              </a:rPr>
              <a:t>2,3</a:t>
            </a:r>
            <a:r>
              <a:rPr lang="en-GB" sz="1200" b="1" dirty="0">
                <a:solidFill>
                  <a:srgbClr val="000000"/>
                </a:solidFill>
                <a:latin typeface="+mj-lt"/>
              </a:rPr>
              <a:t> </a:t>
            </a:r>
          </a:p>
          <a:p>
            <a:pPr algn="ctr">
              <a:lnSpc>
                <a:spcPts val="222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1" baseline="30000" dirty="0">
                <a:solidFill>
                  <a:srgbClr val="000000"/>
                </a:solidFill>
                <a:latin typeface="+mj-lt"/>
              </a:rPr>
              <a:t>1</a:t>
            </a:r>
            <a:r>
              <a:rPr lang="en-US" sz="1200" b="1" dirty="0">
                <a:solidFill>
                  <a:srgbClr val="000000"/>
                </a:solidFill>
                <a:latin typeface="+mj-lt"/>
              </a:rPr>
              <a:t>School of Marine Sciences, University of Maine;</a:t>
            </a:r>
            <a:r>
              <a:rPr lang="en-GB" sz="1200" b="1" dirty="0">
                <a:solidFill>
                  <a:srgbClr val="000000"/>
                </a:solidFill>
                <a:latin typeface="+mj-lt"/>
              </a:rPr>
              <a:t> </a:t>
            </a:r>
            <a:r>
              <a:rPr lang="en-GB" sz="1200" b="1" baseline="30000" dirty="0">
                <a:solidFill>
                  <a:srgbClr val="000000"/>
                </a:solidFill>
                <a:latin typeface="+mj-lt"/>
              </a:rPr>
              <a:t>2 </a:t>
            </a:r>
            <a:r>
              <a:rPr lang="en-GB" sz="1200" b="1" dirty="0">
                <a:solidFill>
                  <a:srgbClr val="000000"/>
                </a:solidFill>
                <a:latin typeface="+mj-lt"/>
              </a:rPr>
              <a:t>Ocean Ecology Laboratory, NASA GSFC; </a:t>
            </a:r>
            <a:r>
              <a:rPr lang="en-GB" sz="1200" b="1" baseline="30000" dirty="0">
                <a:solidFill>
                  <a:srgbClr val="000000"/>
                </a:solidFill>
                <a:latin typeface="+mj-lt"/>
              </a:rPr>
              <a:t>3</a:t>
            </a:r>
            <a:r>
              <a:rPr lang="en-GB" sz="1200" b="1" dirty="0">
                <a:solidFill>
                  <a:srgbClr val="000000"/>
                </a:solidFill>
                <a:latin typeface="+mj-lt"/>
              </a:rPr>
              <a:t>GESTAR/USRA</a:t>
            </a:r>
          </a:p>
        </p:txBody>
      </p:sp>
      <p:grpSp>
        <p:nvGrpSpPr>
          <p:cNvPr id="11" name="Group 10">
            <a:extLst>
              <a:ext uri="{FF2B5EF4-FFF2-40B4-BE49-F238E27FC236}">
                <a16:creationId xmlns:a16="http://schemas.microsoft.com/office/drawing/2014/main" id="{2EBD1ACC-FA07-4D83-AE2C-4ADED1CE2868}"/>
              </a:ext>
            </a:extLst>
          </p:cNvPr>
          <p:cNvGrpSpPr/>
          <p:nvPr/>
        </p:nvGrpSpPr>
        <p:grpSpPr>
          <a:xfrm>
            <a:off x="838200" y="1271143"/>
            <a:ext cx="4990508" cy="3941315"/>
            <a:chOff x="838200" y="1271143"/>
            <a:chExt cx="4990508" cy="3941315"/>
          </a:xfrm>
        </p:grpSpPr>
        <p:pic>
          <p:nvPicPr>
            <p:cNvPr id="2" name="Picture 4">
              <a:extLst>
                <a:ext uri="{FF2B5EF4-FFF2-40B4-BE49-F238E27FC236}">
                  <a16:creationId xmlns:a16="http://schemas.microsoft.com/office/drawing/2014/main" id="{8DF17E36-5642-4D0E-87A2-CC1CBA8D18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1271143"/>
              <a:ext cx="4990508" cy="39413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8B40ED-4579-4904-961B-3ADB40F4C7A6}"/>
                </a:ext>
              </a:extLst>
            </p:cNvPr>
            <p:cNvSpPr txBox="1"/>
            <p:nvPr/>
          </p:nvSpPr>
          <p:spPr>
            <a:xfrm>
              <a:off x="5410200" y="1295400"/>
              <a:ext cx="300082" cy="369332"/>
            </a:xfrm>
            <a:prstGeom prst="rect">
              <a:avLst/>
            </a:prstGeom>
            <a:noFill/>
          </p:spPr>
          <p:txBody>
            <a:bodyPr wrap="none" rtlCol="0">
              <a:spAutoFit/>
            </a:bodyPr>
            <a:lstStyle/>
            <a:p>
              <a:r>
                <a:rPr lang="en-US" sz="1800" b="1" dirty="0">
                  <a:solidFill>
                    <a:schemeClr val="accent2"/>
                  </a:solidFill>
                </a:rPr>
                <a:t>1</a:t>
              </a:r>
            </a:p>
          </p:txBody>
        </p:sp>
      </p:grpSp>
      <p:grpSp>
        <p:nvGrpSpPr>
          <p:cNvPr id="8" name="Group 7">
            <a:extLst>
              <a:ext uri="{FF2B5EF4-FFF2-40B4-BE49-F238E27FC236}">
                <a16:creationId xmlns:a16="http://schemas.microsoft.com/office/drawing/2014/main" id="{52CE017C-4E19-438B-88F1-86D22652765F}"/>
              </a:ext>
            </a:extLst>
          </p:cNvPr>
          <p:cNvGrpSpPr/>
          <p:nvPr/>
        </p:nvGrpSpPr>
        <p:grpSpPr>
          <a:xfrm>
            <a:off x="6535578" y="1301986"/>
            <a:ext cx="3982819" cy="3761893"/>
            <a:chOff x="6535578" y="1301986"/>
            <a:chExt cx="3982819" cy="3761893"/>
          </a:xfrm>
        </p:grpSpPr>
        <p:pic>
          <p:nvPicPr>
            <p:cNvPr id="1026" name="Picture 2">
              <a:extLst>
                <a:ext uri="{FF2B5EF4-FFF2-40B4-BE49-F238E27FC236}">
                  <a16:creationId xmlns:a16="http://schemas.microsoft.com/office/drawing/2014/main" id="{E92363C3-4DF3-4A5F-9B17-49FDDBC2DE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5997" y="1328050"/>
              <a:ext cx="3962400" cy="37358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F30B02E-132B-4F54-954F-06CB0F40370D}"/>
                </a:ext>
              </a:extLst>
            </p:cNvPr>
            <p:cNvSpPr txBox="1"/>
            <p:nvPr/>
          </p:nvSpPr>
          <p:spPr>
            <a:xfrm>
              <a:off x="10139318" y="1301986"/>
              <a:ext cx="300082" cy="369332"/>
            </a:xfrm>
            <a:prstGeom prst="rect">
              <a:avLst/>
            </a:prstGeom>
            <a:noFill/>
          </p:spPr>
          <p:txBody>
            <a:bodyPr wrap="none" rtlCol="0">
              <a:spAutoFit/>
            </a:bodyPr>
            <a:lstStyle/>
            <a:p>
              <a:r>
                <a:rPr lang="en-US" sz="1800" b="1" dirty="0">
                  <a:solidFill>
                    <a:schemeClr val="accent2"/>
                  </a:solidFill>
                </a:rPr>
                <a:t>2</a:t>
              </a:r>
            </a:p>
          </p:txBody>
        </p:sp>
        <p:sp>
          <p:nvSpPr>
            <p:cNvPr id="4" name="TextBox 3">
              <a:extLst>
                <a:ext uri="{FF2B5EF4-FFF2-40B4-BE49-F238E27FC236}">
                  <a16:creationId xmlns:a16="http://schemas.microsoft.com/office/drawing/2014/main" id="{D43CD5C6-EBEB-4FD4-80BF-50D91B21BBEB}"/>
                </a:ext>
              </a:extLst>
            </p:cNvPr>
            <p:cNvSpPr txBox="1"/>
            <p:nvPr/>
          </p:nvSpPr>
          <p:spPr>
            <a:xfrm rot="16200000">
              <a:off x="6224656" y="1769462"/>
              <a:ext cx="977468" cy="338554"/>
            </a:xfrm>
            <a:prstGeom prst="rect">
              <a:avLst/>
            </a:prstGeom>
            <a:solidFill>
              <a:schemeClr val="bg1"/>
            </a:solidFill>
          </p:spPr>
          <p:txBody>
            <a:bodyPr wrap="square" rtlCol="0">
              <a:spAutoFit/>
            </a:bodyPr>
            <a:lstStyle/>
            <a:p>
              <a:pPr algn="ctr"/>
              <a:r>
                <a:rPr lang="en-US" sz="800" dirty="0">
                  <a:latin typeface="+mj-lt"/>
                </a:rPr>
                <a:t>Sea Surface</a:t>
              </a:r>
            </a:p>
            <a:p>
              <a:pPr algn="ctr"/>
              <a:r>
                <a:rPr lang="en-US" sz="800" dirty="0">
                  <a:latin typeface="+mj-lt"/>
                </a:rPr>
                <a:t>Temperature (</a:t>
              </a:r>
              <a:r>
                <a:rPr lang="en-US" sz="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US" sz="800" dirty="0">
                  <a:effectLst/>
                  <a:latin typeface="+mj-lt"/>
                  <a:ea typeface="Calibri" panose="020F0502020204030204" pitchFamily="34" charset="0"/>
                  <a:cs typeface="Times New Roman" panose="02020603050405020304" pitchFamily="18" charset="0"/>
                </a:rPr>
                <a:t>C)</a:t>
              </a:r>
            </a:p>
          </p:txBody>
        </p:sp>
        <p:sp>
          <p:nvSpPr>
            <p:cNvPr id="14" name="TextBox 13">
              <a:extLst>
                <a:ext uri="{FF2B5EF4-FFF2-40B4-BE49-F238E27FC236}">
                  <a16:creationId xmlns:a16="http://schemas.microsoft.com/office/drawing/2014/main" id="{ECA2FE9D-B71C-41D7-9A8A-8DA16E870D61}"/>
                </a:ext>
              </a:extLst>
            </p:cNvPr>
            <p:cNvSpPr txBox="1"/>
            <p:nvPr/>
          </p:nvSpPr>
          <p:spPr>
            <a:xfrm rot="16200000">
              <a:off x="6169955" y="2997472"/>
              <a:ext cx="977468" cy="246221"/>
            </a:xfrm>
            <a:prstGeom prst="rect">
              <a:avLst/>
            </a:prstGeom>
            <a:solidFill>
              <a:schemeClr val="bg1"/>
            </a:solidFill>
          </p:spPr>
          <p:txBody>
            <a:bodyPr wrap="square" lIns="0" tIns="0" rIns="0" bIns="0" rtlCol="0">
              <a:spAutoFit/>
            </a:bodyPr>
            <a:lstStyle/>
            <a:p>
              <a:pPr algn="ctr"/>
              <a:r>
                <a:rPr lang="en-US" sz="800" i="0" dirty="0">
                  <a:solidFill>
                    <a:srgbClr val="202124"/>
                  </a:solidFill>
                  <a:effectLst/>
                  <a:latin typeface="+mn-lt"/>
                </a:rPr>
                <a:t>Onset </a:t>
              </a:r>
              <a:r>
                <a:rPr lang="en-US" sz="800" i="0" dirty="0" err="1">
                  <a:solidFill>
                    <a:srgbClr val="202124"/>
                  </a:solidFill>
                  <a:effectLst/>
                  <a:latin typeface="+mn-lt"/>
                </a:rPr>
                <a:t>EDTHab</a:t>
              </a:r>
              <a:r>
                <a:rPr lang="en-US" sz="800" dirty="0">
                  <a:solidFill>
                    <a:srgbClr val="202124"/>
                  </a:solidFill>
                  <a:latin typeface="+mn-lt"/>
                </a:rPr>
                <a:t> </a:t>
              </a:r>
            </a:p>
            <a:p>
              <a:pPr algn="ctr"/>
              <a:r>
                <a:rPr lang="en-US" sz="800" dirty="0">
                  <a:solidFill>
                    <a:srgbClr val="202124"/>
                  </a:solidFill>
                  <a:latin typeface="+mn-lt"/>
                </a:rPr>
                <a:t>(</a:t>
              </a:r>
              <a:r>
                <a:rPr lang="en-US" sz="800" i="0" dirty="0">
                  <a:solidFill>
                    <a:srgbClr val="202124"/>
                  </a:solidFill>
                  <a:effectLst/>
                  <a:latin typeface="+mn-lt"/>
                </a:rPr>
                <a:t>Day of Year)</a:t>
              </a:r>
              <a:endParaRPr lang="en-US" sz="200" dirty="0">
                <a:latin typeface="+mn-lt"/>
              </a:endParaRPr>
            </a:p>
          </p:txBody>
        </p:sp>
        <p:sp>
          <p:nvSpPr>
            <p:cNvPr id="15" name="TextBox 14">
              <a:extLst>
                <a:ext uri="{FF2B5EF4-FFF2-40B4-BE49-F238E27FC236}">
                  <a16:creationId xmlns:a16="http://schemas.microsoft.com/office/drawing/2014/main" id="{9F05F5AB-3A8B-4C06-9B19-AEAA31B43D92}"/>
                </a:ext>
              </a:extLst>
            </p:cNvPr>
            <p:cNvSpPr txBox="1"/>
            <p:nvPr/>
          </p:nvSpPr>
          <p:spPr>
            <a:xfrm rot="16200000">
              <a:off x="8161364" y="2997472"/>
              <a:ext cx="977468" cy="246221"/>
            </a:xfrm>
            <a:prstGeom prst="rect">
              <a:avLst/>
            </a:prstGeom>
            <a:solidFill>
              <a:schemeClr val="bg1"/>
            </a:solidFill>
          </p:spPr>
          <p:txBody>
            <a:bodyPr wrap="square" lIns="0" tIns="0" rIns="0" bIns="0" rtlCol="0">
              <a:spAutoFit/>
            </a:bodyPr>
            <a:lstStyle/>
            <a:p>
              <a:pPr algn="ctr"/>
              <a:r>
                <a:rPr lang="en-US" sz="800" i="0" dirty="0">
                  <a:solidFill>
                    <a:srgbClr val="202124"/>
                  </a:solidFill>
                  <a:effectLst/>
                  <a:latin typeface="+mn-lt"/>
                </a:rPr>
                <a:t>Onset </a:t>
              </a:r>
              <a:r>
                <a:rPr lang="en-US" sz="800" i="0" dirty="0" err="1">
                  <a:solidFill>
                    <a:srgbClr val="202124"/>
                  </a:solidFill>
                  <a:effectLst/>
                  <a:latin typeface="+mn-lt"/>
                </a:rPr>
                <a:t>BITHab</a:t>
              </a:r>
              <a:r>
                <a:rPr lang="en-US" sz="800" dirty="0">
                  <a:solidFill>
                    <a:srgbClr val="202124"/>
                  </a:solidFill>
                  <a:latin typeface="+mn-lt"/>
                </a:rPr>
                <a:t> </a:t>
              </a:r>
            </a:p>
            <a:p>
              <a:pPr algn="ctr"/>
              <a:r>
                <a:rPr lang="en-US" sz="800" dirty="0">
                  <a:solidFill>
                    <a:srgbClr val="202124"/>
                  </a:solidFill>
                  <a:latin typeface="+mn-lt"/>
                </a:rPr>
                <a:t>(</a:t>
              </a:r>
              <a:r>
                <a:rPr lang="en-US" sz="800" i="0" dirty="0">
                  <a:solidFill>
                    <a:srgbClr val="202124"/>
                  </a:solidFill>
                  <a:effectLst/>
                  <a:latin typeface="+mn-lt"/>
                </a:rPr>
                <a:t>Day of Year)</a:t>
              </a:r>
              <a:endParaRPr lang="en-US" sz="200" dirty="0">
                <a:latin typeface="+mn-lt"/>
              </a:endParaRPr>
            </a:p>
          </p:txBody>
        </p:sp>
        <p:sp>
          <p:nvSpPr>
            <p:cNvPr id="17" name="TextBox 16">
              <a:extLst>
                <a:ext uri="{FF2B5EF4-FFF2-40B4-BE49-F238E27FC236}">
                  <a16:creationId xmlns:a16="http://schemas.microsoft.com/office/drawing/2014/main" id="{25F8B558-F655-480E-90AA-D11527E9C2CC}"/>
                </a:ext>
              </a:extLst>
            </p:cNvPr>
            <p:cNvSpPr txBox="1"/>
            <p:nvPr/>
          </p:nvSpPr>
          <p:spPr>
            <a:xfrm rot="16200000">
              <a:off x="6301756" y="4320556"/>
              <a:ext cx="836977" cy="123111"/>
            </a:xfrm>
            <a:prstGeom prst="rect">
              <a:avLst/>
            </a:prstGeom>
            <a:solidFill>
              <a:schemeClr val="bg1"/>
            </a:solidFill>
          </p:spPr>
          <p:txBody>
            <a:bodyPr wrap="square" tIns="0" bIns="0">
              <a:spAutoFit/>
            </a:bodyPr>
            <a:lstStyle/>
            <a:p>
              <a:pPr algn="ctr"/>
              <a:r>
                <a:rPr lang="en-US" sz="800" dirty="0">
                  <a:solidFill>
                    <a:srgbClr val="202124"/>
                  </a:solidFill>
                  <a:latin typeface="+mn-lt"/>
                </a:rPr>
                <a:t>(</a:t>
              </a:r>
              <a:r>
                <a:rPr lang="en-US" sz="800" i="0" dirty="0">
                  <a:solidFill>
                    <a:srgbClr val="202124"/>
                  </a:solidFill>
                  <a:effectLst/>
                  <a:latin typeface="+mn-lt"/>
                </a:rPr>
                <a:t>Day of Year)</a:t>
              </a:r>
              <a:endParaRPr lang="en-US" sz="200" dirty="0">
                <a:latin typeface="+mn-lt"/>
              </a:endParaRPr>
            </a:p>
          </p:txBody>
        </p:sp>
        <p:sp>
          <p:nvSpPr>
            <p:cNvPr id="18" name="TextBox 17">
              <a:extLst>
                <a:ext uri="{FF2B5EF4-FFF2-40B4-BE49-F238E27FC236}">
                  <a16:creationId xmlns:a16="http://schemas.microsoft.com/office/drawing/2014/main" id="{2A562D54-09E4-4A25-A9D0-8FE623484648}"/>
                </a:ext>
              </a:extLst>
            </p:cNvPr>
            <p:cNvSpPr txBox="1"/>
            <p:nvPr/>
          </p:nvSpPr>
          <p:spPr>
            <a:xfrm rot="16200000">
              <a:off x="8308242" y="4275042"/>
              <a:ext cx="836977" cy="123111"/>
            </a:xfrm>
            <a:prstGeom prst="rect">
              <a:avLst/>
            </a:prstGeom>
            <a:solidFill>
              <a:schemeClr val="bg1"/>
            </a:solidFill>
          </p:spPr>
          <p:txBody>
            <a:bodyPr wrap="square" tIns="0" bIns="0">
              <a:spAutoFit/>
            </a:bodyPr>
            <a:lstStyle/>
            <a:p>
              <a:pPr algn="ctr"/>
              <a:r>
                <a:rPr lang="en-US" sz="800" dirty="0">
                  <a:solidFill>
                    <a:srgbClr val="202124"/>
                  </a:solidFill>
                  <a:latin typeface="+mn-lt"/>
                </a:rPr>
                <a:t>(</a:t>
              </a:r>
              <a:r>
                <a:rPr lang="en-US" sz="800" i="0" dirty="0">
                  <a:solidFill>
                    <a:srgbClr val="202124"/>
                  </a:solidFill>
                  <a:effectLst/>
                  <a:latin typeface="+mn-lt"/>
                </a:rPr>
                <a:t>Day of Year)</a:t>
              </a:r>
              <a:endParaRPr lang="en-US" sz="200" dirty="0">
                <a:latin typeface="+mn-lt"/>
              </a:endParaRPr>
            </a:p>
          </p:txBody>
        </p:sp>
      </p:grpSp>
    </p:spTree>
    <p:extLst>
      <p:ext uri="{BB962C8B-B14F-4D97-AF65-F5344CB8AC3E}">
        <p14:creationId xmlns:p14="http://schemas.microsoft.com/office/powerpoint/2010/main" val="3396921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52117" y="82800"/>
            <a:ext cx="11125200" cy="6247864"/>
          </a:xfrm>
          <a:prstGeom prst="rect">
            <a:avLst/>
          </a:prstGeom>
          <a:noFill/>
          <a:ln w="9525">
            <a:noFill/>
            <a:miter lim="800000"/>
            <a:headEnd/>
            <a:tailEnd/>
          </a:ln>
        </p:spPr>
        <p:txBody>
          <a:bodyPr wrap="square">
            <a:spAutoFit/>
          </a:bodyPr>
          <a:lstStyle/>
          <a:p>
            <a:pPr fontAlgn="t">
              <a:defRPr/>
            </a:pPr>
            <a:r>
              <a:rPr lang="en-US" b="1" dirty="0">
                <a:latin typeface="Times New Roman" pitchFamily="18" charset="0"/>
              </a:rPr>
              <a:t>                          </a:t>
            </a:r>
            <a:r>
              <a:rPr lang="en-US" dirty="0">
                <a:latin typeface="+mn-lt"/>
              </a:rPr>
              <a:t>Name:  Ivona Cetinić, Ocean Ecology Laboratory (Code 616.0), NASA GSFC/USRA</a:t>
            </a:r>
            <a:br>
              <a:rPr lang="en-US" dirty="0">
                <a:latin typeface="+mn-lt"/>
              </a:rPr>
            </a:br>
            <a:r>
              <a:rPr lang="en-US" dirty="0">
                <a:latin typeface="+mn-lt"/>
              </a:rPr>
              <a:t>                        E-mail: ivona.cetinic@nasa.gov</a:t>
            </a:r>
            <a:br>
              <a:rPr lang="en-US" dirty="0">
                <a:latin typeface="+mn-lt"/>
              </a:rPr>
            </a:br>
            <a:r>
              <a:rPr lang="en-US" dirty="0">
                <a:latin typeface="+mn-lt"/>
              </a:rPr>
              <a:t>                        Phone: 301-286-1514</a:t>
            </a:r>
            <a:br>
              <a:rPr lang="en-US" dirty="0">
                <a:latin typeface="Times New Roman" pitchFamily="18" charset="0"/>
              </a:rPr>
            </a:br>
            <a:endParaRPr lang="en-US" dirty="0">
              <a:latin typeface="Times New Roman" pitchFamily="18" charset="0"/>
            </a:endParaRPr>
          </a:p>
          <a:p>
            <a:pPr fontAlgn="t">
              <a:defRPr/>
            </a:pPr>
            <a:endParaRPr lang="en-US" sz="1400" b="1" dirty="0">
              <a:latin typeface="+mn-lt"/>
            </a:endParaRPr>
          </a:p>
          <a:p>
            <a:pPr fontAlgn="t">
              <a:defRPr/>
            </a:pPr>
            <a:r>
              <a:rPr lang="en-US" sz="1200" b="1" dirty="0">
                <a:latin typeface="+mn-lt"/>
              </a:rPr>
              <a:t>References:</a:t>
            </a:r>
          </a:p>
          <a:p>
            <a:pPr fontAlgn="t">
              <a:defRPr/>
            </a:pPr>
            <a:r>
              <a:rPr lang="en-US" sz="1200" dirty="0">
                <a:latin typeface="+mn-lt"/>
              </a:rPr>
              <a:t>Andre F. Bucci, Andrew C. Thomas, Ivona </a:t>
            </a:r>
            <a:r>
              <a:rPr lang="en-US" sz="1200" dirty="0" err="1">
                <a:latin typeface="+mn-lt"/>
              </a:rPr>
              <a:t>Cetinić</a:t>
            </a:r>
            <a:r>
              <a:rPr lang="en-US" sz="1200" dirty="0">
                <a:latin typeface="+mn-lt"/>
              </a:rPr>
              <a:t>, 2020. Interannual variability in the thermal habitat of </a:t>
            </a:r>
            <a:r>
              <a:rPr lang="en-US" sz="1200" dirty="0" err="1">
                <a:latin typeface="+mn-lt"/>
              </a:rPr>
              <a:t>Alexandrium</a:t>
            </a:r>
            <a:r>
              <a:rPr lang="en-US" sz="1200" dirty="0">
                <a:latin typeface="+mn-lt"/>
              </a:rPr>
              <a:t> </a:t>
            </a:r>
            <a:r>
              <a:rPr lang="en-US" sz="1200" dirty="0" err="1">
                <a:latin typeface="+mn-lt"/>
              </a:rPr>
              <a:t>catenella</a:t>
            </a:r>
            <a:r>
              <a:rPr lang="en-US" sz="1200" dirty="0">
                <a:latin typeface="+mn-lt"/>
              </a:rPr>
              <a:t> in the Bay of Fundy and the implications of climate change, </a:t>
            </a:r>
            <a:r>
              <a:rPr lang="en-US" sz="1200" i="1" dirty="0">
                <a:latin typeface="+mn-lt"/>
              </a:rPr>
              <a:t>Frontiers in Marine Science</a:t>
            </a:r>
            <a:r>
              <a:rPr lang="en-US" sz="1200" dirty="0">
                <a:latin typeface="+mn-lt"/>
              </a:rPr>
              <a:t>, </a:t>
            </a:r>
            <a:r>
              <a:rPr lang="en-US" sz="1200" dirty="0" err="1">
                <a:latin typeface="+mn-lt"/>
              </a:rPr>
              <a:t>doi</a:t>
            </a:r>
            <a:r>
              <a:rPr lang="en-US" sz="1200" dirty="0">
                <a:latin typeface="+mn-lt"/>
              </a:rPr>
              <a:t>: 10.3389/fmars.2020.587990.</a:t>
            </a:r>
          </a:p>
          <a:p>
            <a:pPr fontAlgn="t">
              <a:defRPr/>
            </a:pPr>
            <a:endParaRPr lang="en-US" sz="1200" dirty="0">
              <a:latin typeface="+mn-lt"/>
            </a:endParaRPr>
          </a:p>
          <a:p>
            <a:pPr fontAlgn="t">
              <a:defRPr/>
            </a:pPr>
            <a:r>
              <a:rPr lang="en-US" sz="1200" b="1" dirty="0">
                <a:latin typeface="+mn-lt"/>
              </a:rPr>
              <a:t>Data Sources:  </a:t>
            </a:r>
            <a:r>
              <a:rPr lang="en-US" sz="1200" dirty="0">
                <a:latin typeface="+mn-lt"/>
              </a:rPr>
              <a:t>(1) Optimum Interpolated Sea Surface Temperature (OISST), NOAA National Centers for Environmental Information. (2) Daily Cross-Calibrated Multi-Platform Wind, Remote Sensing Systems. (3) St. John River water level, Environment Canada, (4) cell counts of </a:t>
            </a:r>
            <a:r>
              <a:rPr lang="en-US" sz="1200" i="1" dirty="0" err="1">
                <a:latin typeface="+mn-lt"/>
              </a:rPr>
              <a:t>Alexandrium</a:t>
            </a:r>
            <a:r>
              <a:rPr lang="en-US" sz="1200" i="1" dirty="0">
                <a:latin typeface="+mn-lt"/>
              </a:rPr>
              <a:t> </a:t>
            </a:r>
            <a:r>
              <a:rPr lang="en-US" sz="1200" i="1" dirty="0" err="1">
                <a:latin typeface="+mn-lt"/>
              </a:rPr>
              <a:t>catenella</a:t>
            </a:r>
            <a:r>
              <a:rPr lang="en-US" sz="1200" i="1" dirty="0">
                <a:latin typeface="+mn-lt"/>
              </a:rPr>
              <a:t> </a:t>
            </a:r>
            <a:r>
              <a:rPr lang="en-US" sz="1200" dirty="0">
                <a:latin typeface="+mn-lt"/>
              </a:rPr>
              <a:t>from the Wolves Islands station Department of Fisheries and Oceans Canada technical reports</a:t>
            </a:r>
            <a:r>
              <a:rPr lang="en-US" sz="1200" b="1" dirty="0">
                <a:latin typeface="+mn-lt"/>
              </a:rPr>
              <a:t>. </a:t>
            </a:r>
            <a:r>
              <a:rPr lang="en-US" sz="1200" dirty="0">
                <a:latin typeface="+mn-lt"/>
              </a:rPr>
              <a:t>We thank Dr. Jennifer L. Martin (retired, Department of Fisheries and Ocean Canada) for providing the cell counts data of </a:t>
            </a:r>
            <a:r>
              <a:rPr lang="en-US" sz="1200" i="1" dirty="0">
                <a:latin typeface="+mn-lt"/>
              </a:rPr>
              <a:t>A. </a:t>
            </a:r>
            <a:r>
              <a:rPr lang="en-US" sz="1200" i="1" dirty="0" err="1">
                <a:latin typeface="+mn-lt"/>
              </a:rPr>
              <a:t>catenella</a:t>
            </a:r>
            <a:r>
              <a:rPr lang="en-US" sz="1200" dirty="0">
                <a:latin typeface="+mn-lt"/>
              </a:rPr>
              <a:t>, Dr. Michael Alexander (NOAA ESRL Boulder, CO, United States) for assistance with CMIP5 SST time series, Environmental Canada for providing St. John River water height data, NOAA NCEI for providing OISST data and Remote Sensing Systems (Santa Rosa, CA, United States) for making wind data available. We thank the reviewers for their valuable remarks and comments, which significantly contributed to the quality of this work.</a:t>
            </a:r>
          </a:p>
          <a:p>
            <a:pPr fontAlgn="t">
              <a:defRPr/>
            </a:pPr>
            <a:endParaRPr lang="en-US" sz="1200" dirty="0">
              <a:latin typeface="+mn-lt"/>
            </a:endParaRPr>
          </a:p>
          <a:p>
            <a:pPr fontAlgn="t">
              <a:defRPr/>
            </a:pPr>
            <a:r>
              <a:rPr lang="en-US" sz="1200" b="1" dirty="0">
                <a:latin typeface="+mn-lt"/>
              </a:rPr>
              <a:t>Technical Description of Figure: </a:t>
            </a:r>
            <a:r>
              <a:rPr lang="en-US" sz="1200" dirty="0">
                <a:latin typeface="+mn-lt"/>
              </a:rPr>
              <a:t>On left (1), the study area showing major geographic locations and bathymetry (m), with the sampling site for </a:t>
            </a:r>
            <a:r>
              <a:rPr lang="en-US" sz="1200" i="1" dirty="0" err="1">
                <a:latin typeface="+mn-lt"/>
              </a:rPr>
              <a:t>Alexandrium</a:t>
            </a:r>
            <a:r>
              <a:rPr lang="en-US" sz="1200" i="1" dirty="0">
                <a:latin typeface="+mn-lt"/>
              </a:rPr>
              <a:t> </a:t>
            </a:r>
            <a:r>
              <a:rPr lang="en-US" sz="1200" i="1" dirty="0" err="1">
                <a:latin typeface="+mn-lt"/>
              </a:rPr>
              <a:t>catenella</a:t>
            </a:r>
            <a:r>
              <a:rPr lang="en-US" sz="1200" i="1" dirty="0">
                <a:latin typeface="+mn-lt"/>
              </a:rPr>
              <a:t> </a:t>
            </a:r>
            <a:r>
              <a:rPr lang="en-US" sz="1200" dirty="0">
                <a:latin typeface="+mn-lt"/>
              </a:rPr>
              <a:t>cell counts in the Bay of Fundy at Wolves Islands is denoted by the blue circle. The OISST domain is denoted by the gridded area with shades representing the different areas used in the analysis. On right (2) observed and projected metrics associated with appearance of </a:t>
            </a:r>
            <a:r>
              <a:rPr lang="en-US" sz="1200" i="1" dirty="0">
                <a:latin typeface="+mn-lt"/>
              </a:rPr>
              <a:t>A. </a:t>
            </a:r>
            <a:r>
              <a:rPr lang="en-US" sz="1200" i="1" dirty="0" err="1">
                <a:latin typeface="+mn-lt"/>
              </a:rPr>
              <a:t>catenella</a:t>
            </a:r>
            <a:r>
              <a:rPr lang="en-US" sz="1200" i="1" dirty="0">
                <a:latin typeface="+mn-lt"/>
              </a:rPr>
              <a:t> </a:t>
            </a:r>
            <a:r>
              <a:rPr lang="en-US" sz="1200" dirty="0">
                <a:latin typeface="+mn-lt"/>
              </a:rPr>
              <a:t>in the Bay of Fundy; (A) SST, (B) early detection thermal habitat, (C) bloom initiation thermal habitat, (D) early detection, (E) and bloom initiation (E). The black solid line in each plot corresponds to the observed data. The blue line represents the projected data using the full extent of available Sea </a:t>
            </a:r>
            <a:r>
              <a:rPr lang="en-US" sz="1200" dirty="0" err="1">
                <a:latin typeface="+mn-lt"/>
              </a:rPr>
              <a:t>Surfacet</a:t>
            </a:r>
            <a:r>
              <a:rPr lang="en-US" sz="1200" dirty="0">
                <a:latin typeface="+mn-lt"/>
              </a:rPr>
              <a:t> Temperature (1982–2019) ± 1 standard deviation (shaded blue area).</a:t>
            </a:r>
          </a:p>
          <a:p>
            <a:pPr fontAlgn="t">
              <a:defRPr/>
            </a:pPr>
            <a:endParaRPr lang="en-US" sz="1200" dirty="0">
              <a:latin typeface="+mn-lt"/>
            </a:endParaRPr>
          </a:p>
          <a:p>
            <a:pPr fontAlgn="t">
              <a:defRPr/>
            </a:pPr>
            <a:r>
              <a:rPr lang="en-US" sz="1200" b="1" dirty="0">
                <a:latin typeface="+mn-lt"/>
              </a:rPr>
              <a:t>Scientific significance, societal relevance, and relationships to future missions: </a:t>
            </a:r>
            <a:r>
              <a:rPr lang="en-US" sz="1200" dirty="0">
                <a:latin typeface="+mn-lt"/>
              </a:rPr>
              <a:t>This paper demonstrates that are links between metrics of bloom phenology and surface temperature anomalies such that climate-driven regional warming is driving the date of occurrence of thermal habitats earlier. Moreover, freshwater discharge also impacts the temporal occurrence of the thermal habitats and bloom phenology, and regional precipitation is projected to increase in a warming climate. These shifts, not only bring disturbance to the oceanic ecosystem, but have a strong impact on economy and livelihood of surrounding states – as toxin produced by this algae causes paralytic shellfish poisoning, and its presence causes mariculture and fisheries closures. These changes in the phenology of </a:t>
            </a:r>
            <a:r>
              <a:rPr lang="en-US" sz="1200" i="1" dirty="0">
                <a:latin typeface="+mn-lt"/>
              </a:rPr>
              <a:t>A. </a:t>
            </a:r>
            <a:r>
              <a:rPr lang="en-US" sz="1200" i="1" dirty="0" err="1">
                <a:latin typeface="+mn-lt"/>
              </a:rPr>
              <a:t>catenella</a:t>
            </a:r>
            <a:r>
              <a:rPr lang="en-US" sz="1200" i="1" dirty="0">
                <a:latin typeface="+mn-lt"/>
              </a:rPr>
              <a:t> </a:t>
            </a:r>
            <a:r>
              <a:rPr lang="en-US" sz="1200" dirty="0">
                <a:latin typeface="+mn-lt"/>
              </a:rPr>
              <a:t>blooms will need to be incorporated into both monitoring strategies and forecasting models for the region. Additionally, with launch of NASA PACE (Plankton, Aerosol, Clouds, ocean Ecosystem), studies such as this one can be improved with additional, hyperspectral information about the HABs habitat or HABs presence. </a:t>
            </a:r>
          </a:p>
          <a:p>
            <a:pPr fontAlgn="t">
              <a:defRPr/>
            </a:pPr>
            <a:endParaRPr lang="en-US" sz="1200" b="1" dirty="0">
              <a:latin typeface="+mn-lt"/>
            </a:endParaRPr>
          </a:p>
          <a:p>
            <a:pPr fontAlgn="t">
              <a:defRPr/>
            </a:pPr>
            <a:endParaRPr lang="en-US" b="1" dirty="0">
              <a:latin typeface="+mn-lt"/>
            </a:endParaRPr>
          </a:p>
        </p:txBody>
      </p:sp>
      <p:sp>
        <p:nvSpPr>
          <p:cNvPr id="7" name="Text Box 17"/>
          <p:cNvSpPr txBox="1">
            <a:spLocks noChangeArrowheads="1"/>
          </p:cNvSpPr>
          <p:nvPr/>
        </p:nvSpPr>
        <p:spPr bwMode="auto">
          <a:xfrm>
            <a:off x="7848600" y="6373326"/>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484" y="6065214"/>
            <a:ext cx="1244600" cy="530900"/>
          </a:xfrm>
          <a:prstGeom prst="rect">
            <a:avLst/>
          </a:prstGeom>
        </p:spPr>
      </p:pic>
      <p:pic>
        <p:nvPicPr>
          <p:cNvPr id="11" name="Picture 10">
            <a:extLst>
              <a:ext uri="{FF2B5EF4-FFF2-40B4-BE49-F238E27FC236}">
                <a16:creationId xmlns:a16="http://schemas.microsoft.com/office/drawing/2014/main" id="{9EB2ECE5-80BB-4506-81D5-C385D32CFF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pic>
        <p:nvPicPr>
          <p:cNvPr id="9" name="Picture 4" descr="NASA PACE - Gallery">
            <a:extLst>
              <a:ext uri="{FF2B5EF4-FFF2-40B4-BE49-F238E27FC236}">
                <a16:creationId xmlns:a16="http://schemas.microsoft.com/office/drawing/2014/main" id="{05ADBD1A-81A4-F145-8E04-4AF2832AA0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48535" y="82800"/>
            <a:ext cx="125756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6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659082" y="39868"/>
            <a:ext cx="8873836" cy="1000482"/>
          </a:xfrm>
          <a:prstGeom prst="rect">
            <a:avLst/>
          </a:prstGeom>
          <a:noFill/>
          <a:ln w="9525">
            <a:noFill/>
            <a:miter lim="800000"/>
            <a:headEnd/>
            <a:tailEnd/>
          </a:ln>
        </p:spPr>
        <p:txBody>
          <a:bodyPr wrap="square"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Vegetation information from SMAP improves water and carbon flux simulations</a:t>
            </a:r>
            <a:br>
              <a:rPr lang="en-GB" sz="1200" b="1" dirty="0">
                <a:solidFill>
                  <a:srgbClr val="000000"/>
                </a:solidFill>
                <a:latin typeface="+mj-lt"/>
              </a:rPr>
            </a:br>
            <a:r>
              <a:rPr lang="en-GB" sz="1200" b="1" dirty="0">
                <a:solidFill>
                  <a:srgbClr val="000000"/>
                </a:solidFill>
                <a:latin typeface="Arial" panose="020B0604020202020204" pitchFamily="34" charset="0"/>
                <a:cs typeface="Arial" panose="020B0604020202020204" pitchFamily="34" charset="0"/>
              </a:rPr>
              <a:t>Sujay Kumar</a:t>
            </a:r>
            <a:r>
              <a:rPr lang="en-GB" sz="1200" b="1" baseline="30000" dirty="0">
                <a:solidFill>
                  <a:srgbClr val="000000"/>
                </a:solidFill>
                <a:latin typeface="Arial" panose="020B0604020202020204" pitchFamily="34" charset="0"/>
                <a:cs typeface="Arial" panose="020B0604020202020204" pitchFamily="34" charset="0"/>
              </a:rPr>
              <a:t>1</a:t>
            </a:r>
            <a:r>
              <a:rPr lang="en-GB" sz="1200" b="1" dirty="0">
                <a:solidFill>
                  <a:srgbClr val="000000"/>
                </a:solidFill>
                <a:latin typeface="Arial" panose="020B0604020202020204" pitchFamily="34" charset="0"/>
                <a:cs typeface="Arial" panose="020B0604020202020204" pitchFamily="34" charset="0"/>
              </a:rPr>
              <a:t>, Thomas Holmes</a:t>
            </a:r>
            <a:r>
              <a:rPr lang="en-GB" sz="1200" b="1" baseline="30000" dirty="0">
                <a:solidFill>
                  <a:srgbClr val="000000"/>
                </a:solidFill>
                <a:latin typeface="Arial" panose="020B0604020202020204" pitchFamily="34" charset="0"/>
                <a:cs typeface="Arial" panose="020B0604020202020204" pitchFamily="34" charset="0"/>
              </a:rPr>
              <a:t>1</a:t>
            </a:r>
            <a:r>
              <a:rPr lang="en-GB" sz="1200" b="1" dirty="0">
                <a:solidFill>
                  <a:srgbClr val="000000"/>
                </a:solidFill>
                <a:latin typeface="Arial" panose="020B0604020202020204" pitchFamily="34" charset="0"/>
                <a:cs typeface="Arial" panose="020B0604020202020204" pitchFamily="34" charset="0"/>
              </a:rPr>
              <a:t>, Rajat Bindlish</a:t>
            </a:r>
            <a:r>
              <a:rPr lang="en-GB" sz="1200" b="1" baseline="30000" dirty="0">
                <a:solidFill>
                  <a:srgbClr val="000000"/>
                </a:solidFill>
                <a:latin typeface="Arial" panose="020B0604020202020204" pitchFamily="34" charset="0"/>
                <a:cs typeface="Arial" panose="020B0604020202020204" pitchFamily="34" charset="0"/>
              </a:rPr>
              <a:t>1</a:t>
            </a:r>
            <a:r>
              <a:rPr lang="en-GB" sz="1200" b="1" dirty="0">
                <a:solidFill>
                  <a:srgbClr val="000000"/>
                </a:solidFill>
                <a:latin typeface="Arial" panose="020B0604020202020204" pitchFamily="34" charset="0"/>
                <a:cs typeface="Arial" panose="020B0604020202020204" pitchFamily="34" charset="0"/>
              </a:rPr>
              <a:t>, Richard de Jeu</a:t>
            </a:r>
            <a:r>
              <a:rPr lang="en-GB" sz="1200" b="1" baseline="30000" dirty="0">
                <a:solidFill>
                  <a:srgbClr val="000000"/>
                </a:solidFill>
                <a:latin typeface="Arial" panose="020B0604020202020204" pitchFamily="34" charset="0"/>
                <a:cs typeface="Arial" panose="020B0604020202020204" pitchFamily="34" charset="0"/>
              </a:rPr>
              <a:t>2</a:t>
            </a:r>
            <a:r>
              <a:rPr lang="en-GB" sz="1200" b="1" dirty="0">
                <a:solidFill>
                  <a:srgbClr val="000000"/>
                </a:solidFill>
                <a:latin typeface="Arial" panose="020B0604020202020204" pitchFamily="34" charset="0"/>
                <a:cs typeface="Arial" panose="020B0604020202020204" pitchFamily="34" charset="0"/>
              </a:rPr>
              <a:t>, Christa Peters-Lidard</a:t>
            </a:r>
            <a:r>
              <a:rPr lang="en-GB" sz="1200" b="1" baseline="30000" dirty="0">
                <a:solidFill>
                  <a:srgbClr val="000000"/>
                </a:solidFill>
                <a:latin typeface="Arial" panose="020B0604020202020204" pitchFamily="34" charset="0"/>
                <a:cs typeface="Arial" panose="020B0604020202020204" pitchFamily="34" charset="0"/>
              </a:rPr>
              <a:t>3</a:t>
            </a: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1" baseline="30000" dirty="0">
                <a:solidFill>
                  <a:srgbClr val="000000"/>
                </a:solidFill>
                <a:latin typeface="Arial" panose="020B0604020202020204" pitchFamily="34" charset="0"/>
                <a:cs typeface="Arial" panose="020B0604020202020204" pitchFamily="34" charset="0"/>
              </a:rPr>
              <a:t>1</a:t>
            </a:r>
            <a:r>
              <a:rPr lang="en-GB" sz="1200" b="1" dirty="0">
                <a:solidFill>
                  <a:srgbClr val="000000"/>
                </a:solidFill>
                <a:latin typeface="Arial" panose="020B0604020202020204" pitchFamily="34" charset="0"/>
                <a:cs typeface="Arial" panose="020B0604020202020204" pitchFamily="34" charset="0"/>
              </a:rPr>
              <a:t>Hydrological Sciences Lab, NASA GSFC, </a:t>
            </a:r>
            <a:r>
              <a:rPr lang="en-GB" sz="1200" b="1" baseline="30000" dirty="0">
                <a:solidFill>
                  <a:srgbClr val="000000"/>
                </a:solidFill>
                <a:latin typeface="Arial" panose="020B0604020202020204" pitchFamily="34" charset="0"/>
                <a:cs typeface="Arial" panose="020B0604020202020204" pitchFamily="34" charset="0"/>
              </a:rPr>
              <a:t>2</a:t>
            </a:r>
            <a:r>
              <a:rPr lang="en-GB" sz="1200" b="1" dirty="0">
                <a:solidFill>
                  <a:srgbClr val="000000"/>
                </a:solidFill>
                <a:latin typeface="Arial" panose="020B0604020202020204" pitchFamily="34" charset="0"/>
                <a:cs typeface="Arial" panose="020B0604020202020204" pitchFamily="34" charset="0"/>
              </a:rPr>
              <a:t>Vandersat Inc, </a:t>
            </a:r>
            <a:r>
              <a:rPr lang="en-GB" sz="1200" b="1" baseline="30000" dirty="0">
                <a:solidFill>
                  <a:srgbClr val="000000"/>
                </a:solidFill>
                <a:latin typeface="Arial" panose="020B0604020202020204" pitchFamily="34" charset="0"/>
                <a:cs typeface="Arial" panose="020B0604020202020204" pitchFamily="34" charset="0"/>
              </a:rPr>
              <a:t>3</a:t>
            </a:r>
            <a:r>
              <a:rPr lang="en-GB" sz="1200" b="1" dirty="0">
                <a:solidFill>
                  <a:srgbClr val="000000"/>
                </a:solidFill>
                <a:latin typeface="Arial" panose="020B0604020202020204" pitchFamily="34" charset="0"/>
                <a:cs typeface="Arial" panose="020B0604020202020204" pitchFamily="34" charset="0"/>
              </a:rPr>
              <a:t>Earth Sciences Division, NASA GSFC</a:t>
            </a:r>
          </a:p>
        </p:txBody>
      </p:sp>
      <p:sp>
        <p:nvSpPr>
          <p:cNvPr id="6" name="TextBox 5"/>
          <p:cNvSpPr txBox="1"/>
          <p:nvPr/>
        </p:nvSpPr>
        <p:spPr>
          <a:xfrm>
            <a:off x="914400" y="4303907"/>
            <a:ext cx="9898216" cy="1569660"/>
          </a:xfrm>
          <a:prstGeom prst="rect">
            <a:avLst/>
          </a:prstGeom>
          <a:solidFill>
            <a:srgbClr val="CCFFCC"/>
          </a:solidFill>
          <a:ln w="19050">
            <a:solidFill>
              <a:schemeClr val="tx1"/>
            </a:solidFill>
          </a:ln>
        </p:spPr>
        <p:txBody>
          <a:bodyPr wrap="square" rtlCol="0">
            <a:spAutoFit/>
          </a:bodyPr>
          <a:lstStyle/>
          <a:p>
            <a:r>
              <a:rPr lang="en-US" sz="1600" dirty="0">
                <a:latin typeface="+mn-lt"/>
              </a:rPr>
              <a:t>In addition to soil moisture</a:t>
            </a:r>
            <a:r>
              <a:rPr lang="en-US" sz="1600">
                <a:latin typeface="+mn-lt"/>
              </a:rPr>
              <a:t>, the Soil </a:t>
            </a:r>
            <a:r>
              <a:rPr lang="en-US" sz="1600" dirty="0">
                <a:latin typeface="+mn-lt"/>
              </a:rPr>
              <a:t>Moisture Active Passive (SMAP) mission can also provide information on vegetation. In this study, vegetation optical depth retrievals from SMAP are used within a numerical model to improve water and carbon fluxes. The results show that use of SMAP data significantly improves evapotranspiration and gross primary productivity.  Vegetation information from microwave sensors, therefore, can be used to augment similar information from optical sensors, which are often affected by coverage gaps from clouds. </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311" y="6221610"/>
            <a:ext cx="1244600" cy="530900"/>
          </a:xfrm>
          <a:prstGeom prst="rect">
            <a:avLst/>
          </a:prstGeom>
        </p:spPr>
      </p:pic>
      <p:sp>
        <p:nvSpPr>
          <p:cNvPr id="9" name="Text Box 17"/>
          <p:cNvSpPr txBox="1">
            <a:spLocks noChangeArrowheads="1"/>
          </p:cNvSpPr>
          <p:nvPr/>
        </p:nvSpPr>
        <p:spPr bwMode="auto">
          <a:xfrm>
            <a:off x="7444826" y="6442300"/>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pic>
        <p:nvPicPr>
          <p:cNvPr id="11" name="Picture 10">
            <a:extLst>
              <a:ext uri="{FF2B5EF4-FFF2-40B4-BE49-F238E27FC236}">
                <a16:creationId xmlns:a16="http://schemas.microsoft.com/office/drawing/2014/main" id="{E0976347-C899-6A4A-BD6F-5F20A48A8CA4}"/>
              </a:ext>
            </a:extLst>
          </p:cNvPr>
          <p:cNvPicPr>
            <a:picLocks noChangeAspect="1"/>
          </p:cNvPicPr>
          <p:nvPr/>
        </p:nvPicPr>
        <p:blipFill>
          <a:blip r:embed="rId5"/>
          <a:stretch>
            <a:fillRect/>
          </a:stretch>
        </p:blipFill>
        <p:spPr>
          <a:xfrm>
            <a:off x="11348421" y="0"/>
            <a:ext cx="767379" cy="895825"/>
          </a:xfrm>
          <a:prstGeom prst="rect">
            <a:avLst/>
          </a:prstGeom>
        </p:spPr>
      </p:pic>
      <p:grpSp>
        <p:nvGrpSpPr>
          <p:cNvPr id="18" name="Group 17">
            <a:extLst>
              <a:ext uri="{FF2B5EF4-FFF2-40B4-BE49-F238E27FC236}">
                <a16:creationId xmlns:a16="http://schemas.microsoft.com/office/drawing/2014/main" id="{5E22E1EB-577A-FC40-989D-5B4AE4B5A506}"/>
              </a:ext>
            </a:extLst>
          </p:cNvPr>
          <p:cNvGrpSpPr/>
          <p:nvPr/>
        </p:nvGrpSpPr>
        <p:grpSpPr>
          <a:xfrm>
            <a:off x="305089" y="1516655"/>
            <a:ext cx="5642787" cy="2286000"/>
            <a:chOff x="942522" y="1275600"/>
            <a:chExt cx="5642787" cy="2286000"/>
          </a:xfrm>
        </p:grpSpPr>
        <p:grpSp>
          <p:nvGrpSpPr>
            <p:cNvPr id="13" name="Group 12">
              <a:extLst>
                <a:ext uri="{FF2B5EF4-FFF2-40B4-BE49-F238E27FC236}">
                  <a16:creationId xmlns:a16="http://schemas.microsoft.com/office/drawing/2014/main" id="{873848F9-72A6-C54D-A3A8-029E53CE0430}"/>
                </a:ext>
              </a:extLst>
            </p:cNvPr>
            <p:cNvGrpSpPr/>
            <p:nvPr/>
          </p:nvGrpSpPr>
          <p:grpSpPr>
            <a:xfrm>
              <a:off x="1169930" y="1275600"/>
              <a:ext cx="5415379" cy="2286000"/>
              <a:chOff x="1659082" y="1162352"/>
              <a:chExt cx="5415379" cy="2286000"/>
            </a:xfrm>
          </p:grpSpPr>
          <p:pic>
            <p:nvPicPr>
              <p:cNvPr id="3" name="Picture 2">
                <a:extLst>
                  <a:ext uri="{FF2B5EF4-FFF2-40B4-BE49-F238E27FC236}">
                    <a16:creationId xmlns:a16="http://schemas.microsoft.com/office/drawing/2014/main" id="{260E286B-1CE5-6E41-8687-1F4BE66006BF}"/>
                  </a:ext>
                </a:extLst>
              </p:cNvPr>
              <p:cNvPicPr>
                <a:picLocks noChangeAspect="1"/>
              </p:cNvPicPr>
              <p:nvPr/>
            </p:nvPicPr>
            <p:blipFill>
              <a:blip r:embed="rId6"/>
              <a:stretch>
                <a:fillRect/>
              </a:stretch>
            </p:blipFill>
            <p:spPr>
              <a:xfrm>
                <a:off x="1659082" y="1162352"/>
                <a:ext cx="5415379" cy="2286000"/>
              </a:xfrm>
              <a:prstGeom prst="rect">
                <a:avLst/>
              </a:prstGeom>
            </p:spPr>
          </p:pic>
          <p:sp>
            <p:nvSpPr>
              <p:cNvPr id="7" name="TextBox 6">
                <a:extLst>
                  <a:ext uri="{FF2B5EF4-FFF2-40B4-BE49-F238E27FC236}">
                    <a16:creationId xmlns:a16="http://schemas.microsoft.com/office/drawing/2014/main" id="{426DD9A4-D87D-A94A-BD4F-9532D85251BC}"/>
                  </a:ext>
                </a:extLst>
              </p:cNvPr>
              <p:cNvSpPr txBox="1"/>
              <p:nvPr/>
            </p:nvSpPr>
            <p:spPr>
              <a:xfrm>
                <a:off x="5104708" y="1311467"/>
                <a:ext cx="1371600" cy="246221"/>
              </a:xfrm>
              <a:prstGeom prst="rect">
                <a:avLst/>
              </a:prstGeom>
              <a:solidFill>
                <a:schemeClr val="bg1"/>
              </a:solidFill>
            </p:spPr>
            <p:txBody>
              <a:bodyPr wrap="square" rtlCol="0">
                <a:spAutoFit/>
              </a:bodyPr>
              <a:lstStyle/>
              <a:p>
                <a:r>
                  <a:rPr lang="en-US" b="1" dirty="0">
                    <a:latin typeface="Arial" panose="020B0604020202020204" pitchFamily="34" charset="0"/>
                    <a:cs typeface="Arial" panose="020B0604020202020204" pitchFamily="34" charset="0"/>
                  </a:rPr>
                  <a:t>Evapotranspiration</a:t>
                </a:r>
              </a:p>
            </p:txBody>
          </p:sp>
        </p:grpSp>
        <p:sp>
          <p:nvSpPr>
            <p:cNvPr id="20" name="TextBox 19">
              <a:extLst>
                <a:ext uri="{FF2B5EF4-FFF2-40B4-BE49-F238E27FC236}">
                  <a16:creationId xmlns:a16="http://schemas.microsoft.com/office/drawing/2014/main" id="{4342D1D3-AA25-904E-A76B-2F46896A2580}"/>
                </a:ext>
              </a:extLst>
            </p:cNvPr>
            <p:cNvSpPr txBox="1"/>
            <p:nvPr/>
          </p:nvSpPr>
          <p:spPr>
            <a:xfrm rot="16200000">
              <a:off x="252833" y="2252035"/>
              <a:ext cx="1625600" cy="246221"/>
            </a:xfrm>
            <a:prstGeom prst="rect">
              <a:avLst/>
            </a:prstGeom>
            <a:solidFill>
              <a:schemeClr val="bg1"/>
            </a:solidFill>
          </p:spPr>
          <p:txBody>
            <a:bodyPr wrap="square" rtlCol="0">
              <a:spAutoFit/>
            </a:bodyPr>
            <a:lstStyle/>
            <a:p>
              <a:r>
                <a:rPr lang="en-US" b="1" dirty="0">
                  <a:latin typeface="Arial" panose="020B0604020202020204" pitchFamily="34" charset="0"/>
                  <a:cs typeface="Arial" panose="020B0604020202020204" pitchFamily="34" charset="0"/>
                </a:rPr>
                <a:t>Change in Correlation</a:t>
              </a:r>
            </a:p>
          </p:txBody>
        </p:sp>
        <p:sp>
          <p:nvSpPr>
            <p:cNvPr id="24" name="TextBox 23">
              <a:extLst>
                <a:ext uri="{FF2B5EF4-FFF2-40B4-BE49-F238E27FC236}">
                  <a16:creationId xmlns:a16="http://schemas.microsoft.com/office/drawing/2014/main" id="{B372CC60-38FD-5046-BA30-4775CC9813F4}"/>
                </a:ext>
              </a:extLst>
            </p:cNvPr>
            <p:cNvSpPr txBox="1"/>
            <p:nvPr/>
          </p:nvSpPr>
          <p:spPr>
            <a:xfrm>
              <a:off x="5102683" y="2777361"/>
              <a:ext cx="965488" cy="24688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vs ALEXI ET</a:t>
              </a:r>
            </a:p>
          </p:txBody>
        </p:sp>
      </p:grpSp>
      <p:pic>
        <p:nvPicPr>
          <p:cNvPr id="4" name="Picture 3">
            <a:extLst>
              <a:ext uri="{FF2B5EF4-FFF2-40B4-BE49-F238E27FC236}">
                <a16:creationId xmlns:a16="http://schemas.microsoft.com/office/drawing/2014/main" id="{995A50D2-00E3-D84B-AD04-F6A587D26B49}"/>
              </a:ext>
            </a:extLst>
          </p:cNvPr>
          <p:cNvPicPr>
            <a:picLocks noChangeAspect="1"/>
          </p:cNvPicPr>
          <p:nvPr/>
        </p:nvPicPr>
        <p:blipFill>
          <a:blip r:embed="rId7"/>
          <a:stretch>
            <a:fillRect/>
          </a:stretch>
        </p:blipFill>
        <p:spPr>
          <a:xfrm>
            <a:off x="6052174" y="1529128"/>
            <a:ext cx="5395254" cy="2286000"/>
          </a:xfrm>
          <a:prstGeom prst="rect">
            <a:avLst/>
          </a:prstGeom>
        </p:spPr>
      </p:pic>
      <p:sp>
        <p:nvSpPr>
          <p:cNvPr id="16" name="TextBox 15">
            <a:extLst>
              <a:ext uri="{FF2B5EF4-FFF2-40B4-BE49-F238E27FC236}">
                <a16:creationId xmlns:a16="http://schemas.microsoft.com/office/drawing/2014/main" id="{D121282A-DA93-F343-A2D6-90E1F8463712}"/>
              </a:ext>
            </a:extLst>
          </p:cNvPr>
          <p:cNvSpPr txBox="1"/>
          <p:nvPr/>
        </p:nvSpPr>
        <p:spPr>
          <a:xfrm>
            <a:off x="9847493" y="1665770"/>
            <a:ext cx="976345" cy="553998"/>
          </a:xfrm>
          <a:prstGeom prst="rect">
            <a:avLst/>
          </a:prstGeom>
          <a:solidFill>
            <a:schemeClr val="bg1"/>
          </a:solidFill>
        </p:spPr>
        <p:txBody>
          <a:bodyPr wrap="square" rtlCol="0">
            <a:spAutoFit/>
          </a:bodyPr>
          <a:lstStyle/>
          <a:p>
            <a:r>
              <a:rPr lang="en-US" b="1" dirty="0">
                <a:latin typeface="Arial" panose="020B0604020202020204" pitchFamily="34" charset="0"/>
                <a:cs typeface="Arial" panose="020B0604020202020204" pitchFamily="34" charset="0"/>
              </a:rPr>
              <a:t>Gross Primary </a:t>
            </a:r>
          </a:p>
          <a:p>
            <a:r>
              <a:rPr lang="en-US" b="1" dirty="0">
                <a:latin typeface="Arial" panose="020B0604020202020204" pitchFamily="34" charset="0"/>
                <a:cs typeface="Arial" panose="020B0604020202020204" pitchFamily="34" charset="0"/>
              </a:rPr>
              <a:t>Productivity</a:t>
            </a:r>
          </a:p>
        </p:txBody>
      </p:sp>
      <p:sp>
        <p:nvSpPr>
          <p:cNvPr id="26" name="TextBox 25">
            <a:extLst>
              <a:ext uri="{FF2B5EF4-FFF2-40B4-BE49-F238E27FC236}">
                <a16:creationId xmlns:a16="http://schemas.microsoft.com/office/drawing/2014/main" id="{444F5276-1D85-CB48-BEEB-3A23CCDCEAD2}"/>
              </a:ext>
            </a:extLst>
          </p:cNvPr>
          <p:cNvSpPr txBox="1"/>
          <p:nvPr/>
        </p:nvSpPr>
        <p:spPr>
          <a:xfrm>
            <a:off x="9817028" y="3055632"/>
            <a:ext cx="1066800" cy="2462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vs FLUXCOM</a:t>
            </a:r>
          </a:p>
        </p:txBody>
      </p:sp>
      <p:sp>
        <p:nvSpPr>
          <p:cNvPr id="30" name="TextBox 29">
            <a:extLst>
              <a:ext uri="{FF2B5EF4-FFF2-40B4-BE49-F238E27FC236}">
                <a16:creationId xmlns:a16="http://schemas.microsoft.com/office/drawing/2014/main" id="{97FA7190-1643-244D-A526-07E6D429C64F}"/>
              </a:ext>
            </a:extLst>
          </p:cNvPr>
          <p:cNvSpPr txBox="1"/>
          <p:nvPr/>
        </p:nvSpPr>
        <p:spPr>
          <a:xfrm>
            <a:off x="11149937" y="3494878"/>
            <a:ext cx="859752" cy="307777"/>
          </a:xfrm>
          <a:prstGeom prst="rect">
            <a:avLst/>
          </a:prstGeom>
          <a:noFill/>
        </p:spPr>
        <p:txBody>
          <a:bodyPr wrap="square" rtlCol="0">
            <a:spAutoFit/>
          </a:bodyPr>
          <a:lstStyle/>
          <a:p>
            <a:r>
              <a:rPr lang="en-US" sz="1400" b="1" dirty="0">
                <a:latin typeface="Arial"/>
                <a:cs typeface="Arial"/>
              </a:rPr>
              <a:t>worse</a:t>
            </a:r>
          </a:p>
        </p:txBody>
      </p:sp>
      <p:sp>
        <p:nvSpPr>
          <p:cNvPr id="31" name="TextBox 30">
            <a:extLst>
              <a:ext uri="{FF2B5EF4-FFF2-40B4-BE49-F238E27FC236}">
                <a16:creationId xmlns:a16="http://schemas.microsoft.com/office/drawing/2014/main" id="{3FAFB812-87AA-8547-A5D9-AE313CDC278D}"/>
              </a:ext>
            </a:extLst>
          </p:cNvPr>
          <p:cNvSpPr txBox="1"/>
          <p:nvPr/>
        </p:nvSpPr>
        <p:spPr>
          <a:xfrm>
            <a:off x="11106629" y="1529128"/>
            <a:ext cx="681597" cy="307777"/>
          </a:xfrm>
          <a:prstGeom prst="rect">
            <a:avLst/>
          </a:prstGeom>
          <a:noFill/>
        </p:spPr>
        <p:txBody>
          <a:bodyPr wrap="square" rtlCol="0">
            <a:spAutoFit/>
          </a:bodyPr>
          <a:lstStyle/>
          <a:p>
            <a:r>
              <a:rPr lang="en-US" sz="1400" b="1" dirty="0">
                <a:latin typeface="Arial"/>
                <a:cs typeface="Arial"/>
              </a:rPr>
              <a:t>better</a:t>
            </a:r>
          </a:p>
        </p:txBody>
      </p:sp>
    </p:spTree>
    <p:extLst>
      <p:ext uri="{BB962C8B-B14F-4D97-AF65-F5344CB8AC3E}">
        <p14:creationId xmlns:p14="http://schemas.microsoft.com/office/powerpoint/2010/main" val="17143718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7"/>
          <p:cNvSpPr txBox="1">
            <a:spLocks noChangeArrowheads="1"/>
          </p:cNvSpPr>
          <p:nvPr/>
        </p:nvSpPr>
        <p:spPr bwMode="auto">
          <a:xfrm>
            <a:off x="7543800" y="6512460"/>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484" y="6256246"/>
            <a:ext cx="1244600" cy="530900"/>
          </a:xfrm>
          <a:prstGeom prst="rect">
            <a:avLst/>
          </a:prstGeom>
        </p:spPr>
      </p:pic>
      <p:pic>
        <p:nvPicPr>
          <p:cNvPr id="11" name="Picture 10">
            <a:extLst>
              <a:ext uri="{FF2B5EF4-FFF2-40B4-BE49-F238E27FC236}">
                <a16:creationId xmlns:a16="http://schemas.microsoft.com/office/drawing/2014/main" id="{9EB2ECE5-80BB-4506-81D5-C385D32CFF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4371"/>
            <a:ext cx="1074584" cy="914398"/>
          </a:xfrm>
          <a:prstGeom prst="rect">
            <a:avLst/>
          </a:prstGeom>
        </p:spPr>
      </p:pic>
      <p:pic>
        <p:nvPicPr>
          <p:cNvPr id="8" name="Picture 7">
            <a:extLst>
              <a:ext uri="{FF2B5EF4-FFF2-40B4-BE49-F238E27FC236}">
                <a16:creationId xmlns:a16="http://schemas.microsoft.com/office/drawing/2014/main" id="{971F73D4-EE3A-DF41-A05B-E85A88996A2C}"/>
              </a:ext>
            </a:extLst>
          </p:cNvPr>
          <p:cNvPicPr>
            <a:picLocks noChangeAspect="1"/>
          </p:cNvPicPr>
          <p:nvPr/>
        </p:nvPicPr>
        <p:blipFill>
          <a:blip r:embed="rId5"/>
          <a:stretch>
            <a:fillRect/>
          </a:stretch>
        </p:blipFill>
        <p:spPr>
          <a:xfrm>
            <a:off x="11348421" y="-23192"/>
            <a:ext cx="767379" cy="895825"/>
          </a:xfrm>
          <a:prstGeom prst="rect">
            <a:avLst/>
          </a:prstGeom>
        </p:spPr>
      </p:pic>
      <p:sp>
        <p:nvSpPr>
          <p:cNvPr id="13" name="Text Box 4">
            <a:extLst>
              <a:ext uri="{FF2B5EF4-FFF2-40B4-BE49-F238E27FC236}">
                <a16:creationId xmlns:a16="http://schemas.microsoft.com/office/drawing/2014/main" id="{A3CBF053-2134-C14F-B0B6-A1AEA9DB2A58}"/>
              </a:ext>
            </a:extLst>
          </p:cNvPr>
          <p:cNvSpPr txBox="1">
            <a:spLocks noChangeArrowheads="1"/>
          </p:cNvSpPr>
          <p:nvPr/>
        </p:nvSpPr>
        <p:spPr bwMode="auto">
          <a:xfrm>
            <a:off x="322729" y="228600"/>
            <a:ext cx="11811000" cy="5940088"/>
          </a:xfrm>
          <a:prstGeom prst="rect">
            <a:avLst/>
          </a:prstGeom>
          <a:noFill/>
          <a:ln w="9525">
            <a:noFill/>
            <a:miter lim="800000"/>
            <a:headEnd/>
            <a:tailEnd/>
          </a:ln>
        </p:spPr>
        <p:txBody>
          <a:bodyPr wrap="square">
            <a:spAutoFit/>
          </a:bodyPr>
          <a:lstStyle/>
          <a:p>
            <a:pPr fontAlgn="t">
              <a:defRPr/>
            </a:pPr>
            <a:r>
              <a:rPr lang="en-US" dirty="0"/>
              <a:t>                        Sujay V. Kumar, 617, NASA GSFC</a:t>
            </a:r>
            <a:br>
              <a:rPr lang="en-US" dirty="0"/>
            </a:br>
            <a:r>
              <a:rPr lang="en-US" dirty="0"/>
              <a:t>                        E-mail: </a:t>
            </a:r>
            <a:r>
              <a:rPr lang="en-US" dirty="0" err="1"/>
              <a:t>Sujay.V.Kumar@nasa.gov</a:t>
            </a:r>
            <a:br>
              <a:rPr lang="en-US" dirty="0"/>
            </a:br>
            <a:r>
              <a:rPr lang="en-US" dirty="0"/>
              <a:t>                        Phone: 301-286-8663</a:t>
            </a:r>
            <a:br>
              <a:rPr lang="en-US" dirty="0">
                <a:latin typeface="Times New Roman" pitchFamily="18" charset="0"/>
              </a:rPr>
            </a:br>
            <a:endParaRPr lang="en-US" sz="1400" b="1" dirty="0">
              <a:latin typeface="+mn-lt"/>
            </a:endParaRPr>
          </a:p>
          <a:p>
            <a:pPr fontAlgn="t">
              <a:defRPr/>
            </a:pPr>
            <a:endParaRPr lang="en-US" sz="1400" b="1" dirty="0">
              <a:latin typeface="+mn-lt"/>
            </a:endParaRPr>
          </a:p>
          <a:p>
            <a:pPr fontAlgn="t">
              <a:defRPr/>
            </a:pPr>
            <a:r>
              <a:rPr lang="en-US" sz="1400" b="1" dirty="0">
                <a:latin typeface="+mn-lt"/>
              </a:rPr>
              <a:t>References:</a:t>
            </a:r>
          </a:p>
          <a:p>
            <a:pPr fontAlgn="t">
              <a:defRPr/>
            </a:pPr>
            <a:r>
              <a:rPr lang="en-US" sz="1400" dirty="0">
                <a:latin typeface="+mn-lt"/>
              </a:rPr>
              <a:t>Kumar, S.V., T.R. Holmes, R. </a:t>
            </a:r>
            <a:r>
              <a:rPr lang="en-US" sz="1400" dirty="0" err="1">
                <a:latin typeface="+mn-lt"/>
              </a:rPr>
              <a:t>Bindlish</a:t>
            </a:r>
            <a:r>
              <a:rPr lang="en-US" sz="1400" dirty="0">
                <a:latin typeface="+mn-lt"/>
              </a:rPr>
              <a:t>, R. de Jeu, and C.D. Peters-</a:t>
            </a:r>
            <a:r>
              <a:rPr lang="en-US" sz="1400" dirty="0" err="1">
                <a:latin typeface="+mn-lt"/>
              </a:rPr>
              <a:t>Lidard</a:t>
            </a:r>
            <a:r>
              <a:rPr lang="en-US" sz="1400" dirty="0">
                <a:latin typeface="+mn-lt"/>
              </a:rPr>
              <a:t>, 2020: Assimilation of vegetation optical depth retrievals from passive microwave radiometry, </a:t>
            </a:r>
            <a:r>
              <a:rPr lang="en-US" sz="1400" i="1" dirty="0" err="1">
                <a:latin typeface="+mn-lt"/>
              </a:rPr>
              <a:t>Hydrol</a:t>
            </a:r>
            <a:r>
              <a:rPr lang="en-US" sz="1400" i="1" dirty="0">
                <a:latin typeface="+mn-lt"/>
              </a:rPr>
              <a:t>. Earth Syst. Sci., </a:t>
            </a:r>
            <a:r>
              <a:rPr lang="en-US" sz="1400" dirty="0">
                <a:latin typeface="+mn-lt"/>
              </a:rPr>
              <a:t>24, 3431-3450, doi:10.5194/hess-24-3431-2020</a:t>
            </a:r>
            <a:endParaRPr lang="en-US" sz="1400" dirty="0">
              <a:solidFill>
                <a:srgbClr val="000000"/>
              </a:solidFill>
              <a:latin typeface="+mn-lt"/>
            </a:endParaRPr>
          </a:p>
          <a:p>
            <a:pPr fontAlgn="t">
              <a:defRPr/>
            </a:pPr>
            <a:endParaRPr lang="en-US" sz="1400" dirty="0">
              <a:latin typeface="+mn-lt"/>
            </a:endParaRPr>
          </a:p>
          <a:p>
            <a:pPr fontAlgn="t">
              <a:defRPr/>
            </a:pPr>
            <a:r>
              <a:rPr lang="en-US" sz="1400" b="1" dirty="0">
                <a:latin typeface="+mn-lt"/>
              </a:rPr>
              <a:t>Data Sources:  </a:t>
            </a:r>
            <a:r>
              <a:rPr lang="en-US" sz="1400" dirty="0">
                <a:latin typeface="+mn-lt"/>
              </a:rPr>
              <a:t>Level-2 enhanced SMAP data (SPL2SMP_E) from the National Snow and Ice Data Center (NSIDC), surface meteorological data from the North American Land Data Assimilation System (NLDAS2) obtained from NASA GES-DISC. </a:t>
            </a:r>
            <a:endParaRPr lang="en-US" sz="1400" b="1" dirty="0">
              <a:latin typeface="+mn-lt"/>
            </a:endParaRPr>
          </a:p>
          <a:p>
            <a:pPr fontAlgn="t">
              <a:defRPr/>
            </a:pPr>
            <a:endParaRPr lang="en-US" sz="1400" dirty="0">
              <a:latin typeface="+mn-lt"/>
            </a:endParaRPr>
          </a:p>
          <a:p>
            <a:pPr fontAlgn="t">
              <a:defRPr/>
            </a:pPr>
            <a:r>
              <a:rPr lang="en-US" sz="1400" b="1" dirty="0">
                <a:latin typeface="+mn-lt"/>
              </a:rPr>
              <a:t>Technical Description of Figures:</a:t>
            </a:r>
          </a:p>
          <a:p>
            <a:pPr fontAlgn="t">
              <a:defRPr/>
            </a:pPr>
            <a:r>
              <a:rPr lang="en-US" sz="1400" b="1" i="1" dirty="0">
                <a:latin typeface="+mn-lt"/>
              </a:rPr>
              <a:t>Figure 1: </a:t>
            </a:r>
            <a:r>
              <a:rPr lang="en-US" sz="1400" dirty="0">
                <a:latin typeface="+mn-lt"/>
              </a:rPr>
              <a:t>shows the differences in correlation (R) in evapotranspiration (ET) and gross primary productivity (GPP), computed as R (data assimilation) – R (no data assimilation),  from the assimilation of SMAP vegetation optical depth (VOD) retrievals. R values for ET are computed using the thermal infrared-based ET estimates from the Atmosphere-Land Exchange Inverse (ALEXI) model, whereas GPP is evaluated using the upscaled measurements from the FLUXNET stations, developed by the FLUXCOM project. Warm colors indicate locations of improvements and cool colors denote areas of degradations from data assimilation. Strong patterns of improvements are noted over the Midwest, central California, lower Mississippi, areas with significant agricultural activity. </a:t>
            </a:r>
          </a:p>
          <a:p>
            <a:pPr fontAlgn="t">
              <a:defRPr/>
            </a:pPr>
            <a:endParaRPr lang="en-US" sz="1400" dirty="0">
              <a:latin typeface="+mn-lt"/>
            </a:endParaRPr>
          </a:p>
          <a:p>
            <a:pPr fontAlgn="t">
              <a:defRPr/>
            </a:pPr>
            <a:r>
              <a:rPr lang="en-US" sz="1400" b="1" dirty="0">
                <a:latin typeface="+mn-lt"/>
              </a:rPr>
              <a:t>Scientific significance, societal relevance, and relationships to future missions: </a:t>
            </a:r>
            <a:r>
              <a:rPr lang="en-US" sz="1400" dirty="0">
                <a:latin typeface="Arial" panose="020B0604020202020204" pitchFamily="34" charset="0"/>
                <a:cs typeface="Arial" panose="020B0604020202020204" pitchFamily="34" charset="0"/>
              </a:rPr>
              <a:t>The primary focus of the Soil Moisture Active Passive (SMAP) mission (</a:t>
            </a:r>
            <a:r>
              <a:rPr lang="en-US" sz="1400" dirty="0">
                <a:latin typeface="Arial" panose="020B0604020202020204" pitchFamily="34" charset="0"/>
                <a:cs typeface="Arial" panose="020B0604020202020204" pitchFamily="34" charset="0"/>
                <a:hlinkClick r:id="rId6"/>
              </a:rPr>
              <a:t>https://smap.jpl.nasa.gov</a:t>
            </a:r>
            <a:r>
              <a:rPr lang="en-US" sz="1400" dirty="0">
                <a:latin typeface="Arial" panose="020B0604020202020204" pitchFamily="34" charset="0"/>
                <a:cs typeface="Arial" panose="020B0604020202020204" pitchFamily="34" charset="0"/>
              </a:rPr>
              <a:t>)  is to provide global estimates of soil moisture states. SMAP also provides estimates of VOD, an analog of above ground canopy biomass, as a by product of soil moisture retrieval. Soil moisture retrievals over areas with dense vegetation are considered unreliable due to the difficulty of retrieving soil moisture when canopy is thick. Over such areas, the use of VOD provides an alternative way to incorporate information from microwave sensors such as SMAP. The results also capture the utility of SMAP VOD in detecting features of agriculture (Midwest, central California, lower Mississippi). Typically, optical sensors are used to develop estimates of vegetation conditions. Despite their fine spatial resolution, they suffer from coverage gaps due to cloud obscuration. This study shows that the VOD from microwave sensors can be used an alternative source of vegetation coverage, not subject to the sensing limitations of the optical sensors. </a:t>
            </a:r>
          </a:p>
        </p:txBody>
      </p:sp>
    </p:spTree>
    <p:extLst>
      <p:ext uri="{BB962C8B-B14F-4D97-AF65-F5344CB8AC3E}">
        <p14:creationId xmlns:p14="http://schemas.microsoft.com/office/powerpoint/2010/main" val="1099882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883303" y="-67485"/>
            <a:ext cx="10384413" cy="945530"/>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Optical Qualification Testing of Fractal </a:t>
            </a:r>
            <a:r>
              <a:rPr lang="en-GB" sz="1600" b="1" dirty="0" err="1">
                <a:solidFill>
                  <a:srgbClr val="000000"/>
                </a:solidFill>
                <a:latin typeface="+mj-lt"/>
              </a:rPr>
              <a:t>Black</a:t>
            </a:r>
            <a:r>
              <a:rPr lang="en-GB" sz="1600" b="1" baseline="30000" dirty="0" err="1">
                <a:solidFill>
                  <a:srgbClr val="000000"/>
                </a:solidFill>
                <a:latin typeface="+mj-lt"/>
              </a:rPr>
              <a:t>TM</a:t>
            </a:r>
            <a:r>
              <a:rPr lang="en-GB" sz="1600" b="1" dirty="0">
                <a:solidFill>
                  <a:srgbClr val="000000"/>
                </a:solidFill>
                <a:latin typeface="+mj-lt"/>
              </a:rPr>
              <a:t> for Satellite Instrument On-orbit Radiometric Calibration</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of NASA’s PACE Ocean </a:t>
            </a:r>
            <a:r>
              <a:rPr lang="en-GB" sz="1600" b="1" dirty="0" err="1">
                <a:solidFill>
                  <a:srgbClr val="000000"/>
                </a:solidFill>
                <a:latin typeface="+mj-lt"/>
              </a:rPr>
              <a:t>Color</a:t>
            </a:r>
            <a:r>
              <a:rPr lang="en-GB" sz="1600" b="1" dirty="0">
                <a:solidFill>
                  <a:srgbClr val="000000"/>
                </a:solidFill>
                <a:latin typeface="+mj-lt"/>
              </a:rPr>
              <a:t> Instrument (OCI)</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1" i="1" dirty="0">
                <a:solidFill>
                  <a:srgbClr val="000000"/>
                </a:solidFill>
                <a:latin typeface="Arial" panose="020B0604020202020204" pitchFamily="34" charset="0"/>
                <a:cs typeface="Arial" panose="020B0604020202020204" pitchFamily="34" charset="0"/>
              </a:rPr>
              <a:t>James J. Butler, Code 618, </a:t>
            </a:r>
            <a:r>
              <a:rPr lang="en-GB" sz="1200" b="1" i="1" dirty="0" err="1">
                <a:solidFill>
                  <a:srgbClr val="000000"/>
                </a:solidFill>
                <a:latin typeface="Arial" panose="020B0604020202020204" pitchFamily="34" charset="0"/>
                <a:cs typeface="Arial" panose="020B0604020202020204" pitchFamily="34" charset="0"/>
              </a:rPr>
              <a:t>Biospheric</a:t>
            </a:r>
            <a:r>
              <a:rPr lang="en-GB" sz="1200" b="1" i="1" dirty="0">
                <a:solidFill>
                  <a:srgbClr val="000000"/>
                </a:solidFill>
                <a:latin typeface="Arial" panose="020B0604020202020204" pitchFamily="34" charset="0"/>
                <a:cs typeface="Arial" panose="020B0604020202020204" pitchFamily="34" charset="0"/>
              </a:rPr>
              <a:t> Sciences Laboratory, NASA GSFC,</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1" i="1" dirty="0">
                <a:solidFill>
                  <a:srgbClr val="000000"/>
                </a:solidFill>
                <a:latin typeface="Arial" panose="020B0604020202020204" pitchFamily="34" charset="0"/>
                <a:cs typeface="Arial" panose="020B0604020202020204" pitchFamily="34" charset="0"/>
              </a:rPr>
              <a:t>Nathan Kelley, SSAI, Inc., and Jinan Zeng, </a:t>
            </a:r>
            <a:r>
              <a:rPr lang="en-GB" sz="1200" b="1" i="1" dirty="0" err="1">
                <a:solidFill>
                  <a:srgbClr val="000000"/>
                </a:solidFill>
                <a:latin typeface="Arial" panose="020B0604020202020204" pitchFamily="34" charset="0"/>
                <a:cs typeface="Arial" panose="020B0604020202020204" pitchFamily="34" charset="0"/>
              </a:rPr>
              <a:t>Fibertek</a:t>
            </a:r>
            <a:r>
              <a:rPr lang="en-GB" sz="1200" b="1" i="1" dirty="0">
                <a:solidFill>
                  <a:srgbClr val="000000"/>
                </a:solidFill>
                <a:latin typeface="Arial" panose="020B0604020202020204" pitchFamily="34" charset="0"/>
                <a:cs typeface="Arial" panose="020B0604020202020204" pitchFamily="34" charset="0"/>
              </a:rPr>
              <a:t>, Inc.</a:t>
            </a:r>
            <a:endParaRPr lang="en-GB" sz="1200" b="1" dirty="0">
              <a:solidFill>
                <a:srgbClr val="000000"/>
              </a:solidFill>
              <a:latin typeface="+mj-lt"/>
            </a:endParaRPr>
          </a:p>
        </p:txBody>
      </p:sp>
      <p:sp>
        <p:nvSpPr>
          <p:cNvPr id="6" name="TextBox 5"/>
          <p:cNvSpPr txBox="1"/>
          <p:nvPr/>
        </p:nvSpPr>
        <p:spPr>
          <a:xfrm>
            <a:off x="76201" y="5522893"/>
            <a:ext cx="12039599" cy="954107"/>
          </a:xfrm>
          <a:prstGeom prst="rect">
            <a:avLst/>
          </a:prstGeom>
          <a:solidFill>
            <a:srgbClr val="CCFFCC"/>
          </a:solidFill>
          <a:ln w="19050">
            <a:solidFill>
              <a:schemeClr val="tx1"/>
            </a:solidFill>
          </a:ln>
        </p:spPr>
        <p:txBody>
          <a:bodyPr wrap="square" rtlCol="0">
            <a:spAutoFit/>
          </a:bodyPr>
          <a:lstStyle/>
          <a:p>
            <a:pPr algn="just"/>
            <a:r>
              <a:rPr lang="en-US" sz="1400" dirty="0">
                <a:latin typeface="+mn-lt"/>
              </a:rPr>
              <a:t>The NASA PACE Ocean Color Instrument (OCI) will be the first satellite instrument to fly a fractal black diffuser to perform on orbit monitoring of instrument linearity and radiance responsivity.  The NASA GSFC Code 619 Diffuser Calibration Lab (DCL) has performed initial optical characterization testing of 5 fractal black coupons to determine their sample-to-sample variation and anticipated non-uniformity of the reflectance of fractal black on polished aluminum.  The 5 coupons measured to date showed a sample-to-sample variation of 1% to 4.75% in reflectance as a function of wavelength.</a:t>
            </a:r>
          </a:p>
        </p:txBody>
      </p:sp>
      <p:pic>
        <p:nvPicPr>
          <p:cNvPr id="10" name="Picture 9" descr="goddardlogo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014" y="6524149"/>
            <a:ext cx="702570" cy="299690"/>
          </a:xfrm>
          <a:prstGeom prst="rect">
            <a:avLst/>
          </a:prstGeom>
        </p:spPr>
      </p:pic>
      <p:sp>
        <p:nvSpPr>
          <p:cNvPr id="9" name="Text Box 17"/>
          <p:cNvSpPr txBox="1">
            <a:spLocks noChangeArrowheads="1"/>
          </p:cNvSpPr>
          <p:nvPr/>
        </p:nvSpPr>
        <p:spPr bwMode="auto">
          <a:xfrm>
            <a:off x="7596053" y="6559728"/>
            <a:ext cx="4343400" cy="246220"/>
          </a:xfrm>
          <a:prstGeom prst="rect">
            <a:avLst/>
          </a:prstGeom>
          <a:noFill/>
          <a:ln w="9525">
            <a:noFill/>
            <a:miter lim="800000"/>
            <a:headEnd/>
            <a:tailEnd/>
          </a:ln>
        </p:spPr>
        <p:txBody>
          <a:bodyPr wrap="square">
            <a:spAutoFit/>
          </a:bodyPr>
          <a:lstStyle/>
          <a:p>
            <a:pPr>
              <a:defRPr/>
            </a:pPr>
            <a:r>
              <a:rPr lang="en-US" b="1" dirty="0">
                <a:latin typeface="+mj-lt"/>
              </a:rPr>
              <a:t>Earth Sciences Division – Hydrosphere, Biosphere, and Geophysics</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17435"/>
            <a:ext cx="969384" cy="824880"/>
          </a:xfrm>
          <a:prstGeom prst="rect">
            <a:avLst/>
          </a:prstGeom>
        </p:spPr>
      </p:pic>
      <p:pic>
        <p:nvPicPr>
          <p:cNvPr id="1026" name="Picture 10">
            <a:extLst>
              <a:ext uri="{FF2B5EF4-FFF2-40B4-BE49-F238E27FC236}">
                <a16:creationId xmlns:a16="http://schemas.microsoft.com/office/drawing/2014/main" id="{5F31EC15-87A1-4DE1-9822-35309EE18A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9882" y="6877"/>
            <a:ext cx="895389" cy="89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050">
            <a:extLst>
              <a:ext uri="{FF2B5EF4-FFF2-40B4-BE49-F238E27FC236}">
                <a16:creationId xmlns:a16="http://schemas.microsoft.com/office/drawing/2014/main" id="{1829A4D3-3ADF-4557-BC5E-402A7F9B12B3}"/>
              </a:ext>
            </a:extLst>
          </p:cNvPr>
          <p:cNvSpPr/>
          <p:nvPr/>
        </p:nvSpPr>
        <p:spPr>
          <a:xfrm>
            <a:off x="156729" y="821118"/>
            <a:ext cx="4720071" cy="4619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6" name="Group 2055">
            <a:extLst>
              <a:ext uri="{FF2B5EF4-FFF2-40B4-BE49-F238E27FC236}">
                <a16:creationId xmlns:a16="http://schemas.microsoft.com/office/drawing/2014/main" id="{0D44ADE9-9ED8-4398-B4F3-2619085E6E31}"/>
              </a:ext>
            </a:extLst>
          </p:cNvPr>
          <p:cNvGrpSpPr/>
          <p:nvPr/>
        </p:nvGrpSpPr>
        <p:grpSpPr>
          <a:xfrm>
            <a:off x="4706923" y="1994755"/>
            <a:ext cx="4255042" cy="890406"/>
            <a:chOff x="4685210" y="954604"/>
            <a:chExt cx="7410445" cy="1470699"/>
          </a:xfrm>
        </p:grpSpPr>
        <p:sp>
          <p:nvSpPr>
            <p:cNvPr id="44" name="object 3">
              <a:extLst>
                <a:ext uri="{FF2B5EF4-FFF2-40B4-BE49-F238E27FC236}">
                  <a16:creationId xmlns:a16="http://schemas.microsoft.com/office/drawing/2014/main" id="{06326746-3A30-4631-9562-420B21DA87BD}"/>
                </a:ext>
              </a:extLst>
            </p:cNvPr>
            <p:cNvSpPr/>
            <p:nvPr/>
          </p:nvSpPr>
          <p:spPr>
            <a:xfrm>
              <a:off x="5205307" y="1268729"/>
              <a:ext cx="1152256" cy="1145285"/>
            </a:xfrm>
            <a:prstGeom prst="rect">
              <a:avLst/>
            </a:prstGeom>
            <a:blipFill>
              <a:blip r:embed="rId6" cstate="print"/>
              <a:stretch>
                <a:fillRect/>
              </a:stretch>
            </a:blipFill>
          </p:spPr>
          <p:txBody>
            <a:bodyPr wrap="square" lIns="0" tIns="0" rIns="0" bIns="0" rtlCol="0"/>
            <a:lstStyle/>
            <a:p>
              <a:endParaRPr/>
            </a:p>
          </p:txBody>
        </p:sp>
        <p:sp>
          <p:nvSpPr>
            <p:cNvPr id="45" name="object 8">
              <a:extLst>
                <a:ext uri="{FF2B5EF4-FFF2-40B4-BE49-F238E27FC236}">
                  <a16:creationId xmlns:a16="http://schemas.microsoft.com/office/drawing/2014/main" id="{3DF2CFDE-1074-4987-8CCE-8C89EAD68BD6}"/>
                </a:ext>
              </a:extLst>
            </p:cNvPr>
            <p:cNvSpPr txBox="1"/>
            <p:nvPr/>
          </p:nvSpPr>
          <p:spPr>
            <a:xfrm>
              <a:off x="4685210" y="954604"/>
              <a:ext cx="2131596" cy="274302"/>
            </a:xfrm>
            <a:prstGeom prst="rect">
              <a:avLst/>
            </a:prstGeom>
          </p:spPr>
          <p:txBody>
            <a:bodyPr vert="horz" wrap="square" lIns="0" tIns="12065" rIns="0" bIns="0" rtlCol="0">
              <a:spAutoFit/>
            </a:bodyPr>
            <a:lstStyle/>
            <a:p>
              <a:pPr marL="12700" algn="ctr">
                <a:lnSpc>
                  <a:spcPct val="100000"/>
                </a:lnSpc>
                <a:spcBef>
                  <a:spcPts val="95"/>
                </a:spcBef>
              </a:pPr>
              <a:r>
                <a:rPr b="1" spc="-15" dirty="0">
                  <a:latin typeface="Arial"/>
                  <a:cs typeface="Arial"/>
                </a:rPr>
                <a:t>Coupon</a:t>
              </a:r>
              <a:r>
                <a:rPr b="1" spc="-60" dirty="0">
                  <a:latin typeface="Arial"/>
                  <a:cs typeface="Arial"/>
                </a:rPr>
                <a:t> </a:t>
              </a:r>
              <a:r>
                <a:rPr b="1" spc="-5" dirty="0">
                  <a:latin typeface="Arial"/>
                  <a:cs typeface="Arial"/>
                </a:rPr>
                <a:t>#1</a:t>
              </a:r>
              <a:endParaRPr dirty="0">
                <a:latin typeface="Arial"/>
                <a:cs typeface="Arial"/>
              </a:endParaRPr>
            </a:p>
          </p:txBody>
        </p:sp>
        <p:sp>
          <p:nvSpPr>
            <p:cNvPr id="47" name="object 4">
              <a:extLst>
                <a:ext uri="{FF2B5EF4-FFF2-40B4-BE49-F238E27FC236}">
                  <a16:creationId xmlns:a16="http://schemas.microsoft.com/office/drawing/2014/main" id="{BD9742E9-BD30-41C9-9D20-DC05FB5C0D2E}"/>
                </a:ext>
              </a:extLst>
            </p:cNvPr>
            <p:cNvSpPr/>
            <p:nvPr/>
          </p:nvSpPr>
          <p:spPr>
            <a:xfrm>
              <a:off x="6449370" y="1260020"/>
              <a:ext cx="1201023" cy="1145285"/>
            </a:xfrm>
            <a:prstGeom prst="rect">
              <a:avLst/>
            </a:prstGeom>
            <a:blipFill>
              <a:blip r:embed="rId7" cstate="print"/>
              <a:stretch>
                <a:fillRect/>
              </a:stretch>
            </a:blipFill>
          </p:spPr>
          <p:txBody>
            <a:bodyPr wrap="square" lIns="0" tIns="0" rIns="0" bIns="0" rtlCol="0"/>
            <a:lstStyle/>
            <a:p>
              <a:pPr algn="ctr"/>
              <a:endParaRPr/>
            </a:p>
          </p:txBody>
        </p:sp>
        <p:sp>
          <p:nvSpPr>
            <p:cNvPr id="48" name="object 9">
              <a:extLst>
                <a:ext uri="{FF2B5EF4-FFF2-40B4-BE49-F238E27FC236}">
                  <a16:creationId xmlns:a16="http://schemas.microsoft.com/office/drawing/2014/main" id="{F1A4E78E-8158-4D30-B251-E2EC6B6B76EF}"/>
                </a:ext>
              </a:extLst>
            </p:cNvPr>
            <p:cNvSpPr txBox="1"/>
            <p:nvPr/>
          </p:nvSpPr>
          <p:spPr>
            <a:xfrm>
              <a:off x="5932313" y="981332"/>
              <a:ext cx="2182495" cy="276794"/>
            </a:xfrm>
            <a:prstGeom prst="rect">
              <a:avLst/>
            </a:prstGeom>
          </p:spPr>
          <p:txBody>
            <a:bodyPr vert="horz" wrap="square" lIns="0" tIns="12065" rIns="0" bIns="0" rtlCol="0">
              <a:spAutoFit/>
            </a:bodyPr>
            <a:lstStyle/>
            <a:p>
              <a:pPr marL="12700" algn="ctr">
                <a:lnSpc>
                  <a:spcPct val="100000"/>
                </a:lnSpc>
                <a:spcBef>
                  <a:spcPts val="95"/>
                </a:spcBef>
              </a:pPr>
              <a:r>
                <a:rPr b="1" spc="-15" dirty="0">
                  <a:latin typeface="Arial"/>
                  <a:cs typeface="Arial"/>
                </a:rPr>
                <a:t>Coupon</a:t>
              </a:r>
              <a:r>
                <a:rPr b="1" spc="-60" dirty="0">
                  <a:latin typeface="Arial"/>
                  <a:cs typeface="Arial"/>
                </a:rPr>
                <a:t> </a:t>
              </a:r>
              <a:r>
                <a:rPr b="1" spc="-5" dirty="0">
                  <a:latin typeface="Arial"/>
                  <a:cs typeface="Arial"/>
                </a:rPr>
                <a:t>#2</a:t>
              </a:r>
              <a:endParaRPr dirty="0">
                <a:latin typeface="Arial"/>
                <a:cs typeface="Arial"/>
              </a:endParaRPr>
            </a:p>
          </p:txBody>
        </p:sp>
        <p:sp>
          <p:nvSpPr>
            <p:cNvPr id="53" name="object 5">
              <a:extLst>
                <a:ext uri="{FF2B5EF4-FFF2-40B4-BE49-F238E27FC236}">
                  <a16:creationId xmlns:a16="http://schemas.microsoft.com/office/drawing/2014/main" id="{43EB4C43-B3DA-4456-80E5-043E1A9C7F86}"/>
                </a:ext>
              </a:extLst>
            </p:cNvPr>
            <p:cNvSpPr/>
            <p:nvPr/>
          </p:nvSpPr>
          <p:spPr>
            <a:xfrm>
              <a:off x="7769181" y="1262448"/>
              <a:ext cx="1192967" cy="1142858"/>
            </a:xfrm>
            <a:prstGeom prst="rect">
              <a:avLst/>
            </a:prstGeom>
            <a:blipFill>
              <a:blip r:embed="rId8" cstate="print"/>
              <a:stretch>
                <a:fillRect/>
              </a:stretch>
            </a:blipFill>
          </p:spPr>
          <p:txBody>
            <a:bodyPr wrap="square" lIns="0" tIns="0" rIns="0" bIns="0" rtlCol="0"/>
            <a:lstStyle/>
            <a:p>
              <a:endParaRPr/>
            </a:p>
          </p:txBody>
        </p:sp>
        <p:sp>
          <p:nvSpPr>
            <p:cNvPr id="54" name="object 10">
              <a:extLst>
                <a:ext uri="{FF2B5EF4-FFF2-40B4-BE49-F238E27FC236}">
                  <a16:creationId xmlns:a16="http://schemas.microsoft.com/office/drawing/2014/main" id="{64EE91CA-C141-43B5-BB07-4001FC41CCF7}"/>
                </a:ext>
              </a:extLst>
            </p:cNvPr>
            <p:cNvSpPr txBox="1"/>
            <p:nvPr/>
          </p:nvSpPr>
          <p:spPr>
            <a:xfrm>
              <a:off x="7274417" y="978992"/>
              <a:ext cx="2182495" cy="276795"/>
            </a:xfrm>
            <a:prstGeom prst="rect">
              <a:avLst/>
            </a:prstGeom>
          </p:spPr>
          <p:txBody>
            <a:bodyPr vert="horz" wrap="square" lIns="0" tIns="12065" rIns="0" bIns="0" rtlCol="0">
              <a:spAutoFit/>
            </a:bodyPr>
            <a:lstStyle/>
            <a:p>
              <a:pPr marL="12700" algn="ctr">
                <a:lnSpc>
                  <a:spcPct val="100000"/>
                </a:lnSpc>
                <a:spcBef>
                  <a:spcPts val="95"/>
                </a:spcBef>
              </a:pPr>
              <a:r>
                <a:rPr b="1" spc="-15" dirty="0">
                  <a:latin typeface="Arial"/>
                  <a:cs typeface="Arial"/>
                </a:rPr>
                <a:t>Coupon</a:t>
              </a:r>
              <a:r>
                <a:rPr b="1" spc="-60" dirty="0">
                  <a:latin typeface="Arial"/>
                  <a:cs typeface="Arial"/>
                </a:rPr>
                <a:t> </a:t>
              </a:r>
              <a:r>
                <a:rPr b="1" spc="-5" dirty="0">
                  <a:latin typeface="Arial"/>
                  <a:cs typeface="Arial"/>
                </a:rPr>
                <a:t>#3</a:t>
              </a:r>
              <a:endParaRPr dirty="0">
                <a:latin typeface="Arial"/>
                <a:cs typeface="Arial"/>
              </a:endParaRPr>
            </a:p>
          </p:txBody>
        </p:sp>
        <p:sp>
          <p:nvSpPr>
            <p:cNvPr id="56" name="object 6">
              <a:extLst>
                <a:ext uri="{FF2B5EF4-FFF2-40B4-BE49-F238E27FC236}">
                  <a16:creationId xmlns:a16="http://schemas.microsoft.com/office/drawing/2014/main" id="{7DE1E08C-E6FE-4B31-9EB0-853EA590A55A}"/>
                </a:ext>
              </a:extLst>
            </p:cNvPr>
            <p:cNvSpPr/>
            <p:nvPr/>
          </p:nvSpPr>
          <p:spPr>
            <a:xfrm>
              <a:off x="9081596" y="1279360"/>
              <a:ext cx="1201024" cy="1144633"/>
            </a:xfrm>
            <a:prstGeom prst="rect">
              <a:avLst/>
            </a:prstGeom>
            <a:blipFill>
              <a:blip r:embed="rId9" cstate="print"/>
              <a:stretch>
                <a:fillRect/>
              </a:stretch>
            </a:blipFill>
          </p:spPr>
          <p:txBody>
            <a:bodyPr wrap="square" lIns="0" tIns="0" rIns="0" bIns="0" rtlCol="0"/>
            <a:lstStyle/>
            <a:p>
              <a:endParaRPr/>
            </a:p>
          </p:txBody>
        </p:sp>
        <p:sp>
          <p:nvSpPr>
            <p:cNvPr id="57" name="object 11">
              <a:extLst>
                <a:ext uri="{FF2B5EF4-FFF2-40B4-BE49-F238E27FC236}">
                  <a16:creationId xmlns:a16="http://schemas.microsoft.com/office/drawing/2014/main" id="{860D2D73-9A64-445E-B292-4C4D5E7EF95A}"/>
                </a:ext>
              </a:extLst>
            </p:cNvPr>
            <p:cNvSpPr txBox="1"/>
            <p:nvPr/>
          </p:nvSpPr>
          <p:spPr>
            <a:xfrm>
              <a:off x="9126442" y="968802"/>
              <a:ext cx="1155516" cy="274302"/>
            </a:xfrm>
            <a:prstGeom prst="rect">
              <a:avLst/>
            </a:prstGeom>
          </p:spPr>
          <p:txBody>
            <a:bodyPr vert="horz" wrap="square" lIns="0" tIns="12065" rIns="0" bIns="0" rtlCol="0">
              <a:spAutoFit/>
            </a:bodyPr>
            <a:lstStyle/>
            <a:p>
              <a:pPr marL="12700" algn="ctr">
                <a:lnSpc>
                  <a:spcPct val="100000"/>
                </a:lnSpc>
                <a:spcBef>
                  <a:spcPts val="95"/>
                </a:spcBef>
              </a:pPr>
              <a:r>
                <a:rPr b="1" spc="-15" dirty="0">
                  <a:latin typeface="Arial"/>
                  <a:cs typeface="Arial"/>
                </a:rPr>
                <a:t>Coupon</a:t>
              </a:r>
              <a:r>
                <a:rPr b="1" spc="-60" dirty="0">
                  <a:latin typeface="Arial"/>
                  <a:cs typeface="Arial"/>
                </a:rPr>
                <a:t> </a:t>
              </a:r>
              <a:r>
                <a:rPr b="1" spc="-5" dirty="0">
                  <a:latin typeface="Arial"/>
                  <a:cs typeface="Arial"/>
                </a:rPr>
                <a:t>#4</a:t>
              </a:r>
              <a:endParaRPr dirty="0">
                <a:latin typeface="Arial"/>
                <a:cs typeface="Arial"/>
              </a:endParaRPr>
            </a:p>
          </p:txBody>
        </p:sp>
        <p:sp>
          <p:nvSpPr>
            <p:cNvPr id="58" name="object 7">
              <a:extLst>
                <a:ext uri="{FF2B5EF4-FFF2-40B4-BE49-F238E27FC236}">
                  <a16:creationId xmlns:a16="http://schemas.microsoft.com/office/drawing/2014/main" id="{618252F8-172A-4277-ADB5-472A59F30DAA}"/>
                </a:ext>
              </a:extLst>
            </p:cNvPr>
            <p:cNvSpPr/>
            <p:nvPr/>
          </p:nvSpPr>
          <p:spPr>
            <a:xfrm>
              <a:off x="10432862" y="1254035"/>
              <a:ext cx="1192967" cy="1171268"/>
            </a:xfrm>
            <a:prstGeom prst="rect">
              <a:avLst/>
            </a:prstGeom>
            <a:blipFill>
              <a:blip r:embed="rId10" cstate="print"/>
              <a:stretch>
                <a:fillRect/>
              </a:stretch>
            </a:blipFill>
          </p:spPr>
          <p:txBody>
            <a:bodyPr wrap="square" lIns="0" tIns="0" rIns="0" bIns="0" rtlCol="0"/>
            <a:lstStyle/>
            <a:p>
              <a:endParaRPr/>
            </a:p>
          </p:txBody>
        </p:sp>
        <p:sp>
          <p:nvSpPr>
            <p:cNvPr id="59" name="object 12">
              <a:extLst>
                <a:ext uri="{FF2B5EF4-FFF2-40B4-BE49-F238E27FC236}">
                  <a16:creationId xmlns:a16="http://schemas.microsoft.com/office/drawing/2014/main" id="{28950868-F4FF-411C-8889-30F04A334C36}"/>
                </a:ext>
              </a:extLst>
            </p:cNvPr>
            <p:cNvSpPr txBox="1">
              <a:spLocks/>
            </p:cNvSpPr>
            <p:nvPr/>
          </p:nvSpPr>
          <p:spPr>
            <a:xfrm>
              <a:off x="9913160" y="969208"/>
              <a:ext cx="2182495" cy="276795"/>
            </a:xfrm>
            <a:prstGeom prst="rect">
              <a:avLst/>
            </a:prstGeom>
          </p:spPr>
          <p:txBody>
            <a:bodyPr vert="horz" wrap="square" lIns="0" tIns="12065" rIns="0" bIns="0" rtlCol="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12700">
                <a:spcBef>
                  <a:spcPts val="95"/>
                </a:spcBef>
              </a:pPr>
              <a:r>
                <a:rPr lang="en-US" sz="1000" b="1" kern="0" spc="-15" dirty="0"/>
                <a:t>Coupon</a:t>
              </a:r>
              <a:r>
                <a:rPr lang="en-US" sz="1000" b="1" kern="0" spc="-60" dirty="0"/>
                <a:t> </a:t>
              </a:r>
              <a:r>
                <a:rPr lang="en-US" sz="1000" b="1" kern="0" spc="-5" dirty="0"/>
                <a:t>#5</a:t>
              </a:r>
            </a:p>
          </p:txBody>
        </p:sp>
      </p:grpSp>
      <p:pic>
        <p:nvPicPr>
          <p:cNvPr id="2057" name="Picture 2056">
            <a:extLst>
              <a:ext uri="{FF2B5EF4-FFF2-40B4-BE49-F238E27FC236}">
                <a16:creationId xmlns:a16="http://schemas.microsoft.com/office/drawing/2014/main" id="{0A053A87-894A-407F-B84E-5EF928BA63BC}"/>
              </a:ext>
            </a:extLst>
          </p:cNvPr>
          <p:cNvPicPr>
            <a:picLocks noChangeAspect="1"/>
          </p:cNvPicPr>
          <p:nvPr/>
        </p:nvPicPr>
        <p:blipFill>
          <a:blip r:embed="rId11"/>
          <a:stretch>
            <a:fillRect/>
          </a:stretch>
        </p:blipFill>
        <p:spPr>
          <a:xfrm>
            <a:off x="8818213" y="869621"/>
            <a:ext cx="3140363" cy="2250269"/>
          </a:xfrm>
          <a:prstGeom prst="rect">
            <a:avLst/>
          </a:prstGeom>
        </p:spPr>
      </p:pic>
      <p:pic>
        <p:nvPicPr>
          <p:cNvPr id="2059" name="Picture 2058">
            <a:extLst>
              <a:ext uri="{FF2B5EF4-FFF2-40B4-BE49-F238E27FC236}">
                <a16:creationId xmlns:a16="http://schemas.microsoft.com/office/drawing/2014/main" id="{5E95B21D-0260-4FFC-9824-7DC9720F84F7}"/>
              </a:ext>
            </a:extLst>
          </p:cNvPr>
          <p:cNvPicPr>
            <a:picLocks noChangeAspect="1"/>
          </p:cNvPicPr>
          <p:nvPr/>
        </p:nvPicPr>
        <p:blipFill>
          <a:blip r:embed="rId12"/>
          <a:stretch>
            <a:fillRect/>
          </a:stretch>
        </p:blipFill>
        <p:spPr>
          <a:xfrm>
            <a:off x="8818214" y="3159716"/>
            <a:ext cx="3140362" cy="2255661"/>
          </a:xfrm>
          <a:prstGeom prst="rect">
            <a:avLst/>
          </a:prstGeom>
        </p:spPr>
      </p:pic>
      <p:sp>
        <p:nvSpPr>
          <p:cNvPr id="2060" name="TextBox 2059">
            <a:extLst>
              <a:ext uri="{FF2B5EF4-FFF2-40B4-BE49-F238E27FC236}">
                <a16:creationId xmlns:a16="http://schemas.microsoft.com/office/drawing/2014/main" id="{E4B69B26-D058-4E1B-9A67-A1444C47A4A5}"/>
              </a:ext>
            </a:extLst>
          </p:cNvPr>
          <p:cNvSpPr txBox="1"/>
          <p:nvPr/>
        </p:nvSpPr>
        <p:spPr>
          <a:xfrm>
            <a:off x="5915542" y="974365"/>
            <a:ext cx="2050561" cy="276999"/>
          </a:xfrm>
          <a:prstGeom prst="rect">
            <a:avLst/>
          </a:prstGeom>
          <a:noFill/>
        </p:spPr>
        <p:txBody>
          <a:bodyPr wrap="none" rtlCol="0">
            <a:spAutoFit/>
          </a:bodyPr>
          <a:lstStyle/>
          <a:p>
            <a:r>
              <a:rPr lang="en-US" sz="1200" b="1" dirty="0">
                <a:latin typeface="+mn-lt"/>
              </a:rPr>
              <a:t>Fractal </a:t>
            </a:r>
            <a:r>
              <a:rPr lang="en-US" sz="1200" b="1" dirty="0" err="1">
                <a:latin typeface="+mn-lt"/>
              </a:rPr>
              <a:t>Black</a:t>
            </a:r>
            <a:r>
              <a:rPr lang="en-US" sz="1200" b="1" baseline="30000" dirty="0" err="1">
                <a:latin typeface="+mn-lt"/>
              </a:rPr>
              <a:t>TM</a:t>
            </a:r>
            <a:r>
              <a:rPr lang="en-US" sz="1200" b="1" dirty="0">
                <a:latin typeface="+mn-lt"/>
              </a:rPr>
              <a:t> Coupons:</a:t>
            </a:r>
          </a:p>
        </p:txBody>
      </p:sp>
      <p:pic>
        <p:nvPicPr>
          <p:cNvPr id="2061" name="Picture 2060">
            <a:extLst>
              <a:ext uri="{FF2B5EF4-FFF2-40B4-BE49-F238E27FC236}">
                <a16:creationId xmlns:a16="http://schemas.microsoft.com/office/drawing/2014/main" id="{52D912C3-B7A3-4F43-8580-BC1ED3D8BD15}"/>
              </a:ext>
            </a:extLst>
          </p:cNvPr>
          <p:cNvPicPr>
            <a:picLocks noChangeAspect="1"/>
          </p:cNvPicPr>
          <p:nvPr/>
        </p:nvPicPr>
        <p:blipFill>
          <a:blip r:embed="rId13"/>
          <a:stretch>
            <a:fillRect/>
          </a:stretch>
        </p:blipFill>
        <p:spPr>
          <a:xfrm>
            <a:off x="5292770" y="2959409"/>
            <a:ext cx="3140362" cy="2255661"/>
          </a:xfrm>
          <a:prstGeom prst="rect">
            <a:avLst/>
          </a:prstGeom>
        </p:spPr>
      </p:pic>
      <p:sp>
        <p:nvSpPr>
          <p:cNvPr id="2062" name="TextBox 2061">
            <a:extLst>
              <a:ext uri="{FF2B5EF4-FFF2-40B4-BE49-F238E27FC236}">
                <a16:creationId xmlns:a16="http://schemas.microsoft.com/office/drawing/2014/main" id="{9C79098E-065D-4A31-AA35-BCBD4235E470}"/>
              </a:ext>
            </a:extLst>
          </p:cNvPr>
          <p:cNvSpPr txBox="1"/>
          <p:nvPr/>
        </p:nvSpPr>
        <p:spPr>
          <a:xfrm>
            <a:off x="5200073" y="1266191"/>
            <a:ext cx="3227165" cy="646331"/>
          </a:xfrm>
          <a:prstGeom prst="rect">
            <a:avLst/>
          </a:prstGeom>
          <a:noFill/>
        </p:spPr>
        <p:txBody>
          <a:bodyPr wrap="none" rtlCol="0">
            <a:spAutoFit/>
          </a:bodyPr>
          <a:lstStyle/>
          <a:p>
            <a:pPr algn="ctr"/>
            <a:r>
              <a:rPr lang="en-US" sz="1200" b="1" i="1" dirty="0">
                <a:latin typeface="+mn-lt"/>
              </a:rPr>
              <a:t>-Polished aluminum coupons coated with</a:t>
            </a:r>
          </a:p>
          <a:p>
            <a:pPr algn="ctr"/>
            <a:r>
              <a:rPr lang="en-US" sz="1200" b="1" i="1" dirty="0">
                <a:latin typeface="+mn-lt"/>
              </a:rPr>
              <a:t>Fractal </a:t>
            </a:r>
            <a:r>
              <a:rPr lang="en-US" sz="1200" b="1" i="1" dirty="0" err="1">
                <a:latin typeface="+mn-lt"/>
              </a:rPr>
              <a:t>Black</a:t>
            </a:r>
            <a:r>
              <a:rPr lang="en-US" sz="1200" b="1" i="1" baseline="30000" dirty="0" err="1">
                <a:latin typeface="+mn-lt"/>
              </a:rPr>
              <a:t>TM</a:t>
            </a:r>
            <a:r>
              <a:rPr lang="en-US" sz="1200" b="1" i="1" baseline="30000" dirty="0">
                <a:latin typeface="+mn-lt"/>
              </a:rPr>
              <a:t> </a:t>
            </a:r>
            <a:r>
              <a:rPr lang="en-US" sz="1200" b="1" i="1" dirty="0">
                <a:latin typeface="+mn-lt"/>
              </a:rPr>
              <a:t>at the same time as the </a:t>
            </a:r>
          </a:p>
          <a:p>
            <a:pPr algn="ctr"/>
            <a:r>
              <a:rPr lang="en-US" sz="1200" b="1" i="1" dirty="0">
                <a:latin typeface="+mn-lt"/>
              </a:rPr>
              <a:t>OCI flight polished aluminum diffusers</a:t>
            </a:r>
          </a:p>
        </p:txBody>
      </p:sp>
      <p:sp>
        <p:nvSpPr>
          <p:cNvPr id="5" name="Rectangle 4">
            <a:extLst>
              <a:ext uri="{FF2B5EF4-FFF2-40B4-BE49-F238E27FC236}">
                <a16:creationId xmlns:a16="http://schemas.microsoft.com/office/drawing/2014/main" id="{F4C3E2E2-25A8-46D9-97C9-E570D47898E3}"/>
              </a:ext>
            </a:extLst>
          </p:cNvPr>
          <p:cNvSpPr/>
          <p:nvPr/>
        </p:nvSpPr>
        <p:spPr>
          <a:xfrm>
            <a:off x="4929054" y="823539"/>
            <a:ext cx="7106217" cy="46166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EFBC4A-F973-4A01-8A19-D6080DD81753}"/>
              </a:ext>
            </a:extLst>
          </p:cNvPr>
          <p:cNvPicPr>
            <a:picLocks noChangeAspect="1"/>
          </p:cNvPicPr>
          <p:nvPr/>
        </p:nvPicPr>
        <p:blipFill>
          <a:blip r:embed="rId14"/>
          <a:stretch>
            <a:fillRect/>
          </a:stretch>
        </p:blipFill>
        <p:spPr>
          <a:xfrm>
            <a:off x="233424" y="1051941"/>
            <a:ext cx="4585608" cy="4538234"/>
          </a:xfrm>
          <a:prstGeom prst="rect">
            <a:avLst/>
          </a:prstGeom>
        </p:spPr>
      </p:pic>
      <p:cxnSp>
        <p:nvCxnSpPr>
          <p:cNvPr id="7" name="Straight Arrow Connector 6">
            <a:extLst>
              <a:ext uri="{FF2B5EF4-FFF2-40B4-BE49-F238E27FC236}">
                <a16:creationId xmlns:a16="http://schemas.microsoft.com/office/drawing/2014/main" id="{44C56E5D-F45D-4919-8B33-80B1FD6BFCB7}"/>
              </a:ext>
            </a:extLst>
          </p:cNvPr>
          <p:cNvCxnSpPr>
            <a:cxnSpLocks/>
          </p:cNvCxnSpPr>
          <p:nvPr/>
        </p:nvCxnSpPr>
        <p:spPr>
          <a:xfrm>
            <a:off x="838200" y="4373885"/>
            <a:ext cx="20738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0F4E43-9A9D-49D5-9475-004E2D74F0F3}"/>
              </a:ext>
            </a:extLst>
          </p:cNvPr>
          <p:cNvCxnSpPr>
            <a:cxnSpLocks/>
          </p:cNvCxnSpPr>
          <p:nvPr/>
        </p:nvCxnSpPr>
        <p:spPr>
          <a:xfrm flipH="1">
            <a:off x="3605475" y="3689460"/>
            <a:ext cx="457200" cy="1524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07F489A-2885-4090-AEAD-2E7D5FBE4106}"/>
              </a:ext>
            </a:extLst>
          </p:cNvPr>
          <p:cNvSpPr txBox="1"/>
          <p:nvPr/>
        </p:nvSpPr>
        <p:spPr>
          <a:xfrm>
            <a:off x="1581362" y="781373"/>
            <a:ext cx="2014782" cy="307777"/>
          </a:xfrm>
          <a:prstGeom prst="rect">
            <a:avLst/>
          </a:prstGeom>
          <a:noFill/>
        </p:spPr>
        <p:txBody>
          <a:bodyPr wrap="none" rtlCol="0">
            <a:spAutoFit/>
          </a:bodyPr>
          <a:lstStyle/>
          <a:p>
            <a:r>
              <a:rPr lang="en-US" sz="1400" b="1" dirty="0">
                <a:latin typeface="+mn-lt"/>
              </a:rPr>
              <a:t>PACE OCI Instrument</a:t>
            </a:r>
          </a:p>
        </p:txBody>
      </p:sp>
      <p:sp>
        <p:nvSpPr>
          <p:cNvPr id="4" name="TextBox 3">
            <a:extLst>
              <a:ext uri="{FF2B5EF4-FFF2-40B4-BE49-F238E27FC236}">
                <a16:creationId xmlns:a16="http://schemas.microsoft.com/office/drawing/2014/main" id="{706D18DF-2619-4AFF-AA93-7B744A365ACF}"/>
              </a:ext>
            </a:extLst>
          </p:cNvPr>
          <p:cNvSpPr txBox="1"/>
          <p:nvPr/>
        </p:nvSpPr>
        <p:spPr>
          <a:xfrm>
            <a:off x="2353585" y="6522145"/>
            <a:ext cx="3854197" cy="276999"/>
          </a:xfrm>
          <a:prstGeom prst="rect">
            <a:avLst/>
          </a:prstGeom>
          <a:noFill/>
        </p:spPr>
        <p:txBody>
          <a:bodyPr wrap="none" rtlCol="0">
            <a:spAutoFit/>
          </a:bodyPr>
          <a:lstStyle/>
          <a:p>
            <a:r>
              <a:rPr lang="en-US" sz="1200" b="1" dirty="0">
                <a:latin typeface="+mn-lt"/>
              </a:rPr>
              <a:t>Note: Fractal </a:t>
            </a:r>
            <a:r>
              <a:rPr lang="en-US" sz="1200" b="1" dirty="0" err="1">
                <a:latin typeface="+mn-lt"/>
              </a:rPr>
              <a:t>Black</a:t>
            </a:r>
            <a:r>
              <a:rPr lang="en-US" sz="1200" b="1" baseline="30000" dirty="0" err="1">
                <a:latin typeface="+mn-lt"/>
              </a:rPr>
              <a:t>TM</a:t>
            </a:r>
            <a:r>
              <a:rPr lang="en-US" sz="1200" b="1" dirty="0">
                <a:latin typeface="+mn-lt"/>
              </a:rPr>
              <a:t> is a trademark of </a:t>
            </a:r>
            <a:r>
              <a:rPr lang="en-US" sz="1200" b="1" dirty="0" err="1">
                <a:latin typeface="+mn-lt"/>
              </a:rPr>
              <a:t>Acktar</a:t>
            </a:r>
            <a:r>
              <a:rPr lang="en-US" sz="1200" b="1" dirty="0">
                <a:latin typeface="+mn-lt"/>
              </a:rPr>
              <a:t>, Inc.</a:t>
            </a:r>
          </a:p>
        </p:txBody>
      </p:sp>
      <p:sp>
        <p:nvSpPr>
          <p:cNvPr id="8" name="TextBox 7">
            <a:extLst>
              <a:ext uri="{FF2B5EF4-FFF2-40B4-BE49-F238E27FC236}">
                <a16:creationId xmlns:a16="http://schemas.microsoft.com/office/drawing/2014/main" id="{56FE4E83-C89D-4471-A551-729CC098C909}"/>
              </a:ext>
            </a:extLst>
          </p:cNvPr>
          <p:cNvSpPr txBox="1"/>
          <p:nvPr/>
        </p:nvSpPr>
        <p:spPr>
          <a:xfrm>
            <a:off x="158238" y="5195283"/>
            <a:ext cx="681597" cy="246221"/>
          </a:xfrm>
          <a:prstGeom prst="rect">
            <a:avLst/>
          </a:prstGeom>
          <a:noFill/>
        </p:spPr>
        <p:txBody>
          <a:bodyPr wrap="none" rtlCol="0">
            <a:spAutoFit/>
          </a:bodyPr>
          <a:lstStyle/>
          <a:p>
            <a:r>
              <a:rPr lang="en-US" b="1" dirty="0">
                <a:latin typeface="+mn-lt"/>
              </a:rPr>
              <a:t>Figure 1</a:t>
            </a:r>
          </a:p>
        </p:txBody>
      </p:sp>
      <p:sp>
        <p:nvSpPr>
          <p:cNvPr id="32" name="TextBox 31">
            <a:extLst>
              <a:ext uri="{FF2B5EF4-FFF2-40B4-BE49-F238E27FC236}">
                <a16:creationId xmlns:a16="http://schemas.microsoft.com/office/drawing/2014/main" id="{4CC1FE38-C617-4AB6-B138-41AC4962EC46}"/>
              </a:ext>
            </a:extLst>
          </p:cNvPr>
          <p:cNvSpPr txBox="1"/>
          <p:nvPr/>
        </p:nvSpPr>
        <p:spPr>
          <a:xfrm>
            <a:off x="4925845" y="5193944"/>
            <a:ext cx="681597" cy="246221"/>
          </a:xfrm>
          <a:prstGeom prst="rect">
            <a:avLst/>
          </a:prstGeom>
          <a:noFill/>
        </p:spPr>
        <p:txBody>
          <a:bodyPr wrap="none" rtlCol="0">
            <a:spAutoFit/>
          </a:bodyPr>
          <a:lstStyle/>
          <a:p>
            <a:r>
              <a:rPr lang="en-US" b="1" dirty="0">
                <a:latin typeface="+mn-lt"/>
              </a:rPr>
              <a:t>Figure 2</a:t>
            </a:r>
          </a:p>
        </p:txBody>
      </p:sp>
    </p:spTree>
    <p:extLst>
      <p:ext uri="{BB962C8B-B14F-4D97-AF65-F5344CB8AC3E}">
        <p14:creationId xmlns:p14="http://schemas.microsoft.com/office/powerpoint/2010/main" val="1078857982"/>
      </p:ext>
    </p:extLst>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1681</TotalTime>
  <Words>4246</Words>
  <Application>Microsoft Macintosh PowerPoint</Application>
  <PresentationFormat>Widescreen</PresentationFormat>
  <Paragraphs>161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jfoster</dc:creator>
  <cp:lastModifiedBy>Holland, Rashida A. (GSFC-613.0)[GLOBAL SCIENCE &amp; TECHNOLOGY INC]</cp:lastModifiedBy>
  <cp:revision>226</cp:revision>
  <cp:lastPrinted>2014-05-29T18:51:42Z</cp:lastPrinted>
  <dcterms:created xsi:type="dcterms:W3CDTF">2010-01-26T17:34:07Z</dcterms:created>
  <dcterms:modified xsi:type="dcterms:W3CDTF">2021-01-05T18:12:33Z</dcterms:modified>
</cp:coreProperties>
</file>