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88" r:id="rId2"/>
    <p:sldId id="289" r:id="rId3"/>
    <p:sldId id="292" r:id="rId4"/>
    <p:sldId id="293" r:id="rId5"/>
    <p:sldId id="290" r:id="rId6"/>
    <p:sldId id="291" r:id="rId7"/>
    <p:sldId id="286" r:id="rId8"/>
    <p:sldId id="287" r:id="rId9"/>
    <p:sldId id="294" r:id="rId10"/>
    <p:sldId id="295" r:id="rId11"/>
  </p:sldIdLst>
  <p:sldSz cx="12192000" cy="6858000"/>
  <p:notesSz cx="6946900" cy="9220200"/>
  <p:defaultTextStyle>
    <a:defPPr>
      <a:defRPr lang="en-US"/>
    </a:defPPr>
    <a:lvl1pPr algn="l" rtl="0" fontAlgn="base">
      <a:spcBef>
        <a:spcPct val="0"/>
      </a:spcBef>
      <a:spcAft>
        <a:spcPct val="0"/>
      </a:spcAft>
      <a:defRPr sz="1000" kern="1200">
        <a:solidFill>
          <a:schemeClr val="tx1"/>
        </a:solidFill>
        <a:latin typeface="Times New Roman" pitchFamily="1" charset="0"/>
        <a:ea typeface="+mn-ea"/>
        <a:cs typeface="+mn-cs"/>
      </a:defRPr>
    </a:lvl1pPr>
    <a:lvl2pPr marL="457200" algn="l" rtl="0" fontAlgn="base">
      <a:spcBef>
        <a:spcPct val="0"/>
      </a:spcBef>
      <a:spcAft>
        <a:spcPct val="0"/>
      </a:spcAft>
      <a:defRPr sz="1000" kern="1200">
        <a:solidFill>
          <a:schemeClr val="tx1"/>
        </a:solidFill>
        <a:latin typeface="Times New Roman" pitchFamily="1" charset="0"/>
        <a:ea typeface="+mn-ea"/>
        <a:cs typeface="+mn-cs"/>
      </a:defRPr>
    </a:lvl2pPr>
    <a:lvl3pPr marL="914400" algn="l" rtl="0" fontAlgn="base">
      <a:spcBef>
        <a:spcPct val="0"/>
      </a:spcBef>
      <a:spcAft>
        <a:spcPct val="0"/>
      </a:spcAft>
      <a:defRPr sz="1000" kern="1200">
        <a:solidFill>
          <a:schemeClr val="tx1"/>
        </a:solidFill>
        <a:latin typeface="Times New Roman" pitchFamily="1" charset="0"/>
        <a:ea typeface="+mn-ea"/>
        <a:cs typeface="+mn-cs"/>
      </a:defRPr>
    </a:lvl3pPr>
    <a:lvl4pPr marL="1371600" algn="l" rtl="0" fontAlgn="base">
      <a:spcBef>
        <a:spcPct val="0"/>
      </a:spcBef>
      <a:spcAft>
        <a:spcPct val="0"/>
      </a:spcAft>
      <a:defRPr sz="1000" kern="1200">
        <a:solidFill>
          <a:schemeClr val="tx1"/>
        </a:solidFill>
        <a:latin typeface="Times New Roman" pitchFamily="1" charset="0"/>
        <a:ea typeface="+mn-ea"/>
        <a:cs typeface="+mn-cs"/>
      </a:defRPr>
    </a:lvl4pPr>
    <a:lvl5pPr marL="1828800" algn="l" rtl="0" fontAlgn="base">
      <a:spcBef>
        <a:spcPct val="0"/>
      </a:spcBef>
      <a:spcAft>
        <a:spcPct val="0"/>
      </a:spcAft>
      <a:defRPr sz="1000" kern="1200">
        <a:solidFill>
          <a:schemeClr val="tx1"/>
        </a:solidFill>
        <a:latin typeface="Times New Roman" pitchFamily="1" charset="0"/>
        <a:ea typeface="+mn-ea"/>
        <a:cs typeface="+mn-cs"/>
      </a:defRPr>
    </a:lvl5pPr>
    <a:lvl6pPr marL="2286000" algn="l" defTabSz="914400" rtl="0" eaLnBrk="1" latinLnBrk="0" hangingPunct="1">
      <a:defRPr sz="1000" kern="1200">
        <a:solidFill>
          <a:schemeClr val="tx1"/>
        </a:solidFill>
        <a:latin typeface="Times New Roman" pitchFamily="1" charset="0"/>
        <a:ea typeface="+mn-ea"/>
        <a:cs typeface="+mn-cs"/>
      </a:defRPr>
    </a:lvl6pPr>
    <a:lvl7pPr marL="2743200" algn="l" defTabSz="914400" rtl="0" eaLnBrk="1" latinLnBrk="0" hangingPunct="1">
      <a:defRPr sz="1000" kern="1200">
        <a:solidFill>
          <a:schemeClr val="tx1"/>
        </a:solidFill>
        <a:latin typeface="Times New Roman" pitchFamily="1" charset="0"/>
        <a:ea typeface="+mn-ea"/>
        <a:cs typeface="+mn-cs"/>
      </a:defRPr>
    </a:lvl7pPr>
    <a:lvl8pPr marL="3200400" algn="l" defTabSz="914400" rtl="0" eaLnBrk="1" latinLnBrk="0" hangingPunct="1">
      <a:defRPr sz="1000" kern="1200">
        <a:solidFill>
          <a:schemeClr val="tx1"/>
        </a:solidFill>
        <a:latin typeface="Times New Roman" pitchFamily="1" charset="0"/>
        <a:ea typeface="+mn-ea"/>
        <a:cs typeface="+mn-cs"/>
      </a:defRPr>
    </a:lvl8pPr>
    <a:lvl9pPr marL="3657600" algn="l" defTabSz="914400" rtl="0" eaLnBrk="1" latinLnBrk="0" hangingPunct="1">
      <a:defRPr sz="1000" kern="1200">
        <a:solidFill>
          <a:schemeClr val="tx1"/>
        </a:solidFill>
        <a:latin typeface="Times New Roman" pitchFamily="1"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56"/>
    <p:restoredTop sz="95184" autoAdjust="0"/>
  </p:normalViewPr>
  <p:slideViewPr>
    <p:cSldViewPr>
      <p:cViewPr varScale="1">
        <p:scale>
          <a:sx n="81" d="100"/>
          <a:sy n="81" d="100"/>
        </p:scale>
        <p:origin x="533" y="62"/>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0642" cy="461328"/>
          </a:xfrm>
          <a:prstGeom prst="rect">
            <a:avLst/>
          </a:prstGeom>
        </p:spPr>
        <p:txBody>
          <a:bodyPr vert="horz" lIns="92369" tIns="46184" rIns="92369" bIns="46184" rtlCol="0"/>
          <a:lstStyle>
            <a:lvl1pPr algn="l">
              <a:defRPr sz="1200">
                <a:latin typeface="Times New Roman" pitchFamily="18" charset="0"/>
              </a:defRPr>
            </a:lvl1pPr>
          </a:lstStyle>
          <a:p>
            <a:pPr>
              <a:defRPr/>
            </a:pPr>
            <a:endParaRPr lang="en-US"/>
          </a:p>
        </p:txBody>
      </p:sp>
      <p:sp>
        <p:nvSpPr>
          <p:cNvPr id="3" name="Date Placeholder 2"/>
          <p:cNvSpPr>
            <a:spLocks noGrp="1"/>
          </p:cNvSpPr>
          <p:nvPr>
            <p:ph type="dt" idx="1"/>
          </p:nvPr>
        </p:nvSpPr>
        <p:spPr>
          <a:xfrm>
            <a:off x="3934668" y="0"/>
            <a:ext cx="3010642" cy="461328"/>
          </a:xfrm>
          <a:prstGeom prst="rect">
            <a:avLst/>
          </a:prstGeom>
        </p:spPr>
        <p:txBody>
          <a:bodyPr vert="horz" lIns="92369" tIns="46184" rIns="92369" bIns="46184" rtlCol="0"/>
          <a:lstStyle>
            <a:lvl1pPr algn="r">
              <a:defRPr sz="1200">
                <a:latin typeface="Times New Roman" pitchFamily="18" charset="0"/>
              </a:defRPr>
            </a:lvl1pPr>
          </a:lstStyle>
          <a:p>
            <a:pPr>
              <a:defRPr/>
            </a:pPr>
            <a:fld id="{477463BB-08ED-4BF1-A9AA-9A8B6845ED87}" type="datetimeFigureOut">
              <a:rPr lang="en-US"/>
              <a:pPr>
                <a:defRPr/>
              </a:pPr>
              <a:t>2/8/2021</a:t>
            </a:fld>
            <a:endParaRPr lang="en-US"/>
          </a:p>
        </p:txBody>
      </p:sp>
      <p:sp>
        <p:nvSpPr>
          <p:cNvPr id="4" name="Slide Image Placeholder 3"/>
          <p:cNvSpPr>
            <a:spLocks noGrp="1" noRot="1" noChangeAspect="1"/>
          </p:cNvSpPr>
          <p:nvPr>
            <p:ph type="sldImg" idx="2"/>
          </p:nvPr>
        </p:nvSpPr>
        <p:spPr>
          <a:xfrm>
            <a:off x="400050" y="690563"/>
            <a:ext cx="6146800" cy="3457575"/>
          </a:xfrm>
          <a:prstGeom prst="rect">
            <a:avLst/>
          </a:prstGeom>
          <a:noFill/>
          <a:ln w="12700">
            <a:solidFill>
              <a:prstClr val="black"/>
            </a:solidFill>
          </a:ln>
        </p:spPr>
        <p:txBody>
          <a:bodyPr vert="horz" lIns="92369" tIns="46184" rIns="92369" bIns="46184" rtlCol="0" anchor="ctr"/>
          <a:lstStyle/>
          <a:p>
            <a:pPr lvl="0"/>
            <a:endParaRPr lang="en-US" noProof="0"/>
          </a:p>
        </p:txBody>
      </p:sp>
      <p:sp>
        <p:nvSpPr>
          <p:cNvPr id="5" name="Notes Placeholder 4"/>
          <p:cNvSpPr>
            <a:spLocks noGrp="1"/>
          </p:cNvSpPr>
          <p:nvPr>
            <p:ph type="body" sz="quarter" idx="3"/>
          </p:nvPr>
        </p:nvSpPr>
        <p:spPr>
          <a:xfrm>
            <a:off x="695010" y="4380231"/>
            <a:ext cx="5556884" cy="4148772"/>
          </a:xfrm>
          <a:prstGeom prst="rect">
            <a:avLst/>
          </a:prstGeom>
        </p:spPr>
        <p:txBody>
          <a:bodyPr vert="horz" lIns="92369" tIns="46184" rIns="92369" bIns="4618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757289"/>
            <a:ext cx="3010642" cy="461328"/>
          </a:xfrm>
          <a:prstGeom prst="rect">
            <a:avLst/>
          </a:prstGeom>
        </p:spPr>
        <p:txBody>
          <a:bodyPr vert="horz" lIns="92369" tIns="46184" rIns="92369" bIns="46184" rtlCol="0" anchor="b"/>
          <a:lstStyle>
            <a:lvl1pPr algn="l">
              <a:defRPr sz="1200">
                <a:latin typeface="Times New Roman" pitchFamily="18" charset="0"/>
              </a:defRPr>
            </a:lvl1pPr>
          </a:lstStyle>
          <a:p>
            <a:pPr>
              <a:defRPr/>
            </a:pPr>
            <a:endParaRPr lang="en-US"/>
          </a:p>
        </p:txBody>
      </p:sp>
      <p:sp>
        <p:nvSpPr>
          <p:cNvPr id="7" name="Slide Number Placeholder 6"/>
          <p:cNvSpPr>
            <a:spLocks noGrp="1"/>
          </p:cNvSpPr>
          <p:nvPr>
            <p:ph type="sldNum" sz="quarter" idx="5"/>
          </p:nvPr>
        </p:nvSpPr>
        <p:spPr>
          <a:xfrm>
            <a:off x="3934668" y="8757289"/>
            <a:ext cx="3010642" cy="461328"/>
          </a:xfrm>
          <a:prstGeom prst="rect">
            <a:avLst/>
          </a:prstGeom>
        </p:spPr>
        <p:txBody>
          <a:bodyPr vert="horz" lIns="92369" tIns="46184" rIns="92369" bIns="46184" rtlCol="0" anchor="b"/>
          <a:lstStyle>
            <a:lvl1pPr algn="r">
              <a:defRPr sz="1200">
                <a:latin typeface="Times New Roman" pitchFamily="18" charset="0"/>
              </a:defRPr>
            </a:lvl1pPr>
          </a:lstStyle>
          <a:p>
            <a:pPr>
              <a:defRPr/>
            </a:pPr>
            <a:fld id="{B94BA2B8-389A-429E-A388-66752A990756}" type="slidenum">
              <a:rPr lang="en-US"/>
              <a:pPr>
                <a:defRPr/>
              </a:pPr>
              <a:t>‹#›</a:t>
            </a:fld>
            <a:endParaRPr lang="en-US"/>
          </a:p>
        </p:txBody>
      </p:sp>
    </p:spTree>
    <p:extLst>
      <p:ext uri="{BB962C8B-B14F-4D97-AF65-F5344CB8AC3E}">
        <p14:creationId xmlns:p14="http://schemas.microsoft.com/office/powerpoint/2010/main" val="30851787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1"/>
          <p:cNvSpPr>
            <a:spLocks noGrp="1" noRot="1" noChangeAspect="1" noChangeArrowheads="1" noTextEdit="1"/>
          </p:cNvSpPr>
          <p:nvPr>
            <p:ph type="sldImg"/>
          </p:nvPr>
        </p:nvSpPr>
        <p:spPr bwMode="auto">
          <a:xfrm>
            <a:off x="663575" y="922338"/>
            <a:ext cx="5618163" cy="3160712"/>
          </a:xfrm>
          <a:solidFill>
            <a:srgbClr val="FFFFFF"/>
          </a:solidFill>
          <a:ln>
            <a:solidFill>
              <a:srgbClr val="000000"/>
            </a:solidFill>
            <a:miter lim="800000"/>
            <a:headEnd/>
            <a:tailEnd/>
          </a:ln>
        </p:spPr>
      </p:sp>
      <p:sp>
        <p:nvSpPr>
          <p:cNvPr id="5123" name="Rectangle 2"/>
          <p:cNvSpPr>
            <a:spLocks noGrp="1" noChangeArrowheads="1"/>
          </p:cNvSpPr>
          <p:nvPr>
            <p:ph type="body" idx="1"/>
          </p:nvPr>
        </p:nvSpPr>
        <p:spPr bwMode="auto">
          <a:xfrm>
            <a:off x="1059212" y="4389742"/>
            <a:ext cx="4833249" cy="350672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endParaRPr lang="en-US">
              <a:ea typeface="ＭＳ Ｐゴシック" pitchFamily="1" charset="-128"/>
            </a:endParaRPr>
          </a:p>
        </p:txBody>
      </p:sp>
    </p:spTree>
    <p:extLst>
      <p:ext uri="{BB962C8B-B14F-4D97-AF65-F5344CB8AC3E}">
        <p14:creationId xmlns:p14="http://schemas.microsoft.com/office/powerpoint/2010/main" val="1373215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031"/>
          <p:cNvSpPr txBox="1">
            <a:spLocks noGrp="1" noChangeArrowheads="1"/>
          </p:cNvSpPr>
          <p:nvPr/>
        </p:nvSpPr>
        <p:spPr bwMode="auto">
          <a:xfrm>
            <a:off x="3934669" y="8757289"/>
            <a:ext cx="3010642" cy="4613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360" tIns="46180" rIns="92360" bIns="46180" anchor="b"/>
          <a:lstStyle>
            <a:lvl1pPr eaLnBrk="0" hangingPunct="0">
              <a:defRPr sz="1000">
                <a:solidFill>
                  <a:schemeClr val="tx1"/>
                </a:solidFill>
                <a:latin typeface="Times New Roman" pitchFamily="1" charset="0"/>
              </a:defRPr>
            </a:lvl1pPr>
            <a:lvl2pPr marL="742950" indent="-285750" eaLnBrk="0" hangingPunct="0">
              <a:defRPr sz="1000">
                <a:solidFill>
                  <a:schemeClr val="tx1"/>
                </a:solidFill>
                <a:latin typeface="Times New Roman" pitchFamily="1" charset="0"/>
              </a:defRPr>
            </a:lvl2pPr>
            <a:lvl3pPr marL="1143000" indent="-228600" eaLnBrk="0" hangingPunct="0">
              <a:defRPr sz="1000">
                <a:solidFill>
                  <a:schemeClr val="tx1"/>
                </a:solidFill>
                <a:latin typeface="Times New Roman" pitchFamily="1" charset="0"/>
              </a:defRPr>
            </a:lvl3pPr>
            <a:lvl4pPr marL="1600200" indent="-228600" eaLnBrk="0" hangingPunct="0">
              <a:defRPr sz="1000">
                <a:solidFill>
                  <a:schemeClr val="tx1"/>
                </a:solidFill>
                <a:latin typeface="Times New Roman" pitchFamily="1" charset="0"/>
              </a:defRPr>
            </a:lvl4pPr>
            <a:lvl5pPr marL="2057400" indent="-228600" eaLnBrk="0" hangingPunct="0">
              <a:defRPr sz="1000">
                <a:solidFill>
                  <a:schemeClr val="tx1"/>
                </a:solidFill>
                <a:latin typeface="Times New Roman" pitchFamily="1" charset="0"/>
              </a:defRPr>
            </a:lvl5pPr>
            <a:lvl6pPr marL="2514600" indent="-228600" eaLnBrk="0" fontAlgn="base" hangingPunct="0">
              <a:spcBef>
                <a:spcPct val="0"/>
              </a:spcBef>
              <a:spcAft>
                <a:spcPct val="0"/>
              </a:spcAft>
              <a:defRPr sz="1000">
                <a:solidFill>
                  <a:schemeClr val="tx1"/>
                </a:solidFill>
                <a:latin typeface="Times New Roman" pitchFamily="1" charset="0"/>
              </a:defRPr>
            </a:lvl6pPr>
            <a:lvl7pPr marL="2971800" indent="-228600" eaLnBrk="0" fontAlgn="base" hangingPunct="0">
              <a:spcBef>
                <a:spcPct val="0"/>
              </a:spcBef>
              <a:spcAft>
                <a:spcPct val="0"/>
              </a:spcAft>
              <a:defRPr sz="1000">
                <a:solidFill>
                  <a:schemeClr val="tx1"/>
                </a:solidFill>
                <a:latin typeface="Times New Roman" pitchFamily="1" charset="0"/>
              </a:defRPr>
            </a:lvl7pPr>
            <a:lvl8pPr marL="3429000" indent="-228600" eaLnBrk="0" fontAlgn="base" hangingPunct="0">
              <a:spcBef>
                <a:spcPct val="0"/>
              </a:spcBef>
              <a:spcAft>
                <a:spcPct val="0"/>
              </a:spcAft>
              <a:defRPr sz="1000">
                <a:solidFill>
                  <a:schemeClr val="tx1"/>
                </a:solidFill>
                <a:latin typeface="Times New Roman" pitchFamily="1" charset="0"/>
              </a:defRPr>
            </a:lvl8pPr>
            <a:lvl9pPr marL="3886200" indent="-228600" eaLnBrk="0" fontAlgn="base" hangingPunct="0">
              <a:spcBef>
                <a:spcPct val="0"/>
              </a:spcBef>
              <a:spcAft>
                <a:spcPct val="0"/>
              </a:spcAft>
              <a:defRPr sz="1000">
                <a:solidFill>
                  <a:schemeClr val="tx1"/>
                </a:solidFill>
                <a:latin typeface="Times New Roman" pitchFamily="1" charset="0"/>
              </a:defRPr>
            </a:lvl9pPr>
          </a:lstStyle>
          <a:p>
            <a:pPr algn="r" eaLnBrk="1" hangingPunct="1"/>
            <a:fld id="{123EEF46-C8A3-47B6-96EF-B6F3F39F361A}" type="slidenum">
              <a:rPr lang="en-US" sz="1200"/>
              <a:pPr algn="r" eaLnBrk="1" hangingPunct="1"/>
              <a:t>2</a:t>
            </a:fld>
            <a:endParaRPr lang="en-US" sz="1200"/>
          </a:p>
        </p:txBody>
      </p:sp>
      <p:sp>
        <p:nvSpPr>
          <p:cNvPr id="6147" name="Rectangle 2"/>
          <p:cNvSpPr>
            <a:spLocks noGrp="1" noRot="1" noChangeAspect="1" noChangeArrowheads="1" noTextEdit="1"/>
          </p:cNvSpPr>
          <p:nvPr>
            <p:ph type="sldImg"/>
          </p:nvPr>
        </p:nvSpPr>
        <p:spPr bwMode="auto">
          <a:xfrm>
            <a:off x="400050" y="690563"/>
            <a:ext cx="6146800" cy="345757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148"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2360" tIns="46180" rIns="92360" bIns="46180" numCol="1" anchor="t" anchorCtr="0" compatLnSpc="1">
            <a:prstTxWarp prst="textNoShape">
              <a:avLst/>
            </a:prstTxWarp>
          </a:bodyPr>
          <a:lstStyle/>
          <a:p>
            <a:endParaRPr lang="en-US">
              <a:ea typeface="ＭＳ Ｐゴシック" pitchFamily="1" charset="-128"/>
            </a:endParaRPr>
          </a:p>
        </p:txBody>
      </p:sp>
    </p:spTree>
    <p:extLst>
      <p:ext uri="{BB962C8B-B14F-4D97-AF65-F5344CB8AC3E}">
        <p14:creationId xmlns:p14="http://schemas.microsoft.com/office/powerpoint/2010/main" val="4155303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1"/>
          <p:cNvSpPr>
            <a:spLocks noGrp="1" noRot="1" noChangeAspect="1" noChangeArrowheads="1" noTextEdit="1"/>
          </p:cNvSpPr>
          <p:nvPr>
            <p:ph type="sldImg"/>
          </p:nvPr>
        </p:nvSpPr>
        <p:spPr bwMode="auto">
          <a:xfrm>
            <a:off x="663575" y="922338"/>
            <a:ext cx="5618163" cy="3160712"/>
          </a:xfrm>
          <a:solidFill>
            <a:srgbClr val="FFFFFF"/>
          </a:solidFill>
          <a:ln>
            <a:solidFill>
              <a:srgbClr val="000000"/>
            </a:solidFill>
            <a:miter lim="800000"/>
            <a:headEnd/>
            <a:tailEnd/>
          </a:ln>
        </p:spPr>
      </p:sp>
      <p:sp>
        <p:nvSpPr>
          <p:cNvPr id="5123" name="Rectangle 2"/>
          <p:cNvSpPr>
            <a:spLocks noGrp="1" noChangeArrowheads="1"/>
          </p:cNvSpPr>
          <p:nvPr>
            <p:ph type="body" idx="1"/>
          </p:nvPr>
        </p:nvSpPr>
        <p:spPr bwMode="auto">
          <a:xfrm>
            <a:off x="1059212" y="4389742"/>
            <a:ext cx="4833249" cy="350672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numCol="1" anchor="ctr" anchorCtr="0" compatLnSpc="1">
            <a:prstTxWarp prst="textNoShape">
              <a:avLst/>
            </a:prstTxWarp>
          </a:bodyPr>
          <a:lstStyle/>
          <a:p>
            <a:endParaRPr lang="en-US">
              <a:ea typeface="ＭＳ Ｐゴシック" pitchFamily="1" charset="-128"/>
            </a:endParaRPr>
          </a:p>
        </p:txBody>
      </p:sp>
    </p:spTree>
    <p:extLst>
      <p:ext uri="{BB962C8B-B14F-4D97-AF65-F5344CB8AC3E}">
        <p14:creationId xmlns:p14="http://schemas.microsoft.com/office/powerpoint/2010/main" val="2574232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031"/>
          <p:cNvSpPr txBox="1">
            <a:spLocks noGrp="1" noChangeArrowheads="1"/>
          </p:cNvSpPr>
          <p:nvPr/>
        </p:nvSpPr>
        <p:spPr bwMode="auto">
          <a:xfrm>
            <a:off x="3934669" y="8757289"/>
            <a:ext cx="3010642" cy="461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360" tIns="46180" rIns="92360" bIns="46180" anchor="b"/>
          <a:lstStyle>
            <a:lvl1pPr eaLnBrk="0" hangingPunct="0">
              <a:defRPr sz="1000">
                <a:solidFill>
                  <a:schemeClr val="tx1"/>
                </a:solidFill>
                <a:latin typeface="Times New Roman" pitchFamily="1" charset="0"/>
              </a:defRPr>
            </a:lvl1pPr>
            <a:lvl2pPr marL="742950" indent="-285750" eaLnBrk="0" hangingPunct="0">
              <a:defRPr sz="1000">
                <a:solidFill>
                  <a:schemeClr val="tx1"/>
                </a:solidFill>
                <a:latin typeface="Times New Roman" pitchFamily="1" charset="0"/>
              </a:defRPr>
            </a:lvl2pPr>
            <a:lvl3pPr marL="1143000" indent="-228600" eaLnBrk="0" hangingPunct="0">
              <a:defRPr sz="1000">
                <a:solidFill>
                  <a:schemeClr val="tx1"/>
                </a:solidFill>
                <a:latin typeface="Times New Roman" pitchFamily="1" charset="0"/>
              </a:defRPr>
            </a:lvl3pPr>
            <a:lvl4pPr marL="1600200" indent="-228600" eaLnBrk="0" hangingPunct="0">
              <a:defRPr sz="1000">
                <a:solidFill>
                  <a:schemeClr val="tx1"/>
                </a:solidFill>
                <a:latin typeface="Times New Roman" pitchFamily="1" charset="0"/>
              </a:defRPr>
            </a:lvl4pPr>
            <a:lvl5pPr marL="2057400" indent="-228600" eaLnBrk="0" hangingPunct="0">
              <a:defRPr sz="1000">
                <a:solidFill>
                  <a:schemeClr val="tx1"/>
                </a:solidFill>
                <a:latin typeface="Times New Roman" pitchFamily="1" charset="0"/>
              </a:defRPr>
            </a:lvl5pPr>
            <a:lvl6pPr marL="2514600" indent="-228600" eaLnBrk="0" fontAlgn="base" hangingPunct="0">
              <a:spcBef>
                <a:spcPct val="0"/>
              </a:spcBef>
              <a:spcAft>
                <a:spcPct val="0"/>
              </a:spcAft>
              <a:defRPr sz="1000">
                <a:solidFill>
                  <a:schemeClr val="tx1"/>
                </a:solidFill>
                <a:latin typeface="Times New Roman" pitchFamily="1" charset="0"/>
              </a:defRPr>
            </a:lvl6pPr>
            <a:lvl7pPr marL="2971800" indent="-228600" eaLnBrk="0" fontAlgn="base" hangingPunct="0">
              <a:spcBef>
                <a:spcPct val="0"/>
              </a:spcBef>
              <a:spcAft>
                <a:spcPct val="0"/>
              </a:spcAft>
              <a:defRPr sz="1000">
                <a:solidFill>
                  <a:schemeClr val="tx1"/>
                </a:solidFill>
                <a:latin typeface="Times New Roman" pitchFamily="1" charset="0"/>
              </a:defRPr>
            </a:lvl7pPr>
            <a:lvl8pPr marL="3429000" indent="-228600" eaLnBrk="0" fontAlgn="base" hangingPunct="0">
              <a:spcBef>
                <a:spcPct val="0"/>
              </a:spcBef>
              <a:spcAft>
                <a:spcPct val="0"/>
              </a:spcAft>
              <a:defRPr sz="1000">
                <a:solidFill>
                  <a:schemeClr val="tx1"/>
                </a:solidFill>
                <a:latin typeface="Times New Roman" pitchFamily="1" charset="0"/>
              </a:defRPr>
            </a:lvl8pPr>
            <a:lvl9pPr marL="3886200" indent="-228600" eaLnBrk="0" fontAlgn="base" hangingPunct="0">
              <a:spcBef>
                <a:spcPct val="0"/>
              </a:spcBef>
              <a:spcAft>
                <a:spcPct val="0"/>
              </a:spcAft>
              <a:defRPr sz="1000">
                <a:solidFill>
                  <a:schemeClr val="tx1"/>
                </a:solidFill>
                <a:latin typeface="Times New Roman" pitchFamily="1" charset="0"/>
              </a:defRPr>
            </a:lvl9pPr>
          </a:lstStyle>
          <a:p>
            <a:pPr algn="r" eaLnBrk="1" hangingPunct="1"/>
            <a:fld id="{123EEF46-C8A3-47B6-96EF-B6F3F39F361A}" type="slidenum">
              <a:rPr lang="en-US" sz="1200"/>
              <a:pPr algn="r" eaLnBrk="1" hangingPunct="1"/>
              <a:t>4</a:t>
            </a:fld>
            <a:endParaRPr lang="en-US" sz="1200"/>
          </a:p>
        </p:txBody>
      </p:sp>
      <p:sp>
        <p:nvSpPr>
          <p:cNvPr id="6147" name="Rectangle 2"/>
          <p:cNvSpPr>
            <a:spLocks noGrp="1" noRot="1" noChangeAspect="1" noChangeArrowheads="1" noTextEdit="1"/>
          </p:cNvSpPr>
          <p:nvPr>
            <p:ph type="sldImg"/>
          </p:nvPr>
        </p:nvSpPr>
        <p:spPr bwMode="auto">
          <a:xfrm>
            <a:off x="400050" y="690563"/>
            <a:ext cx="6146800" cy="34575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14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2360" tIns="46180" rIns="92360" bIns="46180" numCol="1" anchor="t" anchorCtr="0" compatLnSpc="1">
            <a:prstTxWarp prst="textNoShape">
              <a:avLst/>
            </a:prstTxWarp>
          </a:bodyPr>
          <a:lstStyle/>
          <a:p>
            <a:endParaRPr lang="en-US">
              <a:ea typeface="ＭＳ Ｐゴシック" pitchFamily="1" charset="-128"/>
            </a:endParaRPr>
          </a:p>
        </p:txBody>
      </p:sp>
    </p:spTree>
    <p:extLst>
      <p:ext uri="{BB962C8B-B14F-4D97-AF65-F5344CB8AC3E}">
        <p14:creationId xmlns:p14="http://schemas.microsoft.com/office/powerpoint/2010/main" val="1389965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1"/>
          <p:cNvSpPr>
            <a:spLocks noGrp="1" noRot="1" noChangeAspect="1" noChangeArrowheads="1" noTextEdit="1"/>
          </p:cNvSpPr>
          <p:nvPr>
            <p:ph type="sldImg"/>
          </p:nvPr>
        </p:nvSpPr>
        <p:spPr bwMode="auto">
          <a:xfrm>
            <a:off x="663575" y="922338"/>
            <a:ext cx="5618163" cy="3160712"/>
          </a:xfrm>
          <a:solidFill>
            <a:srgbClr val="FFFFFF"/>
          </a:solidFill>
          <a:ln>
            <a:solidFill>
              <a:srgbClr val="000000"/>
            </a:solidFill>
            <a:miter lim="800000"/>
            <a:headEnd/>
            <a:tailEnd/>
          </a:ln>
        </p:spPr>
      </p:sp>
      <p:sp>
        <p:nvSpPr>
          <p:cNvPr id="5123" name="Rectangle 2"/>
          <p:cNvSpPr>
            <a:spLocks noGrp="1" noChangeArrowheads="1"/>
          </p:cNvSpPr>
          <p:nvPr>
            <p:ph type="body" idx="1"/>
          </p:nvPr>
        </p:nvSpPr>
        <p:spPr bwMode="auto">
          <a:xfrm>
            <a:off x="1059212" y="4389742"/>
            <a:ext cx="4833249" cy="350672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endParaRPr lang="en-US">
              <a:ea typeface="ＭＳ Ｐゴシック" pitchFamily="1" charset="-128"/>
            </a:endParaRPr>
          </a:p>
        </p:txBody>
      </p:sp>
    </p:spTree>
    <p:extLst>
      <p:ext uri="{BB962C8B-B14F-4D97-AF65-F5344CB8AC3E}">
        <p14:creationId xmlns:p14="http://schemas.microsoft.com/office/powerpoint/2010/main" val="3336685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031"/>
          <p:cNvSpPr txBox="1">
            <a:spLocks noGrp="1" noChangeArrowheads="1"/>
          </p:cNvSpPr>
          <p:nvPr/>
        </p:nvSpPr>
        <p:spPr bwMode="auto">
          <a:xfrm>
            <a:off x="3934669" y="8757289"/>
            <a:ext cx="3010642" cy="4613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360" tIns="46180" rIns="92360" bIns="46180" anchor="b"/>
          <a:lstStyle>
            <a:lvl1pPr eaLnBrk="0" hangingPunct="0">
              <a:defRPr sz="1000">
                <a:solidFill>
                  <a:schemeClr val="tx1"/>
                </a:solidFill>
                <a:latin typeface="Times New Roman" pitchFamily="1" charset="0"/>
              </a:defRPr>
            </a:lvl1pPr>
            <a:lvl2pPr marL="742950" indent="-285750" eaLnBrk="0" hangingPunct="0">
              <a:defRPr sz="1000">
                <a:solidFill>
                  <a:schemeClr val="tx1"/>
                </a:solidFill>
                <a:latin typeface="Times New Roman" pitchFamily="1" charset="0"/>
              </a:defRPr>
            </a:lvl2pPr>
            <a:lvl3pPr marL="1143000" indent="-228600" eaLnBrk="0" hangingPunct="0">
              <a:defRPr sz="1000">
                <a:solidFill>
                  <a:schemeClr val="tx1"/>
                </a:solidFill>
                <a:latin typeface="Times New Roman" pitchFamily="1" charset="0"/>
              </a:defRPr>
            </a:lvl3pPr>
            <a:lvl4pPr marL="1600200" indent="-228600" eaLnBrk="0" hangingPunct="0">
              <a:defRPr sz="1000">
                <a:solidFill>
                  <a:schemeClr val="tx1"/>
                </a:solidFill>
                <a:latin typeface="Times New Roman" pitchFamily="1" charset="0"/>
              </a:defRPr>
            </a:lvl4pPr>
            <a:lvl5pPr marL="2057400" indent="-228600" eaLnBrk="0" hangingPunct="0">
              <a:defRPr sz="1000">
                <a:solidFill>
                  <a:schemeClr val="tx1"/>
                </a:solidFill>
                <a:latin typeface="Times New Roman" pitchFamily="1" charset="0"/>
              </a:defRPr>
            </a:lvl5pPr>
            <a:lvl6pPr marL="2514600" indent="-228600" eaLnBrk="0" fontAlgn="base" hangingPunct="0">
              <a:spcBef>
                <a:spcPct val="0"/>
              </a:spcBef>
              <a:spcAft>
                <a:spcPct val="0"/>
              </a:spcAft>
              <a:defRPr sz="1000">
                <a:solidFill>
                  <a:schemeClr val="tx1"/>
                </a:solidFill>
                <a:latin typeface="Times New Roman" pitchFamily="1" charset="0"/>
              </a:defRPr>
            </a:lvl6pPr>
            <a:lvl7pPr marL="2971800" indent="-228600" eaLnBrk="0" fontAlgn="base" hangingPunct="0">
              <a:spcBef>
                <a:spcPct val="0"/>
              </a:spcBef>
              <a:spcAft>
                <a:spcPct val="0"/>
              </a:spcAft>
              <a:defRPr sz="1000">
                <a:solidFill>
                  <a:schemeClr val="tx1"/>
                </a:solidFill>
                <a:latin typeface="Times New Roman" pitchFamily="1" charset="0"/>
              </a:defRPr>
            </a:lvl7pPr>
            <a:lvl8pPr marL="3429000" indent="-228600" eaLnBrk="0" fontAlgn="base" hangingPunct="0">
              <a:spcBef>
                <a:spcPct val="0"/>
              </a:spcBef>
              <a:spcAft>
                <a:spcPct val="0"/>
              </a:spcAft>
              <a:defRPr sz="1000">
                <a:solidFill>
                  <a:schemeClr val="tx1"/>
                </a:solidFill>
                <a:latin typeface="Times New Roman" pitchFamily="1" charset="0"/>
              </a:defRPr>
            </a:lvl8pPr>
            <a:lvl9pPr marL="3886200" indent="-228600" eaLnBrk="0" fontAlgn="base" hangingPunct="0">
              <a:spcBef>
                <a:spcPct val="0"/>
              </a:spcBef>
              <a:spcAft>
                <a:spcPct val="0"/>
              </a:spcAft>
              <a:defRPr sz="1000">
                <a:solidFill>
                  <a:schemeClr val="tx1"/>
                </a:solidFill>
                <a:latin typeface="Times New Roman" pitchFamily="1" charset="0"/>
              </a:defRPr>
            </a:lvl9pPr>
          </a:lstStyle>
          <a:p>
            <a:pPr algn="r" eaLnBrk="1" hangingPunct="1"/>
            <a:fld id="{123EEF46-C8A3-47B6-96EF-B6F3F39F361A}" type="slidenum">
              <a:rPr lang="en-US" sz="1200"/>
              <a:pPr algn="r" eaLnBrk="1" hangingPunct="1"/>
              <a:t>6</a:t>
            </a:fld>
            <a:endParaRPr lang="en-US" sz="1200"/>
          </a:p>
        </p:txBody>
      </p:sp>
      <p:sp>
        <p:nvSpPr>
          <p:cNvPr id="6147" name="Rectangle 2"/>
          <p:cNvSpPr>
            <a:spLocks noGrp="1" noRot="1" noChangeAspect="1" noChangeArrowheads="1" noTextEdit="1"/>
          </p:cNvSpPr>
          <p:nvPr>
            <p:ph type="sldImg"/>
          </p:nvPr>
        </p:nvSpPr>
        <p:spPr bwMode="auto">
          <a:xfrm>
            <a:off x="400050" y="690563"/>
            <a:ext cx="6146800" cy="345757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148"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2360" tIns="46180" rIns="92360" bIns="46180" numCol="1" anchor="t" anchorCtr="0" compatLnSpc="1">
            <a:prstTxWarp prst="textNoShape">
              <a:avLst/>
            </a:prstTxWarp>
          </a:bodyPr>
          <a:lstStyle/>
          <a:p>
            <a:endParaRPr lang="en-US">
              <a:ea typeface="ＭＳ Ｐゴシック" pitchFamily="1" charset="-128"/>
            </a:endParaRPr>
          </a:p>
        </p:txBody>
      </p:sp>
    </p:spTree>
    <p:extLst>
      <p:ext uri="{BB962C8B-B14F-4D97-AF65-F5344CB8AC3E}">
        <p14:creationId xmlns:p14="http://schemas.microsoft.com/office/powerpoint/2010/main" val="1435729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1"/>
          <p:cNvSpPr>
            <a:spLocks noGrp="1" noRot="1" noChangeAspect="1" noChangeArrowheads="1" noTextEdit="1"/>
          </p:cNvSpPr>
          <p:nvPr>
            <p:ph type="sldImg"/>
          </p:nvPr>
        </p:nvSpPr>
        <p:spPr bwMode="auto">
          <a:xfrm>
            <a:off x="663575" y="922338"/>
            <a:ext cx="5618163" cy="3160712"/>
          </a:xfrm>
          <a:solidFill>
            <a:srgbClr val="FFFFFF"/>
          </a:solidFill>
          <a:ln>
            <a:solidFill>
              <a:srgbClr val="000000"/>
            </a:solidFill>
            <a:miter lim="800000"/>
            <a:headEnd/>
            <a:tailEnd/>
          </a:ln>
        </p:spPr>
      </p:sp>
      <p:sp>
        <p:nvSpPr>
          <p:cNvPr id="5123" name="Rectangle 2"/>
          <p:cNvSpPr>
            <a:spLocks noGrp="1" noChangeArrowheads="1"/>
          </p:cNvSpPr>
          <p:nvPr>
            <p:ph type="body" idx="1"/>
          </p:nvPr>
        </p:nvSpPr>
        <p:spPr bwMode="auto">
          <a:xfrm>
            <a:off x="1059212" y="4389742"/>
            <a:ext cx="4833249" cy="350672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numCol="1" anchor="ctr" anchorCtr="0" compatLnSpc="1">
            <a:prstTxWarp prst="textNoShape">
              <a:avLst/>
            </a:prstTxWarp>
          </a:bodyPr>
          <a:lstStyle/>
          <a:p>
            <a:endParaRPr lang="en-US" dirty="0">
              <a:ea typeface="ＭＳ Ｐゴシック" pitchFamily="1" charset="-128"/>
            </a:endParaRPr>
          </a:p>
        </p:txBody>
      </p:sp>
    </p:spTree>
    <p:extLst>
      <p:ext uri="{BB962C8B-B14F-4D97-AF65-F5344CB8AC3E}">
        <p14:creationId xmlns:p14="http://schemas.microsoft.com/office/powerpoint/2010/main" val="25229056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031"/>
          <p:cNvSpPr txBox="1">
            <a:spLocks noGrp="1" noChangeArrowheads="1"/>
          </p:cNvSpPr>
          <p:nvPr/>
        </p:nvSpPr>
        <p:spPr bwMode="auto">
          <a:xfrm>
            <a:off x="3934669" y="8757289"/>
            <a:ext cx="3010642" cy="461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360" tIns="46180" rIns="92360" bIns="46180" anchor="b"/>
          <a:lstStyle>
            <a:lvl1pPr eaLnBrk="0" hangingPunct="0">
              <a:defRPr sz="1000">
                <a:solidFill>
                  <a:schemeClr val="tx1"/>
                </a:solidFill>
                <a:latin typeface="Times New Roman" pitchFamily="1" charset="0"/>
              </a:defRPr>
            </a:lvl1pPr>
            <a:lvl2pPr marL="742950" indent="-285750" eaLnBrk="0" hangingPunct="0">
              <a:defRPr sz="1000">
                <a:solidFill>
                  <a:schemeClr val="tx1"/>
                </a:solidFill>
                <a:latin typeface="Times New Roman" pitchFamily="1" charset="0"/>
              </a:defRPr>
            </a:lvl2pPr>
            <a:lvl3pPr marL="1143000" indent="-228600" eaLnBrk="0" hangingPunct="0">
              <a:defRPr sz="1000">
                <a:solidFill>
                  <a:schemeClr val="tx1"/>
                </a:solidFill>
                <a:latin typeface="Times New Roman" pitchFamily="1" charset="0"/>
              </a:defRPr>
            </a:lvl3pPr>
            <a:lvl4pPr marL="1600200" indent="-228600" eaLnBrk="0" hangingPunct="0">
              <a:defRPr sz="1000">
                <a:solidFill>
                  <a:schemeClr val="tx1"/>
                </a:solidFill>
                <a:latin typeface="Times New Roman" pitchFamily="1" charset="0"/>
              </a:defRPr>
            </a:lvl4pPr>
            <a:lvl5pPr marL="2057400" indent="-228600" eaLnBrk="0" hangingPunct="0">
              <a:defRPr sz="1000">
                <a:solidFill>
                  <a:schemeClr val="tx1"/>
                </a:solidFill>
                <a:latin typeface="Times New Roman" pitchFamily="1" charset="0"/>
              </a:defRPr>
            </a:lvl5pPr>
            <a:lvl6pPr marL="2514600" indent="-228600" eaLnBrk="0" fontAlgn="base" hangingPunct="0">
              <a:spcBef>
                <a:spcPct val="0"/>
              </a:spcBef>
              <a:spcAft>
                <a:spcPct val="0"/>
              </a:spcAft>
              <a:defRPr sz="1000">
                <a:solidFill>
                  <a:schemeClr val="tx1"/>
                </a:solidFill>
                <a:latin typeface="Times New Roman" pitchFamily="1" charset="0"/>
              </a:defRPr>
            </a:lvl6pPr>
            <a:lvl7pPr marL="2971800" indent="-228600" eaLnBrk="0" fontAlgn="base" hangingPunct="0">
              <a:spcBef>
                <a:spcPct val="0"/>
              </a:spcBef>
              <a:spcAft>
                <a:spcPct val="0"/>
              </a:spcAft>
              <a:defRPr sz="1000">
                <a:solidFill>
                  <a:schemeClr val="tx1"/>
                </a:solidFill>
                <a:latin typeface="Times New Roman" pitchFamily="1" charset="0"/>
              </a:defRPr>
            </a:lvl7pPr>
            <a:lvl8pPr marL="3429000" indent="-228600" eaLnBrk="0" fontAlgn="base" hangingPunct="0">
              <a:spcBef>
                <a:spcPct val="0"/>
              </a:spcBef>
              <a:spcAft>
                <a:spcPct val="0"/>
              </a:spcAft>
              <a:defRPr sz="1000">
                <a:solidFill>
                  <a:schemeClr val="tx1"/>
                </a:solidFill>
                <a:latin typeface="Times New Roman" pitchFamily="1" charset="0"/>
              </a:defRPr>
            </a:lvl8pPr>
            <a:lvl9pPr marL="3886200" indent="-228600" eaLnBrk="0" fontAlgn="base" hangingPunct="0">
              <a:spcBef>
                <a:spcPct val="0"/>
              </a:spcBef>
              <a:spcAft>
                <a:spcPct val="0"/>
              </a:spcAft>
              <a:defRPr sz="1000">
                <a:solidFill>
                  <a:schemeClr val="tx1"/>
                </a:solidFill>
                <a:latin typeface="Times New Roman" pitchFamily="1" charset="0"/>
              </a:defRPr>
            </a:lvl9pPr>
          </a:lstStyle>
          <a:p>
            <a:pPr algn="r" eaLnBrk="1" hangingPunct="1"/>
            <a:fld id="{123EEF46-C8A3-47B6-96EF-B6F3F39F361A}" type="slidenum">
              <a:rPr lang="en-US" sz="1200"/>
              <a:pPr algn="r" eaLnBrk="1" hangingPunct="1"/>
              <a:t>8</a:t>
            </a:fld>
            <a:endParaRPr lang="en-US" sz="1200"/>
          </a:p>
        </p:txBody>
      </p:sp>
      <p:sp>
        <p:nvSpPr>
          <p:cNvPr id="6147" name="Rectangle 2"/>
          <p:cNvSpPr>
            <a:spLocks noGrp="1" noRot="1" noChangeAspect="1" noChangeArrowheads="1" noTextEdit="1"/>
          </p:cNvSpPr>
          <p:nvPr>
            <p:ph type="sldImg"/>
          </p:nvPr>
        </p:nvSpPr>
        <p:spPr bwMode="auto">
          <a:xfrm>
            <a:off x="400050" y="690563"/>
            <a:ext cx="6146800" cy="34575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14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2360" tIns="46180" rIns="92360" bIns="46180" numCol="1" anchor="t" anchorCtr="0" compatLnSpc="1">
            <a:prstTxWarp prst="textNoShape">
              <a:avLst/>
            </a:prstTxWarp>
          </a:bodyPr>
          <a:lstStyle/>
          <a:p>
            <a:endParaRPr lang="en-US">
              <a:ea typeface="ＭＳ Ｐゴシック" pitchFamily="1" charset="-128"/>
            </a:endParaRPr>
          </a:p>
        </p:txBody>
      </p:sp>
    </p:spTree>
    <p:extLst>
      <p:ext uri="{BB962C8B-B14F-4D97-AF65-F5344CB8AC3E}">
        <p14:creationId xmlns:p14="http://schemas.microsoft.com/office/powerpoint/2010/main" val="6324536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CustomShape 1"/>
          <p:cNvSpPr/>
          <p:nvPr/>
        </p:nvSpPr>
        <p:spPr>
          <a:xfrm>
            <a:off x="3934800" y="8757360"/>
            <a:ext cx="3006360" cy="456840"/>
          </a:xfrm>
          <a:prstGeom prst="rect">
            <a:avLst/>
          </a:prstGeom>
          <a:noFill/>
          <a:ln>
            <a:noFill/>
          </a:ln>
        </p:spPr>
        <p:style>
          <a:lnRef idx="0">
            <a:scrgbClr r="0" g="0" b="0"/>
          </a:lnRef>
          <a:fillRef idx="0">
            <a:scrgbClr r="0" g="0" b="0"/>
          </a:fillRef>
          <a:effectRef idx="0">
            <a:scrgbClr r="0" g="0" b="0"/>
          </a:effectRef>
          <a:fontRef idx="minor"/>
        </p:style>
        <p:txBody>
          <a:bodyPr lIns="92520" tIns="46080" rIns="92520" bIns="46080" anchor="b"/>
          <a:lstStyle/>
          <a:p>
            <a:pPr algn="r">
              <a:lnSpc>
                <a:spcPct val="100000"/>
              </a:lnSpc>
            </a:pPr>
            <a:fld id="{31E1F2E9-861C-4E15-84BD-5EEFF87B883B}" type="slidenum">
              <a:rPr lang="en-US" sz="1200" b="0" strike="noStrike" spc="-1">
                <a:solidFill>
                  <a:srgbClr val="000000"/>
                </a:solidFill>
                <a:latin typeface="Times New Roman"/>
                <a:ea typeface="+mn-ea"/>
              </a:rPr>
              <a:t>10</a:t>
            </a:fld>
            <a:endParaRPr lang="en-US" sz="1200" b="0" strike="noStrike" spc="-1">
              <a:latin typeface="Arial"/>
            </a:endParaRPr>
          </a:p>
        </p:txBody>
      </p:sp>
      <p:sp>
        <p:nvSpPr>
          <p:cNvPr id="97" name="PlaceHolder 2"/>
          <p:cNvSpPr>
            <a:spLocks noGrp="1" noRot="1" noChangeAspect="1"/>
          </p:cNvSpPr>
          <p:nvPr>
            <p:ph type="sldImg"/>
          </p:nvPr>
        </p:nvSpPr>
        <p:spPr>
          <a:xfrm>
            <a:off x="401638" y="690563"/>
            <a:ext cx="6138862" cy="3452812"/>
          </a:xfrm>
          <a:prstGeom prst="rect">
            <a:avLst/>
          </a:prstGeom>
        </p:spPr>
      </p:sp>
      <p:sp>
        <p:nvSpPr>
          <p:cNvPr id="98" name="PlaceHolder 3"/>
          <p:cNvSpPr>
            <a:spLocks noGrp="1"/>
          </p:cNvSpPr>
          <p:nvPr>
            <p:ph type="body"/>
          </p:nvPr>
        </p:nvSpPr>
        <p:spPr>
          <a:xfrm>
            <a:off x="695160" y="4380120"/>
            <a:ext cx="5552640" cy="4144320"/>
          </a:xfrm>
          <a:prstGeom prst="rect">
            <a:avLst/>
          </a:prstGeom>
        </p:spPr>
        <p:txBody>
          <a:bodyPr lIns="92520" tIns="46080" rIns="92520" bIns="46080"/>
          <a:lstStyle/>
          <a:p>
            <a:endParaRPr lang="en-US" sz="2000" b="0" strike="noStrike" spc="-1">
              <a:latin typeface="Arial"/>
            </a:endParaRPr>
          </a:p>
        </p:txBody>
      </p:sp>
    </p:spTree>
    <p:extLst>
      <p:ext uri="{BB962C8B-B14F-4D97-AF65-F5344CB8AC3E}">
        <p14:creationId xmlns:p14="http://schemas.microsoft.com/office/powerpoint/2010/main" val="2624090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62CA11-4756-4819-B86C-7A8EDD497FFC}" type="slidenum">
              <a:rPr lang="en-US"/>
              <a:pPr>
                <a:defRPr/>
              </a:pPr>
              <a:t>‹#›</a:t>
            </a:fld>
            <a:endParaRPr lang="en-US"/>
          </a:p>
        </p:txBody>
      </p:sp>
    </p:spTree>
    <p:extLst>
      <p:ext uri="{BB962C8B-B14F-4D97-AF65-F5344CB8AC3E}">
        <p14:creationId xmlns:p14="http://schemas.microsoft.com/office/powerpoint/2010/main" val="4167883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83FACC0-696F-4C76-9A47-642D878AB791}" type="slidenum">
              <a:rPr lang="en-US"/>
              <a:pPr>
                <a:defRPr/>
              </a:pPr>
              <a:t>‹#›</a:t>
            </a:fld>
            <a:endParaRPr lang="en-US"/>
          </a:p>
        </p:txBody>
      </p:sp>
    </p:spTree>
    <p:extLst>
      <p:ext uri="{BB962C8B-B14F-4D97-AF65-F5344CB8AC3E}">
        <p14:creationId xmlns:p14="http://schemas.microsoft.com/office/powerpoint/2010/main" val="2560000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B96DA97-5106-4B6C-B412-F28DF757AF18}" type="slidenum">
              <a:rPr lang="en-US"/>
              <a:pPr>
                <a:defRPr/>
              </a:pPr>
              <a:t>‹#›</a:t>
            </a:fld>
            <a:endParaRPr lang="en-US"/>
          </a:p>
        </p:txBody>
      </p:sp>
    </p:spTree>
    <p:extLst>
      <p:ext uri="{BB962C8B-B14F-4D97-AF65-F5344CB8AC3E}">
        <p14:creationId xmlns:p14="http://schemas.microsoft.com/office/powerpoint/2010/main" val="718394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2E4AB71-C2D2-42A2-A61C-632462D70D2F}" type="slidenum">
              <a:rPr lang="en-US"/>
              <a:pPr>
                <a:defRPr/>
              </a:pPr>
              <a:t>‹#›</a:t>
            </a:fld>
            <a:endParaRPr lang="en-US"/>
          </a:p>
        </p:txBody>
      </p:sp>
    </p:spTree>
    <p:extLst>
      <p:ext uri="{BB962C8B-B14F-4D97-AF65-F5344CB8AC3E}">
        <p14:creationId xmlns:p14="http://schemas.microsoft.com/office/powerpoint/2010/main" val="3963335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E21BC3-A42D-43FF-A873-BECDFB16673D}" type="slidenum">
              <a:rPr lang="en-US"/>
              <a:pPr>
                <a:defRPr/>
              </a:pPr>
              <a:t>‹#›</a:t>
            </a:fld>
            <a:endParaRPr lang="en-US"/>
          </a:p>
        </p:txBody>
      </p:sp>
    </p:spTree>
    <p:extLst>
      <p:ext uri="{BB962C8B-B14F-4D97-AF65-F5344CB8AC3E}">
        <p14:creationId xmlns:p14="http://schemas.microsoft.com/office/powerpoint/2010/main" val="1569790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74FEA76-18ED-47ED-BCE3-D213594E3577}" type="slidenum">
              <a:rPr lang="en-US"/>
              <a:pPr>
                <a:defRPr/>
              </a:pPr>
              <a:t>‹#›</a:t>
            </a:fld>
            <a:endParaRPr lang="en-US"/>
          </a:p>
        </p:txBody>
      </p:sp>
    </p:spTree>
    <p:extLst>
      <p:ext uri="{BB962C8B-B14F-4D97-AF65-F5344CB8AC3E}">
        <p14:creationId xmlns:p14="http://schemas.microsoft.com/office/powerpoint/2010/main" val="941424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E97C0FD-DA82-4239-ACA4-5AB768A7D787}" type="slidenum">
              <a:rPr lang="en-US"/>
              <a:pPr>
                <a:defRPr/>
              </a:pPr>
              <a:t>‹#›</a:t>
            </a:fld>
            <a:endParaRPr lang="en-US"/>
          </a:p>
        </p:txBody>
      </p:sp>
    </p:spTree>
    <p:extLst>
      <p:ext uri="{BB962C8B-B14F-4D97-AF65-F5344CB8AC3E}">
        <p14:creationId xmlns:p14="http://schemas.microsoft.com/office/powerpoint/2010/main" val="540914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8B016D8-E15C-4DA6-B6B4-EB0BA9C9FB8C}" type="slidenum">
              <a:rPr lang="en-US"/>
              <a:pPr>
                <a:defRPr/>
              </a:pPr>
              <a:t>‹#›</a:t>
            </a:fld>
            <a:endParaRPr lang="en-US"/>
          </a:p>
        </p:txBody>
      </p:sp>
    </p:spTree>
    <p:extLst>
      <p:ext uri="{BB962C8B-B14F-4D97-AF65-F5344CB8AC3E}">
        <p14:creationId xmlns:p14="http://schemas.microsoft.com/office/powerpoint/2010/main" val="4251605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47DD133-F0DC-43EB-803D-210DC4CADDA7}" type="slidenum">
              <a:rPr lang="en-US"/>
              <a:pPr>
                <a:defRPr/>
              </a:pPr>
              <a:t>‹#›</a:t>
            </a:fld>
            <a:endParaRPr lang="en-US"/>
          </a:p>
        </p:txBody>
      </p:sp>
    </p:spTree>
    <p:extLst>
      <p:ext uri="{BB962C8B-B14F-4D97-AF65-F5344CB8AC3E}">
        <p14:creationId xmlns:p14="http://schemas.microsoft.com/office/powerpoint/2010/main" val="544331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177B8EE-4694-4511-BCB3-EBB0004C543B}" type="slidenum">
              <a:rPr lang="en-US"/>
              <a:pPr>
                <a:defRPr/>
              </a:pPr>
              <a:t>‹#›</a:t>
            </a:fld>
            <a:endParaRPr lang="en-US"/>
          </a:p>
        </p:txBody>
      </p:sp>
    </p:spTree>
    <p:extLst>
      <p:ext uri="{BB962C8B-B14F-4D97-AF65-F5344CB8AC3E}">
        <p14:creationId xmlns:p14="http://schemas.microsoft.com/office/powerpoint/2010/main" val="3552227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D9D2ABE-0CB1-40EE-BE21-9A840B62C99D}" type="slidenum">
              <a:rPr lang="en-US"/>
              <a:pPr>
                <a:defRPr/>
              </a:pPr>
              <a:t>‹#›</a:t>
            </a:fld>
            <a:endParaRPr lang="en-US"/>
          </a:p>
        </p:txBody>
      </p:sp>
    </p:spTree>
    <p:extLst>
      <p:ext uri="{BB962C8B-B14F-4D97-AF65-F5344CB8AC3E}">
        <p14:creationId xmlns:p14="http://schemas.microsoft.com/office/powerpoint/2010/main" val="3344082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593AF61E-0389-4B49-9E19-C182BE35BF7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189" algn="ctr" rtl="0" fontAlgn="base">
        <a:spcBef>
          <a:spcPct val="0"/>
        </a:spcBef>
        <a:spcAft>
          <a:spcPct val="0"/>
        </a:spcAft>
        <a:defRPr sz="4400">
          <a:solidFill>
            <a:schemeClr val="tx2"/>
          </a:solidFill>
          <a:latin typeface="Arial" charset="0"/>
        </a:defRPr>
      </a:lvl6pPr>
      <a:lvl7pPr marL="914377" algn="ctr" rtl="0" fontAlgn="base">
        <a:spcBef>
          <a:spcPct val="0"/>
        </a:spcBef>
        <a:spcAft>
          <a:spcPct val="0"/>
        </a:spcAft>
        <a:defRPr sz="4400">
          <a:solidFill>
            <a:schemeClr val="tx2"/>
          </a:solidFill>
          <a:latin typeface="Arial" charset="0"/>
        </a:defRPr>
      </a:lvl7pPr>
      <a:lvl8pPr marL="1371566" algn="ctr" rtl="0" fontAlgn="base">
        <a:spcBef>
          <a:spcPct val="0"/>
        </a:spcBef>
        <a:spcAft>
          <a:spcPct val="0"/>
        </a:spcAft>
        <a:defRPr sz="4400">
          <a:solidFill>
            <a:schemeClr val="tx2"/>
          </a:solidFill>
          <a:latin typeface="Arial" charset="0"/>
        </a:defRPr>
      </a:lvl8pPr>
      <a:lvl9pPr marL="1828754" algn="ctr" rtl="0" fontAlgn="base">
        <a:spcBef>
          <a:spcPct val="0"/>
        </a:spcBef>
        <a:spcAft>
          <a:spcPct val="0"/>
        </a:spcAft>
        <a:defRPr sz="4400">
          <a:solidFill>
            <a:schemeClr val="tx2"/>
          </a:solidFill>
          <a:latin typeface="Arial" charset="0"/>
        </a:defRPr>
      </a:lvl9pPr>
    </p:titleStyle>
    <p:bodyStyle>
      <a:lvl1pPr marL="342891" indent="-342891" algn="l" rtl="0" eaLnBrk="0" fontAlgn="base" hangingPunct="0">
        <a:spcBef>
          <a:spcPct val="20000"/>
        </a:spcBef>
        <a:spcAft>
          <a:spcPct val="0"/>
        </a:spcAft>
        <a:buChar char="•"/>
        <a:defRPr sz="3200">
          <a:solidFill>
            <a:schemeClr val="tx1"/>
          </a:solidFill>
          <a:latin typeface="+mn-lt"/>
          <a:ea typeface="+mn-ea"/>
          <a:cs typeface="+mn-cs"/>
        </a:defRPr>
      </a:lvl1pPr>
      <a:lvl2pPr marL="742932" indent="-285744" algn="l" rtl="0" eaLnBrk="0" fontAlgn="base" hangingPunct="0">
        <a:spcBef>
          <a:spcPct val="20000"/>
        </a:spcBef>
        <a:spcAft>
          <a:spcPct val="0"/>
        </a:spcAft>
        <a:buChar char="–"/>
        <a:defRPr sz="2800">
          <a:solidFill>
            <a:schemeClr val="tx1"/>
          </a:solidFill>
          <a:latin typeface="+mn-lt"/>
        </a:defRPr>
      </a:lvl2pPr>
      <a:lvl3pPr marL="1142971" indent="-228594" algn="l" rtl="0" eaLnBrk="0" fontAlgn="base" hangingPunct="0">
        <a:spcBef>
          <a:spcPct val="20000"/>
        </a:spcBef>
        <a:spcAft>
          <a:spcPct val="0"/>
        </a:spcAft>
        <a:buChar char="•"/>
        <a:defRPr sz="2400">
          <a:solidFill>
            <a:schemeClr val="tx1"/>
          </a:solidFill>
          <a:latin typeface="+mn-lt"/>
        </a:defRPr>
      </a:lvl3pPr>
      <a:lvl4pPr marL="1600160" indent="-228594" algn="l" rtl="0" eaLnBrk="0" fontAlgn="base" hangingPunct="0">
        <a:spcBef>
          <a:spcPct val="20000"/>
        </a:spcBef>
        <a:spcAft>
          <a:spcPct val="0"/>
        </a:spcAft>
        <a:buChar char="–"/>
        <a:defRPr sz="2000">
          <a:solidFill>
            <a:schemeClr val="tx1"/>
          </a:solidFill>
          <a:latin typeface="+mn-lt"/>
        </a:defRPr>
      </a:lvl4pPr>
      <a:lvl5pPr marL="2057349" indent="-228594" algn="l" rtl="0" eaLnBrk="0" fontAlgn="base" hangingPunct="0">
        <a:spcBef>
          <a:spcPct val="20000"/>
        </a:spcBef>
        <a:spcAft>
          <a:spcPct val="0"/>
        </a:spcAft>
        <a:buChar char="»"/>
        <a:defRPr sz="2000">
          <a:solidFill>
            <a:schemeClr val="tx1"/>
          </a:solidFill>
          <a:latin typeface="+mn-lt"/>
        </a:defRPr>
      </a:lvl5pPr>
      <a:lvl6pPr marL="2514537" indent="-228594" algn="l" rtl="0" fontAlgn="base">
        <a:spcBef>
          <a:spcPct val="20000"/>
        </a:spcBef>
        <a:spcAft>
          <a:spcPct val="0"/>
        </a:spcAft>
        <a:buChar char="»"/>
        <a:defRPr sz="2000">
          <a:solidFill>
            <a:schemeClr val="tx1"/>
          </a:solidFill>
          <a:latin typeface="+mn-lt"/>
        </a:defRPr>
      </a:lvl6pPr>
      <a:lvl7pPr marL="2971726" indent="-228594" algn="l" rtl="0" fontAlgn="base">
        <a:spcBef>
          <a:spcPct val="20000"/>
        </a:spcBef>
        <a:spcAft>
          <a:spcPct val="0"/>
        </a:spcAft>
        <a:buChar char="»"/>
        <a:defRPr sz="2000">
          <a:solidFill>
            <a:schemeClr val="tx1"/>
          </a:solidFill>
          <a:latin typeface="+mn-lt"/>
        </a:defRPr>
      </a:lvl7pPr>
      <a:lvl8pPr marL="3428914" indent="-228594" algn="l" rtl="0" fontAlgn="base">
        <a:spcBef>
          <a:spcPct val="20000"/>
        </a:spcBef>
        <a:spcAft>
          <a:spcPct val="0"/>
        </a:spcAft>
        <a:buChar char="»"/>
        <a:defRPr sz="2000">
          <a:solidFill>
            <a:schemeClr val="tx1"/>
          </a:solidFill>
          <a:latin typeface="+mn-lt"/>
        </a:defRPr>
      </a:lvl8pPr>
      <a:lvl9pPr marL="3886103" indent="-228594"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emf"/><Relationship Id="rId5" Type="http://schemas.openxmlformats.org/officeDocument/2006/relationships/image" Target="../media/image3.emf"/><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hyperlink" Target="https://doi.org/10.1029/2020GL090112" TargetMode="External"/><Relationship Id="rId7" Type="http://schemas.openxmlformats.org/officeDocument/2006/relationships/hyperlink" Target="https://www.pgc.umn.edu/data/arcticdem/"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s://nsidc.org/data/nsidc-0645" TargetMode="External"/><Relationship Id="rId11" Type="http://schemas.openxmlformats.org/officeDocument/2006/relationships/image" Target="../media/image4.emf"/><Relationship Id="rId5" Type="http://schemas.openxmlformats.org/officeDocument/2006/relationships/hyperlink" Target="https://www.ncei.noaa.gov/access/metadata/landing-page/bin/iso?id=gov.noaa.nodc:0145405" TargetMode="External"/><Relationship Id="rId10" Type="http://schemas.openxmlformats.org/officeDocument/2006/relationships/image" Target="../media/image3.emf"/><Relationship Id="rId4" Type="http://schemas.openxmlformats.org/officeDocument/2006/relationships/hyperlink" Target="https://nsidc.org/data/idbmg4" TargetMode="External"/><Relationship Id="rId9"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2.tiff"/><Relationship Id="rId5" Type="http://schemas.openxmlformats.org/officeDocument/2006/relationships/image" Target="../media/image11.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jpeg"/><Relationship Id="rId3" Type="http://schemas.openxmlformats.org/officeDocument/2006/relationships/image" Target="../media/image13.jpeg"/><Relationship Id="rId7" Type="http://schemas.openxmlformats.org/officeDocument/2006/relationships/image" Target="../media/image2.png"/><Relationship Id="rId12"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19.png"/><Relationship Id="rId5" Type="http://schemas.openxmlformats.org/officeDocument/2006/relationships/image" Target="../media/image15.png"/><Relationship Id="rId10" Type="http://schemas.openxmlformats.org/officeDocument/2006/relationships/image" Target="../media/image18.jpeg"/><Relationship Id="rId4" Type="http://schemas.openxmlformats.org/officeDocument/2006/relationships/image" Target="../media/image14.jpeg"/><Relationship Id="rId9"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1"/>
          <p:cNvSpPr txBox="1">
            <a:spLocks noChangeArrowheads="1"/>
          </p:cNvSpPr>
          <p:nvPr/>
        </p:nvSpPr>
        <p:spPr bwMode="auto">
          <a:xfrm>
            <a:off x="1362943" y="1128"/>
            <a:ext cx="9466117" cy="2307442"/>
          </a:xfrm>
          <a:prstGeom prst="rect">
            <a:avLst/>
          </a:prstGeom>
          <a:noFill/>
          <a:ln w="9525">
            <a:noFill/>
            <a:miter lim="800000"/>
            <a:headEnd/>
            <a:tailEnd/>
          </a:ln>
        </p:spPr>
        <p:txBody>
          <a:bodyPr wrap="square" lIns="82945" tIns="41473" rIns="82945" bIns="41473" anchor="ctr">
            <a:spAutoFit/>
          </a:bodyPr>
          <a:lstStyle/>
          <a:p>
            <a:pPr algn="ctr">
              <a:lnSpc>
                <a:spcPts val="2513"/>
              </a:lnSpc>
              <a:spcAft>
                <a:spcPts val="600"/>
              </a:spcAft>
              <a:buClr>
                <a:srgbClr val="000000"/>
              </a:buClr>
              <a:buSzPct val="45000"/>
              <a:tabLst>
                <a:tab pos="0" algn="l"/>
                <a:tab pos="414328" algn="l"/>
                <a:tab pos="828654" algn="l"/>
                <a:tab pos="1242982" algn="l"/>
                <a:tab pos="1657309" algn="l"/>
                <a:tab pos="2073223" algn="l"/>
                <a:tab pos="2487551" algn="l"/>
                <a:tab pos="2901878" algn="l"/>
                <a:tab pos="3316205" algn="l"/>
                <a:tab pos="3732120" algn="l"/>
                <a:tab pos="4146447" algn="l"/>
                <a:tab pos="4560774" algn="l"/>
                <a:tab pos="4975101" algn="l"/>
                <a:tab pos="5391016" algn="l"/>
                <a:tab pos="5805343" algn="l"/>
                <a:tab pos="6219670" algn="l"/>
                <a:tab pos="6633997" algn="l"/>
                <a:tab pos="7049912" algn="l"/>
                <a:tab pos="7464239" algn="l"/>
                <a:tab pos="7878566" algn="l"/>
                <a:tab pos="8292893" algn="l"/>
              </a:tabLst>
              <a:defRPr/>
            </a:pPr>
            <a:r>
              <a:rPr lang="en-GB" sz="1600" b="1" dirty="0">
                <a:solidFill>
                  <a:srgbClr val="000000"/>
                </a:solidFill>
                <a:latin typeface="Arial" panose="020B0604020202020204" pitchFamily="34" charset="0"/>
                <a:cs typeface="Arial" panose="020B0604020202020204" pitchFamily="34" charset="0"/>
              </a:rPr>
              <a:t>Steep glacier bed knickpoints mitigate inland thinning in Greenland</a:t>
            </a:r>
            <a:r>
              <a:rPr lang="en-GB" sz="1200" b="1" dirty="0">
                <a:solidFill>
                  <a:srgbClr val="000000"/>
                </a:solidFill>
                <a:latin typeface="Arial" panose="020B0604020202020204" pitchFamily="34" charset="0"/>
                <a:cs typeface="Arial" panose="020B0604020202020204" pitchFamily="34" charset="0"/>
              </a:rPr>
              <a:t/>
            </a:r>
            <a:br>
              <a:rPr lang="en-GB" sz="1200" b="1" dirty="0">
                <a:solidFill>
                  <a:srgbClr val="000000"/>
                </a:solidFill>
                <a:latin typeface="Arial" panose="020B0604020202020204" pitchFamily="34" charset="0"/>
                <a:cs typeface="Arial" panose="020B0604020202020204" pitchFamily="34" charset="0"/>
              </a:rPr>
            </a:br>
            <a:r>
              <a:rPr lang="en-GB" sz="1300" b="1" dirty="0">
                <a:solidFill>
                  <a:srgbClr val="000000"/>
                </a:solidFill>
                <a:latin typeface="Arial" panose="020B0604020202020204" pitchFamily="34" charset="0"/>
                <a:cs typeface="Arial" panose="020B0604020202020204" pitchFamily="34" charset="0"/>
              </a:rPr>
              <a:t>Denis Felikson</a:t>
            </a:r>
            <a:r>
              <a:rPr lang="en-GB" sz="1300" b="1" baseline="30000" dirty="0">
                <a:solidFill>
                  <a:srgbClr val="000000"/>
                </a:solidFill>
                <a:latin typeface="Arial" panose="020B0604020202020204" pitchFamily="34" charset="0"/>
                <a:cs typeface="Arial" panose="020B0604020202020204" pitchFamily="34" charset="0"/>
              </a:rPr>
              <a:t>1,2</a:t>
            </a:r>
            <a:r>
              <a:rPr lang="en-GB" sz="1300" b="1" dirty="0">
                <a:solidFill>
                  <a:srgbClr val="000000"/>
                </a:solidFill>
                <a:latin typeface="Arial" panose="020B0604020202020204" pitchFamily="34" charset="0"/>
                <a:cs typeface="Arial" panose="020B0604020202020204" pitchFamily="34" charset="0"/>
              </a:rPr>
              <a:t>, Ginny A. Catania</a:t>
            </a:r>
            <a:r>
              <a:rPr lang="en-GB" sz="1300" b="1" baseline="30000" dirty="0">
                <a:solidFill>
                  <a:srgbClr val="000000"/>
                </a:solidFill>
                <a:latin typeface="Arial" panose="020B0604020202020204" pitchFamily="34" charset="0"/>
                <a:cs typeface="Arial" panose="020B0604020202020204" pitchFamily="34" charset="0"/>
              </a:rPr>
              <a:t>3,4</a:t>
            </a:r>
            <a:r>
              <a:rPr lang="en-GB" sz="1300" b="1" dirty="0">
                <a:solidFill>
                  <a:srgbClr val="000000"/>
                </a:solidFill>
                <a:latin typeface="Arial" panose="020B0604020202020204" pitchFamily="34" charset="0"/>
                <a:cs typeface="Arial" panose="020B0604020202020204" pitchFamily="34" charset="0"/>
              </a:rPr>
              <a:t>, Timothy C. Bartholomaus</a:t>
            </a:r>
            <a:r>
              <a:rPr lang="en-GB" sz="1300" b="1" baseline="30000" dirty="0">
                <a:solidFill>
                  <a:srgbClr val="000000"/>
                </a:solidFill>
                <a:latin typeface="Arial" panose="020B0604020202020204" pitchFamily="34" charset="0"/>
                <a:cs typeface="Arial" panose="020B0604020202020204" pitchFamily="34" charset="0"/>
              </a:rPr>
              <a:t>5</a:t>
            </a:r>
            <a:r>
              <a:rPr lang="en-GB" sz="1300" b="1" dirty="0">
                <a:solidFill>
                  <a:srgbClr val="000000"/>
                </a:solidFill>
                <a:latin typeface="Arial" panose="020B0604020202020204" pitchFamily="34" charset="0"/>
                <a:cs typeface="Arial" panose="020B0604020202020204" pitchFamily="34" charset="0"/>
              </a:rPr>
              <a:t>, Mathieu Morlighem</a:t>
            </a:r>
            <a:r>
              <a:rPr lang="en-GB" sz="1300" b="1" baseline="30000" dirty="0">
                <a:solidFill>
                  <a:srgbClr val="000000"/>
                </a:solidFill>
                <a:latin typeface="Arial" panose="020B0604020202020204" pitchFamily="34" charset="0"/>
                <a:cs typeface="Arial" panose="020B0604020202020204" pitchFamily="34" charset="0"/>
              </a:rPr>
              <a:t>6</a:t>
            </a:r>
            <a:r>
              <a:rPr lang="en-GB" sz="1300" b="1" dirty="0">
                <a:solidFill>
                  <a:srgbClr val="000000"/>
                </a:solidFill>
                <a:latin typeface="Arial" panose="020B0604020202020204" pitchFamily="34" charset="0"/>
                <a:cs typeface="Arial" panose="020B0604020202020204" pitchFamily="34" charset="0"/>
              </a:rPr>
              <a:t>, Brice P. Y. Noël</a:t>
            </a:r>
            <a:r>
              <a:rPr lang="en-GB" sz="1300" b="1" baseline="30000" dirty="0">
                <a:solidFill>
                  <a:srgbClr val="000000"/>
                </a:solidFill>
                <a:latin typeface="Arial" panose="020B0604020202020204" pitchFamily="34" charset="0"/>
                <a:cs typeface="Arial" panose="020B0604020202020204" pitchFamily="34" charset="0"/>
              </a:rPr>
              <a:t>7</a:t>
            </a:r>
            <a:endParaRPr lang="en-GB" sz="1300" b="1" dirty="0">
              <a:solidFill>
                <a:srgbClr val="000000"/>
              </a:solidFill>
              <a:latin typeface="Arial" panose="020B0604020202020204" pitchFamily="34" charset="0"/>
              <a:cs typeface="Arial" panose="020B0604020202020204" pitchFamily="34" charset="0"/>
            </a:endParaRPr>
          </a:p>
          <a:p>
            <a:pPr algn="ctr">
              <a:buClr>
                <a:srgbClr val="000000"/>
              </a:buClr>
              <a:buSzPct val="45000"/>
              <a:tabLst>
                <a:tab pos="0" algn="l"/>
                <a:tab pos="414328" algn="l"/>
                <a:tab pos="828654" algn="l"/>
                <a:tab pos="1242982" algn="l"/>
                <a:tab pos="1657309" algn="l"/>
                <a:tab pos="2073223" algn="l"/>
                <a:tab pos="2487551" algn="l"/>
                <a:tab pos="2901878" algn="l"/>
                <a:tab pos="3316205" algn="l"/>
                <a:tab pos="3732120" algn="l"/>
                <a:tab pos="4146447" algn="l"/>
                <a:tab pos="4560774" algn="l"/>
                <a:tab pos="4975101" algn="l"/>
                <a:tab pos="5391016" algn="l"/>
                <a:tab pos="5805343" algn="l"/>
                <a:tab pos="6219670" algn="l"/>
                <a:tab pos="6633997" algn="l"/>
                <a:tab pos="7049912" algn="l"/>
                <a:tab pos="7464239" algn="l"/>
                <a:tab pos="7878566" algn="l"/>
                <a:tab pos="8292893" algn="l"/>
              </a:tabLst>
              <a:defRPr/>
            </a:pPr>
            <a:r>
              <a:rPr lang="en-GB" sz="1100" b="1" baseline="30000" dirty="0">
                <a:solidFill>
                  <a:srgbClr val="000000"/>
                </a:solidFill>
                <a:latin typeface="Arial" panose="020B0604020202020204" pitchFamily="34" charset="0"/>
                <a:cs typeface="Arial" panose="020B0604020202020204" pitchFamily="34" charset="0"/>
              </a:rPr>
              <a:t>1 </a:t>
            </a:r>
            <a:r>
              <a:rPr lang="en-GB" sz="1100" b="1" dirty="0" err="1">
                <a:solidFill>
                  <a:srgbClr val="000000"/>
                </a:solidFill>
                <a:latin typeface="Arial" panose="020B0604020202020204" pitchFamily="34" charset="0"/>
                <a:cs typeface="Arial" panose="020B0604020202020204" pitchFamily="34" charset="0"/>
              </a:rPr>
              <a:t>Cryospheric</a:t>
            </a:r>
            <a:r>
              <a:rPr lang="en-GB" sz="1100" b="1" dirty="0">
                <a:solidFill>
                  <a:srgbClr val="000000"/>
                </a:solidFill>
                <a:latin typeface="Arial" panose="020B0604020202020204" pitchFamily="34" charset="0"/>
                <a:cs typeface="Arial" panose="020B0604020202020204" pitchFamily="34" charset="0"/>
              </a:rPr>
              <a:t> Sciences Laboratory, NASA Goddard Space Flight </a:t>
            </a:r>
            <a:r>
              <a:rPr lang="en-GB" sz="1100" b="1" dirty="0" err="1">
                <a:solidFill>
                  <a:srgbClr val="000000"/>
                </a:solidFill>
                <a:latin typeface="Arial" panose="020B0604020202020204" pitchFamily="34" charset="0"/>
                <a:cs typeface="Arial" panose="020B0604020202020204" pitchFamily="34" charset="0"/>
              </a:rPr>
              <a:t>Center</a:t>
            </a:r>
            <a:r>
              <a:rPr lang="en-GB" sz="1100" b="1" dirty="0">
                <a:solidFill>
                  <a:srgbClr val="000000"/>
                </a:solidFill>
                <a:latin typeface="Arial" panose="020B0604020202020204" pitchFamily="34" charset="0"/>
                <a:cs typeface="Arial" panose="020B0604020202020204" pitchFamily="34" charset="0"/>
              </a:rPr>
              <a:t>, Greenbelt, MD, USA</a:t>
            </a:r>
          </a:p>
          <a:p>
            <a:pPr algn="ctr">
              <a:buClr>
                <a:srgbClr val="000000"/>
              </a:buClr>
              <a:buSzPct val="45000"/>
              <a:tabLst>
                <a:tab pos="0" algn="l"/>
                <a:tab pos="414328" algn="l"/>
                <a:tab pos="828654" algn="l"/>
                <a:tab pos="1242982" algn="l"/>
                <a:tab pos="1657309" algn="l"/>
                <a:tab pos="2073223" algn="l"/>
                <a:tab pos="2487551" algn="l"/>
                <a:tab pos="2901878" algn="l"/>
                <a:tab pos="3316205" algn="l"/>
                <a:tab pos="3732120" algn="l"/>
                <a:tab pos="4146447" algn="l"/>
                <a:tab pos="4560774" algn="l"/>
                <a:tab pos="4975101" algn="l"/>
                <a:tab pos="5391016" algn="l"/>
                <a:tab pos="5805343" algn="l"/>
                <a:tab pos="6219670" algn="l"/>
                <a:tab pos="6633997" algn="l"/>
                <a:tab pos="7049912" algn="l"/>
                <a:tab pos="7464239" algn="l"/>
                <a:tab pos="7878566" algn="l"/>
                <a:tab pos="8292893" algn="l"/>
              </a:tabLst>
              <a:defRPr/>
            </a:pPr>
            <a:r>
              <a:rPr lang="en-GB" sz="1100" b="1" baseline="30000" dirty="0">
                <a:solidFill>
                  <a:srgbClr val="000000"/>
                </a:solidFill>
                <a:latin typeface="Arial" panose="020B0604020202020204" pitchFamily="34" charset="0"/>
                <a:cs typeface="Arial" panose="020B0604020202020204" pitchFamily="34" charset="0"/>
              </a:rPr>
              <a:t>2 </a:t>
            </a:r>
            <a:r>
              <a:rPr lang="en-GB" sz="1100" b="1" dirty="0">
                <a:solidFill>
                  <a:srgbClr val="000000"/>
                </a:solidFill>
                <a:latin typeface="Arial" panose="020B0604020202020204" pitchFamily="34" charset="0"/>
                <a:cs typeface="Arial" panose="020B0604020202020204" pitchFamily="34" charset="0"/>
              </a:rPr>
              <a:t>Universities Space Research Association, Columbia, MD, USA</a:t>
            </a:r>
          </a:p>
          <a:p>
            <a:pPr algn="ctr">
              <a:buClr>
                <a:srgbClr val="000000"/>
              </a:buClr>
              <a:buSzPct val="45000"/>
              <a:tabLst>
                <a:tab pos="0" algn="l"/>
                <a:tab pos="414328" algn="l"/>
                <a:tab pos="828654" algn="l"/>
                <a:tab pos="1242982" algn="l"/>
                <a:tab pos="1657309" algn="l"/>
                <a:tab pos="2073223" algn="l"/>
                <a:tab pos="2487551" algn="l"/>
                <a:tab pos="2901878" algn="l"/>
                <a:tab pos="3316205" algn="l"/>
                <a:tab pos="3732120" algn="l"/>
                <a:tab pos="4146447" algn="l"/>
                <a:tab pos="4560774" algn="l"/>
                <a:tab pos="4975101" algn="l"/>
                <a:tab pos="5391016" algn="l"/>
                <a:tab pos="5805343" algn="l"/>
                <a:tab pos="6219670" algn="l"/>
                <a:tab pos="6633997" algn="l"/>
                <a:tab pos="7049912" algn="l"/>
                <a:tab pos="7464239" algn="l"/>
                <a:tab pos="7878566" algn="l"/>
                <a:tab pos="8292893" algn="l"/>
              </a:tabLst>
              <a:defRPr/>
            </a:pPr>
            <a:r>
              <a:rPr lang="en-GB" sz="1100" b="1" baseline="30000" dirty="0">
                <a:solidFill>
                  <a:srgbClr val="000000"/>
                </a:solidFill>
                <a:latin typeface="Arial" panose="020B0604020202020204" pitchFamily="34" charset="0"/>
                <a:cs typeface="Arial" panose="020B0604020202020204" pitchFamily="34" charset="0"/>
              </a:rPr>
              <a:t>3 </a:t>
            </a:r>
            <a:r>
              <a:rPr lang="en-GB" sz="1100" b="1" dirty="0">
                <a:solidFill>
                  <a:srgbClr val="000000"/>
                </a:solidFill>
                <a:latin typeface="Arial" panose="020B0604020202020204" pitchFamily="34" charset="0"/>
                <a:cs typeface="Arial" panose="020B0604020202020204" pitchFamily="34" charset="0"/>
              </a:rPr>
              <a:t>University of Texas Institute for Geophysics, University of Texas at Austin, Austin, TX, USA</a:t>
            </a:r>
          </a:p>
          <a:p>
            <a:pPr algn="ctr">
              <a:buClr>
                <a:srgbClr val="000000"/>
              </a:buClr>
              <a:buSzPct val="45000"/>
              <a:tabLst>
                <a:tab pos="0" algn="l"/>
                <a:tab pos="414328" algn="l"/>
                <a:tab pos="828654" algn="l"/>
                <a:tab pos="1242982" algn="l"/>
                <a:tab pos="1657309" algn="l"/>
                <a:tab pos="2073223" algn="l"/>
                <a:tab pos="2487551" algn="l"/>
                <a:tab pos="2901878" algn="l"/>
                <a:tab pos="3316205" algn="l"/>
                <a:tab pos="3732120" algn="l"/>
                <a:tab pos="4146447" algn="l"/>
                <a:tab pos="4560774" algn="l"/>
                <a:tab pos="4975101" algn="l"/>
                <a:tab pos="5391016" algn="l"/>
                <a:tab pos="5805343" algn="l"/>
                <a:tab pos="6219670" algn="l"/>
                <a:tab pos="6633997" algn="l"/>
                <a:tab pos="7049912" algn="l"/>
                <a:tab pos="7464239" algn="l"/>
                <a:tab pos="7878566" algn="l"/>
                <a:tab pos="8292893" algn="l"/>
              </a:tabLst>
              <a:defRPr/>
            </a:pPr>
            <a:r>
              <a:rPr lang="en-GB" sz="1100" b="1" baseline="30000" dirty="0">
                <a:solidFill>
                  <a:srgbClr val="000000"/>
                </a:solidFill>
                <a:latin typeface="Arial" panose="020B0604020202020204" pitchFamily="34" charset="0"/>
                <a:cs typeface="Arial" panose="020B0604020202020204" pitchFamily="34" charset="0"/>
              </a:rPr>
              <a:t>4 </a:t>
            </a:r>
            <a:r>
              <a:rPr lang="en-GB" sz="1100" b="1" dirty="0">
                <a:solidFill>
                  <a:srgbClr val="000000"/>
                </a:solidFill>
                <a:latin typeface="Arial" panose="020B0604020202020204" pitchFamily="34" charset="0"/>
                <a:cs typeface="Arial" panose="020B0604020202020204" pitchFamily="34" charset="0"/>
              </a:rPr>
              <a:t>Department of Geological Sciences, University of Texas at Austin, Austin, TX, USA</a:t>
            </a:r>
          </a:p>
          <a:p>
            <a:pPr algn="ctr">
              <a:buClr>
                <a:srgbClr val="000000"/>
              </a:buClr>
              <a:buSzPct val="45000"/>
              <a:tabLst>
                <a:tab pos="0" algn="l"/>
                <a:tab pos="414328" algn="l"/>
                <a:tab pos="828654" algn="l"/>
                <a:tab pos="1242982" algn="l"/>
                <a:tab pos="1657309" algn="l"/>
                <a:tab pos="2073223" algn="l"/>
                <a:tab pos="2487551" algn="l"/>
                <a:tab pos="2901878" algn="l"/>
                <a:tab pos="3316205" algn="l"/>
                <a:tab pos="3732120" algn="l"/>
                <a:tab pos="4146447" algn="l"/>
                <a:tab pos="4560774" algn="l"/>
                <a:tab pos="4975101" algn="l"/>
                <a:tab pos="5391016" algn="l"/>
                <a:tab pos="5805343" algn="l"/>
                <a:tab pos="6219670" algn="l"/>
                <a:tab pos="6633997" algn="l"/>
                <a:tab pos="7049912" algn="l"/>
                <a:tab pos="7464239" algn="l"/>
                <a:tab pos="7878566" algn="l"/>
                <a:tab pos="8292893" algn="l"/>
              </a:tabLst>
              <a:defRPr/>
            </a:pPr>
            <a:r>
              <a:rPr lang="en-GB" sz="1100" b="1" baseline="30000" dirty="0">
                <a:solidFill>
                  <a:srgbClr val="000000"/>
                </a:solidFill>
                <a:latin typeface="Arial" panose="020B0604020202020204" pitchFamily="34" charset="0"/>
                <a:cs typeface="Arial" panose="020B0604020202020204" pitchFamily="34" charset="0"/>
              </a:rPr>
              <a:t>5 </a:t>
            </a:r>
            <a:r>
              <a:rPr lang="en-GB" sz="1100" b="1" dirty="0">
                <a:solidFill>
                  <a:srgbClr val="000000"/>
                </a:solidFill>
                <a:latin typeface="Arial" panose="020B0604020202020204" pitchFamily="34" charset="0"/>
                <a:cs typeface="Arial" panose="020B0604020202020204" pitchFamily="34" charset="0"/>
              </a:rPr>
              <a:t>Department of Geological Sciences, University of Idaho, Moscow, ID, USA</a:t>
            </a:r>
          </a:p>
          <a:p>
            <a:pPr algn="ctr">
              <a:buClr>
                <a:srgbClr val="000000"/>
              </a:buClr>
              <a:buSzPct val="45000"/>
              <a:tabLst>
                <a:tab pos="0" algn="l"/>
                <a:tab pos="414328" algn="l"/>
                <a:tab pos="828654" algn="l"/>
                <a:tab pos="1242982" algn="l"/>
                <a:tab pos="1657309" algn="l"/>
                <a:tab pos="2073223" algn="l"/>
                <a:tab pos="2487551" algn="l"/>
                <a:tab pos="2901878" algn="l"/>
                <a:tab pos="3316205" algn="l"/>
                <a:tab pos="3732120" algn="l"/>
                <a:tab pos="4146447" algn="l"/>
                <a:tab pos="4560774" algn="l"/>
                <a:tab pos="4975101" algn="l"/>
                <a:tab pos="5391016" algn="l"/>
                <a:tab pos="5805343" algn="l"/>
                <a:tab pos="6219670" algn="l"/>
                <a:tab pos="6633997" algn="l"/>
                <a:tab pos="7049912" algn="l"/>
                <a:tab pos="7464239" algn="l"/>
                <a:tab pos="7878566" algn="l"/>
                <a:tab pos="8292893" algn="l"/>
              </a:tabLst>
              <a:defRPr/>
            </a:pPr>
            <a:r>
              <a:rPr lang="en-GB" sz="1100" b="1" baseline="30000" dirty="0">
                <a:solidFill>
                  <a:srgbClr val="000000"/>
                </a:solidFill>
                <a:latin typeface="Arial" panose="020B0604020202020204" pitchFamily="34" charset="0"/>
                <a:cs typeface="Arial" panose="020B0604020202020204" pitchFamily="34" charset="0"/>
              </a:rPr>
              <a:t>6 </a:t>
            </a:r>
            <a:r>
              <a:rPr lang="en-GB" sz="1100" b="1" dirty="0">
                <a:solidFill>
                  <a:srgbClr val="000000"/>
                </a:solidFill>
                <a:latin typeface="Arial" panose="020B0604020202020204" pitchFamily="34" charset="0"/>
                <a:cs typeface="Arial" panose="020B0604020202020204" pitchFamily="34" charset="0"/>
              </a:rPr>
              <a:t>Department of Earth System Science, University of California, Irvine, Irvine, CA, USA</a:t>
            </a:r>
          </a:p>
          <a:p>
            <a:pPr algn="ctr">
              <a:buClr>
                <a:srgbClr val="000000"/>
              </a:buClr>
              <a:buSzPct val="45000"/>
              <a:tabLst>
                <a:tab pos="0" algn="l"/>
                <a:tab pos="414328" algn="l"/>
                <a:tab pos="828654" algn="l"/>
                <a:tab pos="1242982" algn="l"/>
                <a:tab pos="1657309" algn="l"/>
                <a:tab pos="2073223" algn="l"/>
                <a:tab pos="2487551" algn="l"/>
                <a:tab pos="2901878" algn="l"/>
                <a:tab pos="3316205" algn="l"/>
                <a:tab pos="3732120" algn="l"/>
                <a:tab pos="4146447" algn="l"/>
                <a:tab pos="4560774" algn="l"/>
                <a:tab pos="4975101" algn="l"/>
                <a:tab pos="5391016" algn="l"/>
                <a:tab pos="5805343" algn="l"/>
                <a:tab pos="6219670" algn="l"/>
                <a:tab pos="6633997" algn="l"/>
                <a:tab pos="7049912" algn="l"/>
                <a:tab pos="7464239" algn="l"/>
                <a:tab pos="7878566" algn="l"/>
                <a:tab pos="8292893" algn="l"/>
              </a:tabLst>
              <a:defRPr/>
            </a:pPr>
            <a:r>
              <a:rPr lang="en-GB" sz="1100" b="1" baseline="30000" dirty="0">
                <a:solidFill>
                  <a:srgbClr val="000000"/>
                </a:solidFill>
                <a:latin typeface="Arial" panose="020B0604020202020204" pitchFamily="34" charset="0"/>
                <a:cs typeface="Arial" panose="020B0604020202020204" pitchFamily="34" charset="0"/>
              </a:rPr>
              <a:t>7 </a:t>
            </a:r>
            <a:r>
              <a:rPr lang="en-GB" sz="1100" b="1" dirty="0">
                <a:solidFill>
                  <a:srgbClr val="000000"/>
                </a:solidFill>
                <a:latin typeface="Arial" panose="020B0604020202020204" pitchFamily="34" charset="0"/>
                <a:cs typeface="Arial" panose="020B0604020202020204" pitchFamily="34" charset="0"/>
              </a:rPr>
              <a:t>Institute for Marine and Atmospheric Research Utrecht, Utrecht University, Utrecht, The Netherlands</a:t>
            </a:r>
          </a:p>
          <a:p>
            <a:pPr algn="ctr">
              <a:lnSpc>
                <a:spcPts val="2513"/>
              </a:lnSpc>
              <a:buClr>
                <a:srgbClr val="000000"/>
              </a:buClr>
              <a:buSzPct val="45000"/>
              <a:tabLst>
                <a:tab pos="0" algn="l"/>
                <a:tab pos="414328" algn="l"/>
                <a:tab pos="828654" algn="l"/>
                <a:tab pos="1242982" algn="l"/>
                <a:tab pos="1657309" algn="l"/>
                <a:tab pos="2073223" algn="l"/>
                <a:tab pos="2487551" algn="l"/>
                <a:tab pos="2901878" algn="l"/>
                <a:tab pos="3316205" algn="l"/>
                <a:tab pos="3732120" algn="l"/>
                <a:tab pos="4146447" algn="l"/>
                <a:tab pos="4560774" algn="l"/>
                <a:tab pos="4975101" algn="l"/>
                <a:tab pos="5391016" algn="l"/>
                <a:tab pos="5805343" algn="l"/>
                <a:tab pos="6219670" algn="l"/>
                <a:tab pos="6633997" algn="l"/>
                <a:tab pos="7049912" algn="l"/>
                <a:tab pos="7464239" algn="l"/>
                <a:tab pos="7878566" algn="l"/>
                <a:tab pos="8292893" algn="l"/>
              </a:tabLst>
              <a:defRPr/>
            </a:pPr>
            <a:endParaRPr lang="en-GB" sz="1200" b="1" dirty="0">
              <a:solidFill>
                <a:srgbClr val="000000"/>
              </a:solidFill>
              <a:latin typeface="Arial" panose="020B0604020202020204" pitchFamily="34" charset="0"/>
              <a:cs typeface="Arial" panose="020B0604020202020204" pitchFamily="34" charset="0"/>
            </a:endParaRPr>
          </a:p>
        </p:txBody>
      </p:sp>
      <p:sp>
        <p:nvSpPr>
          <p:cNvPr id="6" name="TextBox 5"/>
          <p:cNvSpPr txBox="1"/>
          <p:nvPr/>
        </p:nvSpPr>
        <p:spPr>
          <a:xfrm>
            <a:off x="7222970" y="2590800"/>
            <a:ext cx="4892831" cy="3046988"/>
          </a:xfrm>
          <a:prstGeom prst="rect">
            <a:avLst/>
          </a:prstGeom>
          <a:solidFill>
            <a:srgbClr val="CCFFCC"/>
          </a:solidFill>
          <a:ln w="19050">
            <a:solidFill>
              <a:schemeClr val="tx1"/>
            </a:solidFill>
          </a:ln>
        </p:spPr>
        <p:txBody>
          <a:bodyPr wrap="square" rtlCol="0">
            <a:spAutoFit/>
          </a:bodyPr>
          <a:lstStyle/>
          <a:p>
            <a:pPr algn="just"/>
            <a:r>
              <a:rPr lang="en-US" sz="1600" dirty="0">
                <a:latin typeface="Arial" panose="020B0604020202020204" pitchFamily="34" charset="0"/>
                <a:cs typeface="Arial" panose="020B0604020202020204" pitchFamily="34" charset="0"/>
              </a:rPr>
              <a:t>Thinning that starts at the terminus of Greenland outlet glaciers, where the ice meets the ocean, can spread into the interior over different distances, depending on the shape of the bed under each glacier. Glaciers in the mountains of East Greenland flow over steep drops in the bed called “knickpoints,” which prevent thinning from spreading far into the interior. Glaciers in the gentle topography of the Northwest don’t have steep knickpoints and can let thinning spread as far as the center of the ice sheet, meaning these glaciers can contribute over a longer time to sea-level rise.</a:t>
            </a:r>
          </a:p>
        </p:txBody>
      </p:sp>
      <p:pic>
        <p:nvPicPr>
          <p:cNvPr id="10" name="Picture 9" descr="goddardlogo_blue.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3980" y="6229912"/>
            <a:ext cx="1244600" cy="530900"/>
          </a:xfrm>
          <a:prstGeom prst="rect">
            <a:avLst/>
          </a:prstGeom>
        </p:spPr>
      </p:pic>
      <p:sp>
        <p:nvSpPr>
          <p:cNvPr id="9" name="Text Box 17"/>
          <p:cNvSpPr txBox="1">
            <a:spLocks noChangeArrowheads="1"/>
          </p:cNvSpPr>
          <p:nvPr/>
        </p:nvSpPr>
        <p:spPr bwMode="auto">
          <a:xfrm>
            <a:off x="7086600" y="6469440"/>
            <a:ext cx="4343400" cy="246221"/>
          </a:xfrm>
          <a:prstGeom prst="rect">
            <a:avLst/>
          </a:prstGeom>
          <a:noFill/>
          <a:ln w="9525">
            <a:noFill/>
            <a:miter lim="800000"/>
            <a:headEnd/>
            <a:tailEnd/>
          </a:ln>
        </p:spPr>
        <p:txBody>
          <a:bodyPr wrap="square">
            <a:spAutoFit/>
          </a:bodyPr>
          <a:lstStyle/>
          <a:p>
            <a:pPr>
              <a:defRPr/>
            </a:pPr>
            <a:r>
              <a:rPr lang="en-US" b="1" dirty="0">
                <a:latin typeface="+mj-lt"/>
              </a:rPr>
              <a:t>Earth Sciences Division – Hydrosphere, Biosphere, and Geophysics</a:t>
            </a:r>
          </a:p>
        </p:txBody>
      </p:sp>
      <p:pic>
        <p:nvPicPr>
          <p:cNvPr id="12" name="Picture 1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6200" y="4371"/>
            <a:ext cx="1074584" cy="914399"/>
          </a:xfrm>
          <a:prstGeom prst="rect">
            <a:avLst/>
          </a:prstGeom>
        </p:spPr>
      </p:pic>
      <p:pic>
        <p:nvPicPr>
          <p:cNvPr id="3" name="Picture 2">
            <a:extLst>
              <a:ext uri="{FF2B5EF4-FFF2-40B4-BE49-F238E27FC236}">
                <a16:creationId xmlns:a16="http://schemas.microsoft.com/office/drawing/2014/main" id="{A2A055DB-7BAE-3F40-BFD9-67F89A5CCE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77600" y="0"/>
            <a:ext cx="914400" cy="914400"/>
          </a:xfrm>
          <a:prstGeom prst="rect">
            <a:avLst/>
          </a:prstGeom>
        </p:spPr>
      </p:pic>
      <p:pic>
        <p:nvPicPr>
          <p:cNvPr id="5" name="Picture 4">
            <a:extLst>
              <a:ext uri="{FF2B5EF4-FFF2-40B4-BE49-F238E27FC236}">
                <a16:creationId xmlns:a16="http://schemas.microsoft.com/office/drawing/2014/main" id="{B7148B0D-3EC0-BC4C-B07E-A60167D9F4C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361753" y="0"/>
            <a:ext cx="963825" cy="914400"/>
          </a:xfrm>
          <a:prstGeom prst="rect">
            <a:avLst/>
          </a:prstGeom>
        </p:spPr>
      </p:pic>
      <p:pic>
        <p:nvPicPr>
          <p:cNvPr id="11" name="Picture 10">
            <a:extLst>
              <a:ext uri="{FF2B5EF4-FFF2-40B4-BE49-F238E27FC236}">
                <a16:creationId xmlns:a16="http://schemas.microsoft.com/office/drawing/2014/main" id="{9F780479-702F-4547-9AC9-ADF087947E2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19400" y="4267200"/>
            <a:ext cx="4201781" cy="1828800"/>
          </a:xfrm>
          <a:prstGeom prst="rect">
            <a:avLst/>
          </a:prstGeom>
        </p:spPr>
      </p:pic>
      <p:pic>
        <p:nvPicPr>
          <p:cNvPr id="14" name="Picture 13">
            <a:extLst>
              <a:ext uri="{FF2B5EF4-FFF2-40B4-BE49-F238E27FC236}">
                <a16:creationId xmlns:a16="http://schemas.microsoft.com/office/drawing/2014/main" id="{FA48F5C5-79A8-E944-BF75-91D43B73128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19402" y="2268255"/>
            <a:ext cx="4222375" cy="1828800"/>
          </a:xfrm>
          <a:prstGeom prst="rect">
            <a:avLst/>
          </a:prstGeom>
        </p:spPr>
      </p:pic>
      <p:pic>
        <p:nvPicPr>
          <p:cNvPr id="18" name="Picture 17">
            <a:extLst>
              <a:ext uri="{FF2B5EF4-FFF2-40B4-BE49-F238E27FC236}">
                <a16:creationId xmlns:a16="http://schemas.microsoft.com/office/drawing/2014/main" id="{34A07389-F36D-8544-B4EB-F67CE173A66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501" y="1524001"/>
            <a:ext cx="2679700" cy="4631580"/>
          </a:xfrm>
          <a:prstGeom prst="rect">
            <a:avLst/>
          </a:prstGeom>
        </p:spPr>
      </p:pic>
      <p:sp>
        <p:nvSpPr>
          <p:cNvPr id="19" name="TextBox 18">
            <a:extLst>
              <a:ext uri="{FF2B5EF4-FFF2-40B4-BE49-F238E27FC236}">
                <a16:creationId xmlns:a16="http://schemas.microsoft.com/office/drawing/2014/main" id="{E2A7D1EB-4FAB-B84E-B913-80CF0A6A9251}"/>
              </a:ext>
            </a:extLst>
          </p:cNvPr>
          <p:cNvSpPr txBox="1"/>
          <p:nvPr/>
        </p:nvSpPr>
        <p:spPr>
          <a:xfrm>
            <a:off x="1892300" y="5410200"/>
            <a:ext cx="762000" cy="600164"/>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predicted extent of thinning</a:t>
            </a:r>
          </a:p>
        </p:txBody>
      </p:sp>
      <p:cxnSp>
        <p:nvCxnSpPr>
          <p:cNvPr id="21" name="Straight Connector 20">
            <a:extLst>
              <a:ext uri="{FF2B5EF4-FFF2-40B4-BE49-F238E27FC236}">
                <a16:creationId xmlns:a16="http://schemas.microsoft.com/office/drawing/2014/main" id="{3CA9AAE2-23B0-9649-86AB-F1FD5AFB0271}"/>
              </a:ext>
            </a:extLst>
          </p:cNvPr>
          <p:cNvCxnSpPr/>
          <p:nvPr/>
        </p:nvCxnSpPr>
        <p:spPr>
          <a:xfrm>
            <a:off x="1677811" y="5589389"/>
            <a:ext cx="2159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Freeform 24">
            <a:extLst>
              <a:ext uri="{FF2B5EF4-FFF2-40B4-BE49-F238E27FC236}">
                <a16:creationId xmlns:a16="http://schemas.microsoft.com/office/drawing/2014/main" id="{9A3C1FCA-A64A-704F-83CE-30CDC24D6252}"/>
              </a:ext>
            </a:extLst>
          </p:cNvPr>
          <p:cNvSpPr/>
          <p:nvPr/>
        </p:nvSpPr>
        <p:spPr>
          <a:xfrm flipV="1">
            <a:off x="762002" y="2419070"/>
            <a:ext cx="1958623" cy="472159"/>
          </a:xfrm>
          <a:custGeom>
            <a:avLst/>
            <a:gdLst>
              <a:gd name="connsiteX0" fmla="*/ 1783645 w 1783645"/>
              <a:gd name="connsiteY0" fmla="*/ 0 h 564444"/>
              <a:gd name="connsiteX1" fmla="*/ 575734 w 1783645"/>
              <a:gd name="connsiteY1" fmla="*/ 462844 h 564444"/>
              <a:gd name="connsiteX2" fmla="*/ 699912 w 1783645"/>
              <a:gd name="connsiteY2" fmla="*/ 293511 h 564444"/>
              <a:gd name="connsiteX3" fmla="*/ 0 w 1783645"/>
              <a:gd name="connsiteY3" fmla="*/ 564444 h 564444"/>
              <a:gd name="connsiteX4" fmla="*/ 0 w 1783645"/>
              <a:gd name="connsiteY4" fmla="*/ 564444 h 564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645" h="564444">
                <a:moveTo>
                  <a:pt x="1783645" y="0"/>
                </a:moveTo>
                <a:cubicBezTo>
                  <a:pt x="1270000" y="206963"/>
                  <a:pt x="756356" y="413926"/>
                  <a:pt x="575734" y="462844"/>
                </a:cubicBezTo>
                <a:cubicBezTo>
                  <a:pt x="395112" y="511763"/>
                  <a:pt x="795868" y="276578"/>
                  <a:pt x="699912" y="293511"/>
                </a:cubicBezTo>
                <a:cubicBezTo>
                  <a:pt x="603956" y="310444"/>
                  <a:pt x="0" y="564444"/>
                  <a:pt x="0" y="564444"/>
                </a:cubicBezTo>
                <a:lnTo>
                  <a:pt x="0" y="564444"/>
                </a:lnTo>
              </a:path>
            </a:pathLst>
          </a:cu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a:extLst>
              <a:ext uri="{FF2B5EF4-FFF2-40B4-BE49-F238E27FC236}">
                <a16:creationId xmlns:a16="http://schemas.microsoft.com/office/drawing/2014/main" id="{5F6161FB-4F4F-2F4B-A9CD-EC1F2D6F7292}"/>
              </a:ext>
            </a:extLst>
          </p:cNvPr>
          <p:cNvSpPr/>
          <p:nvPr/>
        </p:nvSpPr>
        <p:spPr>
          <a:xfrm>
            <a:off x="2057400" y="4328156"/>
            <a:ext cx="762000" cy="853445"/>
          </a:xfrm>
          <a:custGeom>
            <a:avLst/>
            <a:gdLst>
              <a:gd name="connsiteX0" fmla="*/ 699911 w 699911"/>
              <a:gd name="connsiteY0" fmla="*/ 756356 h 756356"/>
              <a:gd name="connsiteX1" fmla="*/ 225778 w 699911"/>
              <a:gd name="connsiteY1" fmla="*/ 327378 h 756356"/>
              <a:gd name="connsiteX2" fmla="*/ 338667 w 699911"/>
              <a:gd name="connsiteY2" fmla="*/ 349956 h 756356"/>
              <a:gd name="connsiteX3" fmla="*/ 0 w 699911"/>
              <a:gd name="connsiteY3" fmla="*/ 0 h 756356"/>
            </a:gdLst>
            <a:ahLst/>
            <a:cxnLst>
              <a:cxn ang="0">
                <a:pos x="connsiteX0" y="connsiteY0"/>
              </a:cxn>
              <a:cxn ang="0">
                <a:pos x="connsiteX1" y="connsiteY1"/>
              </a:cxn>
              <a:cxn ang="0">
                <a:pos x="connsiteX2" y="connsiteY2"/>
              </a:cxn>
              <a:cxn ang="0">
                <a:pos x="connsiteX3" y="connsiteY3"/>
              </a:cxn>
            </a:cxnLst>
            <a:rect l="l" t="t" r="r" b="b"/>
            <a:pathLst>
              <a:path w="699911" h="756356">
                <a:moveTo>
                  <a:pt x="699911" y="756356"/>
                </a:moveTo>
                <a:cubicBezTo>
                  <a:pt x="492948" y="575733"/>
                  <a:pt x="285985" y="395111"/>
                  <a:pt x="225778" y="327378"/>
                </a:cubicBezTo>
                <a:cubicBezTo>
                  <a:pt x="165571" y="259645"/>
                  <a:pt x="376297" y="404519"/>
                  <a:pt x="338667" y="349956"/>
                </a:cubicBezTo>
                <a:cubicBezTo>
                  <a:pt x="301037" y="295393"/>
                  <a:pt x="150518" y="147696"/>
                  <a:pt x="0" y="0"/>
                </a:cubicBezTo>
              </a:path>
            </a:pathLst>
          </a:cu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085924C-D25F-BA45-B2CC-CB4FFE5B3070}"/>
              </a:ext>
            </a:extLst>
          </p:cNvPr>
          <p:cNvSpPr txBox="1"/>
          <p:nvPr/>
        </p:nvSpPr>
        <p:spPr>
          <a:xfrm>
            <a:off x="215900" y="1752601"/>
            <a:ext cx="284052" cy="307777"/>
          </a:xfrm>
          <a:prstGeom prst="rect">
            <a:avLst/>
          </a:prstGeom>
          <a:noFill/>
        </p:spPr>
        <p:txBody>
          <a:bodyPr wrap="none" rtlCol="0">
            <a:spAutoFit/>
          </a:bodyPr>
          <a:lstStyle/>
          <a:p>
            <a:r>
              <a:rPr lang="en-US" sz="1400" b="1" dirty="0">
                <a:latin typeface="Arial" panose="020B0604020202020204" pitchFamily="34" charset="0"/>
                <a:cs typeface="Arial" panose="020B0604020202020204" pitchFamily="34" charset="0"/>
              </a:rPr>
              <a:t>1</a:t>
            </a:r>
          </a:p>
        </p:txBody>
      </p:sp>
      <p:sp>
        <p:nvSpPr>
          <p:cNvPr id="17" name="TextBox 16">
            <a:extLst>
              <a:ext uri="{FF2B5EF4-FFF2-40B4-BE49-F238E27FC236}">
                <a16:creationId xmlns:a16="http://schemas.microsoft.com/office/drawing/2014/main" id="{44426622-0C03-E448-A924-727E6F069E2D}"/>
              </a:ext>
            </a:extLst>
          </p:cNvPr>
          <p:cNvSpPr txBox="1"/>
          <p:nvPr/>
        </p:nvSpPr>
        <p:spPr>
          <a:xfrm>
            <a:off x="3440131" y="2209801"/>
            <a:ext cx="284052" cy="307777"/>
          </a:xfrm>
          <a:prstGeom prst="rect">
            <a:avLst/>
          </a:prstGeom>
          <a:noFill/>
        </p:spPr>
        <p:txBody>
          <a:bodyPr wrap="none" rtlCol="0">
            <a:spAutoFit/>
          </a:bodyPr>
          <a:lstStyle/>
          <a:p>
            <a:r>
              <a:rPr lang="en-US" sz="1400" b="1" dirty="0">
                <a:latin typeface="Arial" panose="020B0604020202020204" pitchFamily="34" charset="0"/>
                <a:cs typeface="Arial" panose="020B0604020202020204" pitchFamily="34" charset="0"/>
              </a:rPr>
              <a:t>2</a:t>
            </a:r>
          </a:p>
        </p:txBody>
      </p:sp>
      <p:sp>
        <p:nvSpPr>
          <p:cNvPr id="20" name="TextBox 19">
            <a:extLst>
              <a:ext uri="{FF2B5EF4-FFF2-40B4-BE49-F238E27FC236}">
                <a16:creationId xmlns:a16="http://schemas.microsoft.com/office/drawing/2014/main" id="{60591CAD-4583-0D4A-916F-26A1190071C4}"/>
              </a:ext>
            </a:extLst>
          </p:cNvPr>
          <p:cNvSpPr txBox="1"/>
          <p:nvPr/>
        </p:nvSpPr>
        <p:spPr>
          <a:xfrm>
            <a:off x="3440131" y="4191001"/>
            <a:ext cx="284052" cy="307777"/>
          </a:xfrm>
          <a:prstGeom prst="rect">
            <a:avLst/>
          </a:prstGeom>
          <a:noFill/>
        </p:spPr>
        <p:txBody>
          <a:bodyPr wrap="none" rtlCol="0">
            <a:spAutoFit/>
          </a:bodyPr>
          <a:lstStyle/>
          <a:p>
            <a:r>
              <a:rPr lang="en-US" sz="1400" b="1" dirty="0">
                <a:latin typeface="Arial" panose="020B0604020202020204" pitchFamily="34" charset="0"/>
                <a:cs typeface="Arial" panose="020B0604020202020204" pitchFamily="34" charset="0"/>
              </a:rPr>
              <a:t>3</a:t>
            </a:r>
          </a:p>
        </p:txBody>
      </p:sp>
      <p:pic>
        <p:nvPicPr>
          <p:cNvPr id="16" name="Picture 15">
            <a:extLst>
              <a:ext uri="{FF2B5EF4-FFF2-40B4-BE49-F238E27FC236}">
                <a16:creationId xmlns:a16="http://schemas.microsoft.com/office/drawing/2014/main" id="{C52AA665-AF30-2448-BD88-5568F6CD4B5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3500" y="4211989"/>
            <a:ext cx="517531" cy="1807811"/>
          </a:xfrm>
          <a:prstGeom prst="rect">
            <a:avLst/>
          </a:prstGeom>
        </p:spPr>
      </p:pic>
    </p:spTree>
    <p:extLst>
      <p:ext uri="{BB962C8B-B14F-4D97-AF65-F5344CB8AC3E}">
        <p14:creationId xmlns:p14="http://schemas.microsoft.com/office/powerpoint/2010/main" val="3922001539"/>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CustomShape 1"/>
          <p:cNvSpPr/>
          <p:nvPr/>
        </p:nvSpPr>
        <p:spPr>
          <a:xfrm>
            <a:off x="390960" y="1011960"/>
            <a:ext cx="10699920" cy="53874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000" b="1" strike="noStrike" spc="-1">
                <a:solidFill>
                  <a:srgbClr val="000000"/>
                </a:solidFill>
                <a:latin typeface="Times New Roman"/>
                <a:ea typeface="DejaVu Sans"/>
              </a:rPr>
              <a:t>                          </a:t>
            </a:r>
            <a:r>
              <a:rPr lang="en-US" sz="1000" b="0" strike="noStrike" spc="-1">
                <a:solidFill>
                  <a:srgbClr val="000000"/>
                </a:solidFill>
                <a:latin typeface="Arial"/>
                <a:ea typeface="DejaVu Sans"/>
              </a:rPr>
              <a:t>Name:  Leonid.Petrov, 61A, NASA GSFC </a:t>
            </a:r>
            <a:r>
              <a:t/>
            </a:r>
            <a:br/>
            <a:r>
              <a:rPr lang="en-US" sz="1000" b="0" strike="noStrike" spc="-1">
                <a:solidFill>
                  <a:srgbClr val="000000"/>
                </a:solidFill>
                <a:latin typeface="Arial"/>
                <a:ea typeface="DejaVu Sans"/>
              </a:rPr>
              <a:t>                        E-mail: Leonid.Petrov@nasa.gov</a:t>
            </a:r>
            <a:r>
              <a:t/>
            </a:r>
            <a:br/>
            <a:r>
              <a:rPr lang="en-US" sz="1000" b="0" strike="noStrike" spc="-1">
                <a:solidFill>
                  <a:srgbClr val="000000"/>
                </a:solidFill>
                <a:latin typeface="Arial"/>
                <a:ea typeface="DejaVu Sans"/>
              </a:rPr>
              <a:t>                        Phone: 301-614-5611</a:t>
            </a:r>
            <a:r>
              <a:t/>
            </a:r>
            <a:br/>
            <a:endParaRPr lang="en-US" sz="1000" b="0" strike="noStrike" spc="-1">
              <a:latin typeface="Arial"/>
            </a:endParaRPr>
          </a:p>
          <a:p>
            <a:pPr>
              <a:lnSpc>
                <a:spcPct val="100000"/>
              </a:lnSpc>
            </a:pPr>
            <a:r>
              <a:rPr lang="en-US" sz="1400" b="1" strike="noStrike" spc="-1">
                <a:solidFill>
                  <a:srgbClr val="000000"/>
                </a:solidFill>
                <a:latin typeface="Arial"/>
                <a:ea typeface="DejaVu Sans"/>
              </a:rPr>
              <a:t>Reference: </a:t>
            </a:r>
            <a:endParaRPr lang="en-US" sz="1400" b="0" strike="noStrike" spc="-1">
              <a:latin typeface="Arial"/>
            </a:endParaRPr>
          </a:p>
          <a:p>
            <a:pPr>
              <a:lnSpc>
                <a:spcPct val="100000"/>
              </a:lnSpc>
            </a:pPr>
            <a:r>
              <a:rPr lang="en-US" sz="1400" b="0" strike="noStrike" spc="-1">
                <a:solidFill>
                  <a:srgbClr val="000000"/>
                </a:solidFill>
                <a:latin typeface="Arial"/>
                <a:ea typeface="DejaVu Sans"/>
              </a:rPr>
              <a:t>     </a:t>
            </a:r>
            <a:endParaRPr lang="en-US" sz="1400" b="0" strike="noStrike" spc="-1">
              <a:latin typeface="Arial"/>
            </a:endParaRPr>
          </a:p>
          <a:p>
            <a:pPr>
              <a:lnSpc>
                <a:spcPct val="100000"/>
              </a:lnSpc>
            </a:pPr>
            <a:r>
              <a:rPr lang="en-US" sz="1400" b="0" strike="noStrike" spc="-1">
                <a:solidFill>
                  <a:srgbClr val="000000"/>
                </a:solidFill>
                <a:latin typeface="Arial"/>
                <a:ea typeface="DejaVu Sans"/>
              </a:rPr>
              <a:t>   </a:t>
            </a:r>
            <a:endParaRPr lang="en-US" sz="1400" b="0" strike="noStrike" spc="-1">
              <a:latin typeface="Arial"/>
            </a:endParaRPr>
          </a:p>
          <a:p>
            <a:pPr>
              <a:lnSpc>
                <a:spcPct val="100000"/>
              </a:lnSpc>
            </a:pPr>
            <a:endParaRPr lang="en-US" sz="1400" b="0" strike="noStrike" spc="-1">
              <a:latin typeface="Arial"/>
            </a:endParaRPr>
          </a:p>
          <a:p>
            <a:pPr>
              <a:lnSpc>
                <a:spcPct val="100000"/>
              </a:lnSpc>
            </a:pPr>
            <a:r>
              <a:rPr lang="en-US" sz="1400" b="1" strike="noStrike" spc="-1">
                <a:solidFill>
                  <a:srgbClr val="000000"/>
                </a:solidFill>
                <a:latin typeface="Arial"/>
                <a:ea typeface="DejaVu Sans"/>
              </a:rPr>
              <a:t>Data Sources:  </a:t>
            </a:r>
            <a:r>
              <a:rPr lang="en-US" sz="1400" b="0" strike="noStrike" spc="-1">
                <a:solidFill>
                  <a:srgbClr val="000000"/>
                </a:solidFill>
                <a:latin typeface="Arial"/>
                <a:ea typeface="DejaVu Sans"/>
              </a:rPr>
              <a:t> Very Long Baseline Array.</a:t>
            </a:r>
            <a:endParaRPr lang="en-US" sz="1400" b="0" strike="noStrike" spc="-1">
              <a:latin typeface="Arial"/>
            </a:endParaRPr>
          </a:p>
          <a:p>
            <a:pPr>
              <a:lnSpc>
                <a:spcPct val="100000"/>
              </a:lnSpc>
            </a:pPr>
            <a:endParaRPr lang="en-US" sz="1400" b="0" strike="noStrike" spc="-1">
              <a:latin typeface="Arial"/>
            </a:endParaRPr>
          </a:p>
          <a:p>
            <a:pPr>
              <a:lnSpc>
                <a:spcPct val="100000"/>
              </a:lnSpc>
            </a:pPr>
            <a:r>
              <a:rPr lang="en-US" sz="1400" b="1" strike="noStrike" spc="-1">
                <a:solidFill>
                  <a:srgbClr val="000000"/>
                </a:solidFill>
                <a:latin typeface="Arial"/>
                <a:ea typeface="DejaVu Sans"/>
              </a:rPr>
              <a:t>Technical Description of Figures:</a:t>
            </a:r>
            <a:endParaRPr lang="en-US" sz="1400" b="0" strike="noStrike" spc="-1">
              <a:latin typeface="Arial"/>
            </a:endParaRPr>
          </a:p>
          <a:p>
            <a:pPr>
              <a:lnSpc>
                <a:spcPct val="100000"/>
              </a:lnSpc>
            </a:pPr>
            <a:endParaRPr lang="en-US" sz="1400" b="0" strike="noStrike" spc="-1">
              <a:latin typeface="Arial"/>
            </a:endParaRPr>
          </a:p>
          <a:p>
            <a:pPr>
              <a:lnSpc>
                <a:spcPct val="100000"/>
              </a:lnSpc>
            </a:pPr>
            <a:r>
              <a:rPr lang="en-US" sz="1400" b="0" strike="noStrike" spc="-1">
                <a:solidFill>
                  <a:srgbClr val="000000"/>
                </a:solidFill>
                <a:latin typeface="Arial"/>
                <a:ea typeface="DejaVu Sans"/>
              </a:rPr>
              <a:t>The figure shows the distribution of new discovered sources over the sky. The size of a  circle is proportional to flux density – the source strength. The color represents the position uncertainty. The red line shows the Galactic plane.</a:t>
            </a:r>
            <a:endParaRPr lang="en-US" sz="1400" b="0" strike="noStrike" spc="-1">
              <a:latin typeface="Arial"/>
            </a:endParaRPr>
          </a:p>
          <a:p>
            <a:pPr>
              <a:lnSpc>
                <a:spcPct val="100000"/>
              </a:lnSpc>
            </a:pPr>
            <a:endParaRPr lang="en-US" sz="1400" b="0" strike="noStrike" spc="-1">
              <a:latin typeface="Arial"/>
            </a:endParaRPr>
          </a:p>
          <a:p>
            <a:pPr>
              <a:lnSpc>
                <a:spcPct val="100000"/>
              </a:lnSpc>
            </a:pPr>
            <a:r>
              <a:rPr lang="en-US" sz="1400" b="1" strike="noStrike" spc="-1">
                <a:solidFill>
                  <a:srgbClr val="000000"/>
                </a:solidFill>
                <a:latin typeface="Arial"/>
                <a:ea typeface="DejaVu Sans"/>
              </a:rPr>
              <a:t>Scientific significance, societal relevance, and relationships to future missions: </a:t>
            </a:r>
            <a:endParaRPr lang="en-US" sz="1400" b="0" strike="noStrike" spc="-1">
              <a:latin typeface="Arial"/>
            </a:endParaRPr>
          </a:p>
          <a:p>
            <a:pPr>
              <a:lnSpc>
                <a:spcPct val="100000"/>
              </a:lnSpc>
            </a:pPr>
            <a:endParaRPr lang="en-US" sz="1400" b="0" strike="noStrike" spc="-1">
              <a:latin typeface="Arial"/>
            </a:endParaRPr>
          </a:p>
          <a:p>
            <a:pPr>
              <a:lnSpc>
                <a:spcPct val="100000"/>
              </a:lnSpc>
            </a:pPr>
            <a:r>
              <a:rPr lang="en-US" sz="1400" b="0" strike="noStrike" spc="-1">
                <a:solidFill>
                  <a:srgbClr val="000000"/>
                </a:solidFill>
                <a:latin typeface="Arial"/>
                <a:ea typeface="DejaVu Sans"/>
              </a:rPr>
              <a:t>The catalogue of compact extragalactic radio sources  lays the foundation  of astronomy, astrophysics, and space geodesy. Most of these objects are located at distances over one billion light years. Due to enormous distance, their positions are very stable. They form the coordinate  grid in space. Positions of other stars and galaxies are determined with respect to these reference objects. Continuous observations of active galactic nuclei are used by NASA for monitoring irregularities in the Earth rotation caused by redistribution of air and oceanic masses. Knowledge of  these irregularities is necessary for correcting GPS orbits and for space navigation.</a:t>
            </a:r>
            <a:endParaRPr lang="en-US" sz="1400" b="0" strike="noStrike" spc="-1">
              <a:latin typeface="Arial"/>
            </a:endParaRPr>
          </a:p>
          <a:p>
            <a:pPr>
              <a:lnSpc>
                <a:spcPct val="100000"/>
              </a:lnSpc>
            </a:pPr>
            <a:endParaRPr lang="en-US" sz="1400" b="0" strike="noStrike" spc="-1">
              <a:latin typeface="Arial"/>
            </a:endParaRPr>
          </a:p>
          <a:p>
            <a:pPr>
              <a:lnSpc>
                <a:spcPct val="100000"/>
              </a:lnSpc>
            </a:pPr>
            <a:endParaRPr lang="en-US" sz="1400" b="0" strike="noStrike" spc="-1">
              <a:latin typeface="Arial"/>
            </a:endParaRPr>
          </a:p>
          <a:p>
            <a:pPr>
              <a:lnSpc>
                <a:spcPct val="100000"/>
              </a:lnSpc>
            </a:pPr>
            <a:endParaRPr lang="en-US" sz="1400" b="0" strike="noStrike" spc="-1">
              <a:latin typeface="Arial"/>
            </a:endParaRPr>
          </a:p>
        </p:txBody>
      </p:sp>
      <p:sp>
        <p:nvSpPr>
          <p:cNvPr id="92" name="CustomShape 2"/>
          <p:cNvSpPr/>
          <p:nvPr/>
        </p:nvSpPr>
        <p:spPr>
          <a:xfrm>
            <a:off x="7239000" y="6289110"/>
            <a:ext cx="4339080" cy="2419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000" b="1" strike="noStrike" spc="-1" dirty="0">
                <a:solidFill>
                  <a:srgbClr val="000000"/>
                </a:solidFill>
                <a:latin typeface="Arial"/>
                <a:ea typeface="DejaVu Sans"/>
              </a:rPr>
              <a:t>Earth Sciences Division – Hydrosphere, Biosphere, and Geophysics</a:t>
            </a:r>
            <a:endParaRPr lang="en-US" sz="1000" b="0" strike="noStrike" spc="-1" dirty="0">
              <a:latin typeface="Arial"/>
            </a:endParaRPr>
          </a:p>
        </p:txBody>
      </p:sp>
      <p:pic>
        <p:nvPicPr>
          <p:cNvPr id="93" name="Picture 9"/>
          <p:cNvPicPr/>
          <p:nvPr/>
        </p:nvPicPr>
        <p:blipFill>
          <a:blip r:embed="rId3"/>
          <a:stretch/>
        </p:blipFill>
        <p:spPr>
          <a:xfrm>
            <a:off x="228600" y="6136020"/>
            <a:ext cx="1240200" cy="526680"/>
          </a:xfrm>
          <a:prstGeom prst="rect">
            <a:avLst/>
          </a:prstGeom>
          <a:ln>
            <a:noFill/>
          </a:ln>
        </p:spPr>
      </p:pic>
      <p:pic>
        <p:nvPicPr>
          <p:cNvPr id="94" name="Picture 10"/>
          <p:cNvPicPr/>
          <p:nvPr/>
        </p:nvPicPr>
        <p:blipFill>
          <a:blip r:embed="rId4"/>
          <a:stretch/>
        </p:blipFill>
        <p:spPr>
          <a:xfrm>
            <a:off x="76320" y="4320"/>
            <a:ext cx="1070280" cy="910080"/>
          </a:xfrm>
          <a:prstGeom prst="rect">
            <a:avLst/>
          </a:prstGeom>
          <a:ln>
            <a:noFill/>
          </a:ln>
        </p:spPr>
      </p:pic>
      <p:sp>
        <p:nvSpPr>
          <p:cNvPr id="95" name="CustomShape 3"/>
          <p:cNvSpPr/>
          <p:nvPr/>
        </p:nvSpPr>
        <p:spPr>
          <a:xfrm>
            <a:off x="365760" y="1920600"/>
            <a:ext cx="10705680" cy="54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500" b="0" strike="noStrike" spc="-1">
                <a:solidFill>
                  <a:srgbClr val="000000"/>
                </a:solidFill>
                <a:latin typeface="Arial"/>
                <a:ea typeface="DejaVu Sans"/>
              </a:rPr>
              <a:t> Petrov, L., "The wide-field VLBA calibrator survey -- WFCS," 2021, Astronomical Journal, 161(1), 15 (25pp).  [10.3847/15383881/abc4e1]</a:t>
            </a:r>
            <a:endParaRPr lang="en-US" sz="1500" b="0" strike="noStrike" spc="-1">
              <a:latin typeface="Arial"/>
            </a:endParaRPr>
          </a:p>
          <a:p>
            <a:pPr>
              <a:lnSpc>
                <a:spcPct val="100000"/>
              </a:lnSpc>
            </a:pPr>
            <a:endParaRPr lang="en-US" sz="1500" b="0" strike="noStrike" spc="-1">
              <a:latin typeface="Arial"/>
            </a:endParaRPr>
          </a:p>
          <a:p>
            <a:pPr>
              <a:lnSpc>
                <a:spcPct val="100000"/>
              </a:lnSpc>
            </a:pPr>
            <a:endParaRPr lang="en-US" sz="1500" b="0" strike="noStrike" spc="-1">
              <a:latin typeface="Arial"/>
            </a:endParaRPr>
          </a:p>
        </p:txBody>
      </p:sp>
    </p:spTree>
    <p:extLst>
      <p:ext uri="{BB962C8B-B14F-4D97-AF65-F5344CB8AC3E}">
        <p14:creationId xmlns:p14="http://schemas.microsoft.com/office/powerpoint/2010/main" val="585185770"/>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304800" y="76201"/>
            <a:ext cx="11582400" cy="6093976"/>
          </a:xfrm>
          <a:prstGeom prst="rect">
            <a:avLst/>
          </a:prstGeom>
          <a:noFill/>
          <a:ln w="9525">
            <a:noFill/>
            <a:miter lim="800000"/>
            <a:headEnd/>
            <a:tailEnd/>
          </a:ln>
        </p:spPr>
        <p:txBody>
          <a:bodyPr wrap="square">
            <a:spAutoFit/>
          </a:bodyPr>
          <a:lstStyle/>
          <a:p>
            <a:pPr fontAlgn="t">
              <a:defRPr/>
            </a:pPr>
            <a:r>
              <a:rPr lang="en-US" b="1" dirty="0">
                <a:latin typeface="Times New Roman" pitchFamily="18" charset="0"/>
              </a:rPr>
              <a:t>                          </a:t>
            </a:r>
            <a:r>
              <a:rPr lang="en-US" dirty="0">
                <a:latin typeface="+mn-lt"/>
              </a:rPr>
              <a:t>Name:  Denis Felikson | </a:t>
            </a:r>
            <a:r>
              <a:rPr lang="en-US" dirty="0" err="1">
                <a:latin typeface="+mn-lt"/>
              </a:rPr>
              <a:t>Cryospheric</a:t>
            </a:r>
            <a:r>
              <a:rPr lang="en-US" dirty="0">
                <a:latin typeface="+mn-lt"/>
              </a:rPr>
              <a:t> Sciences Laboratory, NASA GSFC | GESTAR, Universities Space Research Association</a:t>
            </a:r>
            <a:br>
              <a:rPr lang="en-US" dirty="0">
                <a:latin typeface="+mn-lt"/>
              </a:rPr>
            </a:br>
            <a:r>
              <a:rPr lang="en-US" dirty="0">
                <a:latin typeface="+mn-lt"/>
              </a:rPr>
              <a:t>                        E-mail: </a:t>
            </a:r>
            <a:r>
              <a:rPr lang="en-US" dirty="0" err="1">
                <a:latin typeface="+mn-lt"/>
              </a:rPr>
              <a:t>denis.felikson@nasa.gov</a:t>
            </a:r>
            <a:r>
              <a:rPr lang="en-US" dirty="0">
                <a:latin typeface="+mn-lt"/>
              </a:rPr>
              <a:t/>
            </a:r>
            <a:br>
              <a:rPr lang="en-US" dirty="0">
                <a:latin typeface="+mn-lt"/>
              </a:rPr>
            </a:br>
            <a:r>
              <a:rPr lang="en-US" dirty="0">
                <a:latin typeface="+mn-lt"/>
              </a:rPr>
              <a:t>                        Phone: 301-614-6835</a:t>
            </a:r>
            <a:r>
              <a:rPr lang="en-US" dirty="0">
                <a:latin typeface="Times New Roman" pitchFamily="18" charset="0"/>
              </a:rPr>
              <a:t/>
            </a:r>
            <a:br>
              <a:rPr lang="en-US" dirty="0">
                <a:latin typeface="Times New Roman" pitchFamily="18" charset="0"/>
              </a:rPr>
            </a:br>
            <a:endParaRPr lang="en-US" dirty="0">
              <a:latin typeface="Times New Roman" pitchFamily="18" charset="0"/>
            </a:endParaRPr>
          </a:p>
          <a:p>
            <a:pPr fontAlgn="t">
              <a:defRPr/>
            </a:pPr>
            <a:endParaRPr lang="en-US" sz="1400" b="1" dirty="0">
              <a:latin typeface="+mn-lt"/>
            </a:endParaRPr>
          </a:p>
          <a:p>
            <a:pPr fontAlgn="t">
              <a:defRPr/>
            </a:pPr>
            <a:endParaRPr lang="en-US" sz="1400" b="1" dirty="0">
              <a:latin typeface="+mn-lt"/>
            </a:endParaRPr>
          </a:p>
          <a:p>
            <a:pPr fontAlgn="t">
              <a:defRPr/>
            </a:pPr>
            <a:r>
              <a:rPr lang="en-US" sz="1200" b="1" dirty="0">
                <a:latin typeface="Arial" panose="020B0604020202020204" pitchFamily="34" charset="0"/>
                <a:cs typeface="Arial" panose="020B0604020202020204" pitchFamily="34" charset="0"/>
              </a:rPr>
              <a:t>References:</a:t>
            </a:r>
          </a:p>
          <a:p>
            <a:pPr fontAlgn="t">
              <a:defRPr/>
            </a:pPr>
            <a:r>
              <a:rPr lang="en-US" sz="1200" dirty="0">
                <a:latin typeface="Arial" panose="020B0604020202020204" pitchFamily="34" charset="0"/>
                <a:cs typeface="Arial" panose="020B0604020202020204" pitchFamily="34" charset="0"/>
              </a:rPr>
              <a:t>Felikson, D., G. A. Catania, T. C. </a:t>
            </a:r>
            <a:r>
              <a:rPr lang="en-US" sz="1200" dirty="0" err="1">
                <a:latin typeface="Arial" panose="020B0604020202020204" pitchFamily="34" charset="0"/>
                <a:cs typeface="Arial" panose="020B0604020202020204" pitchFamily="34" charset="0"/>
              </a:rPr>
              <a:t>Bartholomaus</a:t>
            </a:r>
            <a:r>
              <a:rPr lang="en-US" sz="1200" dirty="0">
                <a:latin typeface="Arial" panose="020B0604020202020204" pitchFamily="34" charset="0"/>
                <a:cs typeface="Arial" panose="020B0604020202020204" pitchFamily="34" charset="0"/>
              </a:rPr>
              <a:t>, M. </a:t>
            </a:r>
            <a:r>
              <a:rPr lang="en-US" sz="1200" dirty="0" err="1">
                <a:latin typeface="Arial" panose="020B0604020202020204" pitchFamily="34" charset="0"/>
                <a:cs typeface="Arial" panose="020B0604020202020204" pitchFamily="34" charset="0"/>
              </a:rPr>
              <a:t>Morlighem</a:t>
            </a:r>
            <a:r>
              <a:rPr lang="en-US" sz="1200" dirty="0">
                <a:latin typeface="Arial" panose="020B0604020202020204" pitchFamily="34" charset="0"/>
                <a:cs typeface="Arial" panose="020B0604020202020204" pitchFamily="34" charset="0"/>
              </a:rPr>
              <a:t>, and B. P. Y. Noël (2020). Steep glacier bed knickpoints mitigate inland thinning in Greenland. </a:t>
            </a:r>
            <a:r>
              <a:rPr lang="en-US" sz="1200" i="1" dirty="0">
                <a:latin typeface="Arial" panose="020B0604020202020204" pitchFamily="34" charset="0"/>
                <a:cs typeface="Arial" panose="020B0604020202020204" pitchFamily="34" charset="0"/>
              </a:rPr>
              <a:t>Geophysical Research Letters</a:t>
            </a:r>
            <a:r>
              <a:rPr lang="en-US" sz="1200">
                <a:latin typeface="Arial" panose="020B0604020202020204" pitchFamily="34" charset="0"/>
                <a:cs typeface="Arial" panose="020B0604020202020204" pitchFamily="34" charset="0"/>
              </a:rPr>
              <a:t>, </a:t>
            </a:r>
            <a:r>
              <a:rPr lang="en-US" sz="1200" b="1" smtClean="0">
                <a:latin typeface="Arial" panose="020B0604020202020204" pitchFamily="34" charset="0"/>
                <a:cs typeface="Arial" panose="020B0604020202020204" pitchFamily="34" charset="0"/>
              </a:rPr>
              <a:t>48</a:t>
            </a:r>
            <a:r>
              <a:rPr lang="en-US" sz="1200" smtClean="0">
                <a:latin typeface="Arial" panose="020B0604020202020204" pitchFamily="34" charset="0"/>
                <a:cs typeface="Arial" panose="020B0604020202020204" pitchFamily="34" charset="0"/>
              </a:rPr>
              <a:t>,</a:t>
            </a:r>
            <a:r>
              <a:rPr lang="en-US" sz="1200" i="1" smtClean="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e2020GL090112, </a:t>
            </a:r>
            <a:r>
              <a:rPr lang="en-US" sz="1200" dirty="0">
                <a:latin typeface="Arial" panose="020B0604020202020204" pitchFamily="34" charset="0"/>
                <a:cs typeface="Arial" panose="020B0604020202020204" pitchFamily="34" charset="0"/>
                <a:hlinkClick r:id="rId3"/>
              </a:rPr>
              <a:t>https://doi.org/10.1029/2020GL090112</a:t>
            </a:r>
            <a:r>
              <a:rPr lang="en-US" sz="1200" dirty="0">
                <a:latin typeface="Arial" panose="020B0604020202020204" pitchFamily="34" charset="0"/>
                <a:cs typeface="Arial" panose="020B0604020202020204" pitchFamily="34" charset="0"/>
              </a:rPr>
              <a:t>.</a:t>
            </a:r>
          </a:p>
          <a:p>
            <a:pPr fontAlgn="t">
              <a:defRPr/>
            </a:pPr>
            <a:endParaRPr lang="en-US" sz="1200" dirty="0">
              <a:latin typeface="Arial" panose="020B0604020202020204" pitchFamily="34" charset="0"/>
              <a:cs typeface="Arial" panose="020B0604020202020204" pitchFamily="34" charset="0"/>
            </a:endParaRPr>
          </a:p>
          <a:p>
            <a:pPr fontAlgn="t">
              <a:defRPr/>
            </a:pPr>
            <a:r>
              <a:rPr lang="en-US" sz="1200" b="1" dirty="0">
                <a:latin typeface="Arial" panose="020B0604020202020204" pitchFamily="34" charset="0"/>
                <a:cs typeface="Arial" panose="020B0604020202020204" pitchFamily="34" charset="0"/>
              </a:rPr>
              <a:t>Data Sources: </a:t>
            </a:r>
            <a:r>
              <a:rPr lang="en-US" sz="1200" dirty="0" err="1">
                <a:latin typeface="Arial" panose="020B0604020202020204" pitchFamily="34" charset="0"/>
                <a:cs typeface="Arial" panose="020B0604020202020204" pitchFamily="34" charset="0"/>
              </a:rPr>
              <a:t>IceBridge</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BedMachine</a:t>
            </a:r>
            <a:r>
              <a:rPr lang="en-US" sz="1200" dirty="0">
                <a:latin typeface="Arial" panose="020B0604020202020204" pitchFamily="34" charset="0"/>
                <a:cs typeface="Arial" panose="020B0604020202020204" pitchFamily="34" charset="0"/>
              </a:rPr>
              <a:t> Greenland, v3 (</a:t>
            </a:r>
            <a:r>
              <a:rPr lang="en-US" sz="1200" dirty="0">
                <a:latin typeface="Arial" panose="020B0604020202020204" pitchFamily="34" charset="0"/>
                <a:cs typeface="Arial" panose="020B0604020202020204" pitchFamily="34" charset="0"/>
                <a:hlinkClick r:id="rId4"/>
              </a:rPr>
              <a:t>https://nsidc.org/data/idbmg4</a:t>
            </a:r>
            <a:r>
              <a:rPr lang="en-US" sz="1200" dirty="0">
                <a:latin typeface="Arial" panose="020B0604020202020204" pitchFamily="34" charset="0"/>
                <a:cs typeface="Arial" panose="020B0604020202020204" pitchFamily="34" charset="0"/>
              </a:rPr>
              <a:t>); Greenland 1978-1987 aerial photo DEM (</a:t>
            </a:r>
            <a:r>
              <a:rPr lang="en-US" sz="1200" dirty="0">
                <a:latin typeface="Arial" panose="020B0604020202020204" pitchFamily="34" charset="0"/>
                <a:cs typeface="Arial" panose="020B0604020202020204" pitchFamily="34" charset="0"/>
                <a:hlinkClick r:id="rId5"/>
              </a:rPr>
              <a:t>https://www.ncei.noaa.gov/access/metadata/landing-page/bin/iso?id=gov.noaa.nodc:0145405</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MEaSUREs</a:t>
            </a:r>
            <a:r>
              <a:rPr lang="en-US" sz="1200" dirty="0">
                <a:latin typeface="Arial" panose="020B0604020202020204" pitchFamily="34" charset="0"/>
                <a:cs typeface="Arial" panose="020B0604020202020204" pitchFamily="34" charset="0"/>
              </a:rPr>
              <a:t> Greenland Ice Mapping Project DEM (</a:t>
            </a:r>
            <a:r>
              <a:rPr lang="en-US" sz="1200" dirty="0">
                <a:latin typeface="Arial" panose="020B0604020202020204" pitchFamily="34" charset="0"/>
                <a:cs typeface="Arial" panose="020B0604020202020204" pitchFamily="34" charset="0"/>
                <a:hlinkClick r:id="rId6"/>
              </a:rPr>
              <a:t>https://nsidc.org/data/nsidc-0645</a:t>
            </a:r>
            <a:r>
              <a:rPr lang="en-US" sz="1200" dirty="0">
                <a:latin typeface="Arial" panose="020B0604020202020204" pitchFamily="34" charset="0"/>
                <a:cs typeface="Arial" panose="020B0604020202020204" pitchFamily="34" charset="0"/>
              </a:rPr>
              <a:t>); Polar Geospatial Center </a:t>
            </a:r>
            <a:r>
              <a:rPr lang="en-US" sz="1200" dirty="0" err="1">
                <a:latin typeface="Arial" panose="020B0604020202020204" pitchFamily="34" charset="0"/>
                <a:cs typeface="Arial" panose="020B0604020202020204" pitchFamily="34" charset="0"/>
              </a:rPr>
              <a:t>ArcticDEM</a:t>
            </a:r>
            <a:r>
              <a:rPr lang="en-US"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hlinkClick r:id="rId7"/>
              </a:rPr>
              <a:t>https://www.pgc.umn.edu/data/arcticdem/</a:t>
            </a:r>
            <a:r>
              <a:rPr lang="en-US" sz="1200" dirty="0">
                <a:latin typeface="Arial" panose="020B0604020202020204" pitchFamily="34" charset="0"/>
                <a:cs typeface="Arial" panose="020B0604020202020204" pitchFamily="34" charset="0"/>
              </a:rPr>
              <a:t>).</a:t>
            </a:r>
          </a:p>
          <a:p>
            <a:pPr fontAlgn="t">
              <a:defRPr/>
            </a:pPr>
            <a:endParaRPr lang="en-US" sz="1200" dirty="0">
              <a:latin typeface="Arial" panose="020B0604020202020204" pitchFamily="34" charset="0"/>
              <a:cs typeface="Arial" panose="020B0604020202020204" pitchFamily="34" charset="0"/>
            </a:endParaRPr>
          </a:p>
          <a:p>
            <a:pPr fontAlgn="t">
              <a:defRPr/>
            </a:pPr>
            <a:r>
              <a:rPr lang="en-US" sz="1200" dirty="0">
                <a:latin typeface="Arial" panose="020B0604020202020204" pitchFamily="34" charset="0"/>
                <a:cs typeface="Arial" panose="020B0604020202020204" pitchFamily="34" charset="0"/>
              </a:rPr>
              <a:t>This research was funded by NASA grant NNX12AP50G (NASA </a:t>
            </a:r>
            <a:r>
              <a:rPr lang="en-US" sz="1200" dirty="0" err="1">
                <a:latin typeface="Arial" panose="020B0604020202020204" pitchFamily="34" charset="0"/>
                <a:cs typeface="Arial" panose="020B0604020202020204" pitchFamily="34" charset="0"/>
              </a:rPr>
              <a:t>Cryospheric</a:t>
            </a:r>
            <a:r>
              <a:rPr lang="en-US" sz="1200" dirty="0">
                <a:latin typeface="Arial" panose="020B0604020202020204" pitchFamily="34" charset="0"/>
                <a:cs typeface="Arial" panose="020B0604020202020204" pitchFamily="34" charset="0"/>
              </a:rPr>
              <a:t> Sciences Program), the Gale White Fellowship at the University of Texas Institute for Geophysics, and the NASA Postdoctoral Program at the Goddard Space Flight Center, administered by Universities Space Research Association under contract with NASA.</a:t>
            </a:r>
          </a:p>
          <a:p>
            <a:pPr fontAlgn="t">
              <a:defRPr/>
            </a:pPr>
            <a:endParaRPr lang="en-US" sz="1200" dirty="0">
              <a:latin typeface="Arial" panose="020B0604020202020204" pitchFamily="34" charset="0"/>
              <a:cs typeface="Arial" panose="020B0604020202020204" pitchFamily="34" charset="0"/>
            </a:endParaRPr>
          </a:p>
          <a:p>
            <a:pPr fontAlgn="t">
              <a:defRPr/>
            </a:pPr>
            <a:r>
              <a:rPr lang="en-US" sz="1200" b="1" dirty="0">
                <a:latin typeface="Arial" panose="020B0604020202020204" pitchFamily="34" charset="0"/>
                <a:cs typeface="Arial" panose="020B0604020202020204" pitchFamily="34" charset="0"/>
              </a:rPr>
              <a:t>Technical Description of Figures:</a:t>
            </a:r>
          </a:p>
          <a:p>
            <a:pPr fontAlgn="t">
              <a:defRPr/>
            </a:pPr>
            <a:r>
              <a:rPr lang="en-US" sz="1200" b="1" i="1" dirty="0">
                <a:latin typeface="Arial" panose="020B0604020202020204" pitchFamily="34" charset="0"/>
                <a:cs typeface="Arial" panose="020B0604020202020204" pitchFamily="34" charset="0"/>
              </a:rPr>
              <a:t>Figures: (1)</a:t>
            </a:r>
            <a:r>
              <a:rPr lang="en-US" sz="1200" i="1" dirty="0">
                <a:latin typeface="Arial" panose="020B0604020202020204" pitchFamily="34" charset="0"/>
                <a:cs typeface="Arial" panose="020B0604020202020204" pitchFamily="34" charset="0"/>
              </a:rPr>
              <a:t> Predicted extent of a diffusive, kinematic wave of thinning that starts at the edge of the ice sheet into the interior, showing that glaciers in the gentle bed topography of the northwest can allow thinning to spread far inland. Insets show profiles of Humboldt Glacier </a:t>
            </a:r>
            <a:r>
              <a:rPr lang="en-US" sz="1200" b="1" i="1" dirty="0">
                <a:latin typeface="Arial" panose="020B0604020202020204" pitchFamily="34" charset="0"/>
                <a:cs typeface="Arial" panose="020B0604020202020204" pitchFamily="34" charset="0"/>
              </a:rPr>
              <a:t>(2) </a:t>
            </a:r>
            <a:r>
              <a:rPr lang="en-US" sz="1200" i="1" dirty="0">
                <a:latin typeface="Arial" panose="020B0604020202020204" pitchFamily="34" charset="0"/>
                <a:cs typeface="Arial" panose="020B0604020202020204" pitchFamily="34" charset="0"/>
              </a:rPr>
              <a:t>and Helheim Glacier </a:t>
            </a:r>
            <a:r>
              <a:rPr lang="en-US" sz="1200" b="1" i="1" dirty="0">
                <a:latin typeface="Arial" panose="020B0604020202020204" pitchFamily="34" charset="0"/>
                <a:cs typeface="Arial" panose="020B0604020202020204" pitchFamily="34" charset="0"/>
              </a:rPr>
              <a:t>(3)</a:t>
            </a:r>
            <a:r>
              <a:rPr lang="en-US" sz="1200" i="1" dirty="0">
                <a:latin typeface="Arial" panose="020B0604020202020204" pitchFamily="34" charset="0"/>
                <a:cs typeface="Arial" panose="020B0604020202020204" pitchFamily="34" charset="0"/>
              </a:rPr>
              <a:t>, end members of outlet glacier geometries. Helheim flows over a steep knickpoint (red) that stalls thinning from spreading further inland whereas the lack of a knickpoint beneath Humboldt allows thinning to spread far inland.</a:t>
            </a:r>
            <a:endParaRPr lang="en-US" sz="1200" dirty="0">
              <a:latin typeface="Arial" panose="020B0604020202020204" pitchFamily="34" charset="0"/>
              <a:cs typeface="Arial" panose="020B0604020202020204" pitchFamily="34" charset="0"/>
            </a:endParaRPr>
          </a:p>
          <a:p>
            <a:pPr fontAlgn="t">
              <a:defRPr/>
            </a:pPr>
            <a:endParaRPr lang="en-US" sz="1200" dirty="0">
              <a:latin typeface="Arial" panose="020B0604020202020204" pitchFamily="34" charset="0"/>
              <a:cs typeface="Arial" panose="020B0604020202020204" pitchFamily="34" charset="0"/>
            </a:endParaRPr>
          </a:p>
          <a:p>
            <a:pPr fontAlgn="t">
              <a:defRPr/>
            </a:pPr>
            <a:r>
              <a:rPr lang="en-US" sz="1200" b="1" dirty="0">
                <a:latin typeface="Arial" panose="020B0604020202020204" pitchFamily="34" charset="0"/>
                <a:cs typeface="Arial" panose="020B0604020202020204" pitchFamily="34" charset="0"/>
              </a:rPr>
              <a:t>Scientific significance, societal relevance, and relationships to future missions: </a:t>
            </a:r>
            <a:r>
              <a:rPr lang="en-US" sz="1200" dirty="0">
                <a:latin typeface="Arial" panose="020B0604020202020204" pitchFamily="34" charset="0"/>
                <a:cs typeface="Arial" panose="020B0604020202020204" pitchFamily="34" charset="0"/>
              </a:rPr>
              <a:t>This research advances our understanding of ice sheet dynamics by showing that outlet glaciers in Greenland’s Northwest will discharge ice over a longer timespan than glaciers in the Southeast, helping to contextualize recent observations that the Northwest is the only region with increasing ice discharge (King et al., 2020). Our results show that Northwest ice discharge will continue to increase in the future, even without additional forcing. We highlight the importance of correctly modeling the smaller, often overlooked glaciers to better constrain sea-level rise projections, addressing Question C-1 in the 2017 NASA Decadal Survey: </a:t>
            </a:r>
            <a:r>
              <a:rPr lang="en-US" sz="1200" i="1" dirty="0">
                <a:latin typeface="Arial" panose="020B0604020202020204" pitchFamily="34" charset="0"/>
                <a:cs typeface="Arial" panose="020B0604020202020204" pitchFamily="34" charset="0"/>
              </a:rPr>
              <a:t>How much will sea level rise, globally and regionally, over the next decade and beyond, and what will be the role of ice sheets and ocean heat storage? </a:t>
            </a:r>
          </a:p>
          <a:p>
            <a:pPr fontAlgn="t">
              <a:defRPr/>
            </a:pPr>
            <a:endParaRPr lang="en-US" sz="1400" dirty="0">
              <a:latin typeface="+mn-lt"/>
            </a:endParaRPr>
          </a:p>
          <a:p>
            <a:pPr fontAlgn="t">
              <a:defRPr/>
            </a:pPr>
            <a:r>
              <a:rPr lang="en-US" dirty="0">
                <a:latin typeface="Arial" panose="020B0604020202020204" pitchFamily="34" charset="0"/>
                <a:cs typeface="Arial" panose="020B0604020202020204" pitchFamily="34" charset="0"/>
              </a:rPr>
              <a:t>King, M. D., Howat, I. M., Candela, S. G., Noh, M. J., </a:t>
            </a:r>
            <a:r>
              <a:rPr lang="en-US" dirty="0" err="1">
                <a:latin typeface="Arial" panose="020B0604020202020204" pitchFamily="34" charset="0"/>
                <a:cs typeface="Arial" panose="020B0604020202020204" pitchFamily="34" charset="0"/>
              </a:rPr>
              <a:t>Jeong</a:t>
            </a:r>
            <a:r>
              <a:rPr lang="en-US" dirty="0">
                <a:latin typeface="Arial" panose="020B0604020202020204" pitchFamily="34" charset="0"/>
                <a:cs typeface="Arial" panose="020B0604020202020204" pitchFamily="34" charset="0"/>
              </a:rPr>
              <a:t>, S., Noël, B. P. Y., et al. (2020). Dynamic ice loss from the Greenland Ice Sheet driven by sustained glacier retreat. </a:t>
            </a:r>
            <a:r>
              <a:rPr lang="en-US" i="1" dirty="0">
                <a:latin typeface="Arial" panose="020B0604020202020204" pitchFamily="34" charset="0"/>
                <a:cs typeface="Arial" panose="020B0604020202020204" pitchFamily="34" charset="0"/>
              </a:rPr>
              <a:t>Communications Earth &amp; Environment</a:t>
            </a:r>
            <a:r>
              <a:rPr lang="en-US" dirty="0">
                <a:latin typeface="Arial" panose="020B0604020202020204" pitchFamily="34" charset="0"/>
                <a:cs typeface="Arial" panose="020B0604020202020204" pitchFamily="34" charset="0"/>
              </a:rPr>
              <a:t>, 1–7. http://</a:t>
            </a:r>
            <a:r>
              <a:rPr lang="en-US" dirty="0" err="1">
                <a:latin typeface="Arial" panose="020B0604020202020204" pitchFamily="34" charset="0"/>
                <a:cs typeface="Arial" panose="020B0604020202020204" pitchFamily="34" charset="0"/>
              </a:rPr>
              <a:t>doi.org</a:t>
            </a:r>
            <a:r>
              <a:rPr lang="en-US" dirty="0">
                <a:latin typeface="Arial" panose="020B0604020202020204" pitchFamily="34" charset="0"/>
                <a:cs typeface="Arial" panose="020B0604020202020204" pitchFamily="34" charset="0"/>
              </a:rPr>
              <a:t>/10.1038/s43247-020-0001-2</a:t>
            </a:r>
            <a:endParaRPr lang="en-US" b="1" dirty="0">
              <a:latin typeface="+mn-lt"/>
            </a:endParaRPr>
          </a:p>
        </p:txBody>
      </p:sp>
      <p:sp>
        <p:nvSpPr>
          <p:cNvPr id="7" name="Text Box 17"/>
          <p:cNvSpPr txBox="1">
            <a:spLocks noChangeArrowheads="1"/>
          </p:cNvSpPr>
          <p:nvPr/>
        </p:nvSpPr>
        <p:spPr bwMode="auto">
          <a:xfrm>
            <a:off x="7534835" y="6363949"/>
            <a:ext cx="4343400" cy="246221"/>
          </a:xfrm>
          <a:prstGeom prst="rect">
            <a:avLst/>
          </a:prstGeom>
          <a:noFill/>
          <a:ln w="9525">
            <a:noFill/>
            <a:miter lim="800000"/>
            <a:headEnd/>
            <a:tailEnd/>
          </a:ln>
        </p:spPr>
        <p:txBody>
          <a:bodyPr wrap="square">
            <a:spAutoFit/>
          </a:bodyPr>
          <a:lstStyle/>
          <a:p>
            <a:pPr>
              <a:defRPr/>
            </a:pPr>
            <a:r>
              <a:rPr lang="en-US" b="1" dirty="0">
                <a:latin typeface="+mj-lt"/>
              </a:rPr>
              <a:t>Earth Sciences Division – Hydrosphere, Biosphere, and Geophysics</a:t>
            </a:r>
          </a:p>
        </p:txBody>
      </p:sp>
      <p:pic>
        <p:nvPicPr>
          <p:cNvPr id="10" name="Picture 9" descr="goddardlogo_blue.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81000" y="6221610"/>
            <a:ext cx="1244600" cy="530900"/>
          </a:xfrm>
          <a:prstGeom prst="rect">
            <a:avLst/>
          </a:prstGeom>
        </p:spPr>
      </p:pic>
      <p:pic>
        <p:nvPicPr>
          <p:cNvPr id="11" name="Picture 10">
            <a:extLst>
              <a:ext uri="{FF2B5EF4-FFF2-40B4-BE49-F238E27FC236}">
                <a16:creationId xmlns:a16="http://schemas.microsoft.com/office/drawing/2014/main" id="{9EB2ECE5-80BB-4506-81D5-C385D32CFF9F}"/>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76200" y="4371"/>
            <a:ext cx="1074584" cy="914399"/>
          </a:xfrm>
          <a:prstGeom prst="rect">
            <a:avLst/>
          </a:prstGeom>
        </p:spPr>
      </p:pic>
      <p:pic>
        <p:nvPicPr>
          <p:cNvPr id="8" name="Picture 7">
            <a:extLst>
              <a:ext uri="{FF2B5EF4-FFF2-40B4-BE49-F238E27FC236}">
                <a16:creationId xmlns:a16="http://schemas.microsoft.com/office/drawing/2014/main" id="{927F3FE1-E6BE-3A40-9A0E-457D55F20C0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277600" y="0"/>
            <a:ext cx="914400" cy="914400"/>
          </a:xfrm>
          <a:prstGeom prst="rect">
            <a:avLst/>
          </a:prstGeom>
        </p:spPr>
      </p:pic>
      <p:pic>
        <p:nvPicPr>
          <p:cNvPr id="9" name="Picture 8">
            <a:extLst>
              <a:ext uri="{FF2B5EF4-FFF2-40B4-BE49-F238E27FC236}">
                <a16:creationId xmlns:a16="http://schemas.microsoft.com/office/drawing/2014/main" id="{FFD121D7-AEDB-4949-9CEC-8A92C142560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361753" y="0"/>
            <a:ext cx="963825" cy="914400"/>
          </a:xfrm>
          <a:prstGeom prst="rect">
            <a:avLst/>
          </a:prstGeom>
        </p:spPr>
      </p:pic>
    </p:spTree>
    <p:extLst>
      <p:ext uri="{BB962C8B-B14F-4D97-AF65-F5344CB8AC3E}">
        <p14:creationId xmlns:p14="http://schemas.microsoft.com/office/powerpoint/2010/main" val="2845289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hart, line chart, scatter chart&#10;&#10;Description automatically generated">
            <a:extLst>
              <a:ext uri="{FF2B5EF4-FFF2-40B4-BE49-F238E27FC236}">
                <a16:creationId xmlns:a16="http://schemas.microsoft.com/office/drawing/2014/main" id="{4B78E981-7D2A-8448-8C1F-68F7EA7CE1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1019646"/>
            <a:ext cx="4862173" cy="2730531"/>
          </a:xfrm>
          <a:prstGeom prst="rect">
            <a:avLst/>
          </a:prstGeom>
        </p:spPr>
      </p:pic>
      <p:pic>
        <p:nvPicPr>
          <p:cNvPr id="5" name="Picture 4" descr="Chart, surface chart&#10;&#10;Description automatically generated">
            <a:extLst>
              <a:ext uri="{FF2B5EF4-FFF2-40B4-BE49-F238E27FC236}">
                <a16:creationId xmlns:a16="http://schemas.microsoft.com/office/drawing/2014/main" id="{953EE1DA-887D-1042-9D26-4002A973AB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38528" y="891343"/>
            <a:ext cx="5315271" cy="2964163"/>
          </a:xfrm>
          <a:prstGeom prst="rect">
            <a:avLst/>
          </a:prstGeom>
        </p:spPr>
      </p:pic>
      <p:sp>
        <p:nvSpPr>
          <p:cNvPr id="2050" name="Text Box 1"/>
          <p:cNvSpPr txBox="1">
            <a:spLocks noChangeArrowheads="1"/>
          </p:cNvSpPr>
          <p:nvPr/>
        </p:nvSpPr>
        <p:spPr bwMode="auto">
          <a:xfrm>
            <a:off x="1524000" y="105247"/>
            <a:ext cx="9829800" cy="714698"/>
          </a:xfrm>
          <a:prstGeom prst="rect">
            <a:avLst/>
          </a:prstGeom>
          <a:noFill/>
          <a:ln w="9525">
            <a:noFill/>
            <a:miter lim="800000"/>
            <a:headEnd/>
            <a:tailEnd/>
          </a:ln>
        </p:spPr>
        <p:txBody>
          <a:bodyPr wrap="square" lIns="82945" tIns="41473" rIns="82945" bIns="41473" anchor="ctr">
            <a:spAutoFit/>
          </a:bodyPr>
          <a:lstStyle/>
          <a:p>
            <a:pPr algn="ctr"/>
            <a:r>
              <a:rPr lang="en-US" sz="1600" b="1" dirty="0">
                <a:latin typeface="+mj-lt"/>
              </a:rPr>
              <a:t>Accelerating PACE multi-angle polarimetric retrievals through deep learning</a:t>
            </a:r>
            <a:endParaRPr lang="en-GB" sz="1600" b="1" dirty="0">
              <a:solidFill>
                <a:srgbClr val="000000"/>
              </a:solidFill>
              <a:latin typeface="+mj-lt"/>
            </a:endParaRPr>
          </a:p>
          <a:p>
            <a:pPr algn="ctr"/>
            <a:r>
              <a:rPr lang="en-US" sz="1400" b="1" dirty="0"/>
              <a:t>Meng Gao</a:t>
            </a:r>
            <a:r>
              <a:rPr lang="en-US" sz="1400" b="1" baseline="30000" dirty="0"/>
              <a:t>1,2</a:t>
            </a:r>
            <a:r>
              <a:rPr lang="en-US" sz="1400" b="1" dirty="0"/>
              <a:t>, Bryan A. Franz</a:t>
            </a:r>
            <a:r>
              <a:rPr lang="en-US" sz="1400" b="1" baseline="30000" dirty="0"/>
              <a:t>1</a:t>
            </a:r>
            <a:r>
              <a:rPr lang="en-US" sz="1400" b="1" dirty="0"/>
              <a:t>, Kirk Knobelspiesse</a:t>
            </a:r>
            <a:r>
              <a:rPr lang="en-US" sz="1400" b="1" baseline="30000" dirty="0"/>
              <a:t>1</a:t>
            </a:r>
          </a:p>
          <a:p>
            <a:pPr algn="ctr">
              <a:buClr>
                <a:srgbClr val="000000"/>
              </a:buClr>
              <a:buSzPct val="45000"/>
              <a:tabLst>
                <a:tab pos="0" algn="l"/>
                <a:tab pos="414328" algn="l"/>
                <a:tab pos="828654" algn="l"/>
                <a:tab pos="1242982" algn="l"/>
                <a:tab pos="1657309" algn="l"/>
                <a:tab pos="2073223" algn="l"/>
                <a:tab pos="2487551" algn="l"/>
                <a:tab pos="2901878" algn="l"/>
                <a:tab pos="3316205" algn="l"/>
                <a:tab pos="3732120" algn="l"/>
                <a:tab pos="4146447" algn="l"/>
                <a:tab pos="4560774" algn="l"/>
                <a:tab pos="4975101" algn="l"/>
                <a:tab pos="5391016" algn="l"/>
                <a:tab pos="5805343" algn="l"/>
                <a:tab pos="6219670" algn="l"/>
                <a:tab pos="6633997" algn="l"/>
                <a:tab pos="7049912" algn="l"/>
                <a:tab pos="7464239" algn="l"/>
                <a:tab pos="7878566" algn="l"/>
                <a:tab pos="8292893" algn="l"/>
              </a:tabLst>
              <a:defRPr/>
            </a:pPr>
            <a:r>
              <a:rPr lang="en-GB" sz="1100" b="1" baseline="30000" dirty="0">
                <a:solidFill>
                  <a:srgbClr val="000000"/>
                </a:solidFill>
                <a:latin typeface="+mj-lt"/>
              </a:rPr>
              <a:t>1</a:t>
            </a:r>
            <a:r>
              <a:rPr lang="en-GB" sz="1100" b="1" dirty="0">
                <a:solidFill>
                  <a:srgbClr val="000000"/>
                </a:solidFill>
                <a:latin typeface="+mj-lt"/>
              </a:rPr>
              <a:t>Ocean Ecology Lab, NASA GSFC , </a:t>
            </a:r>
            <a:r>
              <a:rPr lang="en-GB" sz="1100" b="1" baseline="30000" dirty="0">
                <a:solidFill>
                  <a:srgbClr val="000000"/>
                </a:solidFill>
                <a:latin typeface="+mj-lt"/>
              </a:rPr>
              <a:t>2</a:t>
            </a:r>
            <a:r>
              <a:rPr lang="en-GB" sz="1100" b="1" dirty="0">
                <a:solidFill>
                  <a:srgbClr val="000000"/>
                </a:solidFill>
                <a:latin typeface="+mj-lt"/>
              </a:rPr>
              <a:t>SSAI</a:t>
            </a:r>
          </a:p>
        </p:txBody>
      </p:sp>
      <p:sp>
        <p:nvSpPr>
          <p:cNvPr id="12" name="TextBox 11"/>
          <p:cNvSpPr txBox="1"/>
          <p:nvPr/>
        </p:nvSpPr>
        <p:spPr>
          <a:xfrm>
            <a:off x="304800" y="3874511"/>
            <a:ext cx="11734800" cy="2062103"/>
          </a:xfrm>
          <a:prstGeom prst="rect">
            <a:avLst/>
          </a:prstGeom>
          <a:solidFill>
            <a:srgbClr val="CCFFCC"/>
          </a:solidFill>
          <a:ln w="19050">
            <a:solidFill>
              <a:schemeClr val="tx1"/>
            </a:solidFill>
          </a:ln>
        </p:spPr>
        <p:txBody>
          <a:bodyPr wrap="square" rtlCol="0">
            <a:spAutoFit/>
          </a:bodyPr>
          <a:lstStyle/>
          <a:p>
            <a:r>
              <a:rPr lang="en-US" sz="1600" dirty="0"/>
              <a:t>NASA’s Plankton, Aerosol, Cloud, ocean Ecosystem (PACE) mission will carry a hyperspectral Ocean Color Instrument (OCI) and two Multi-Angle Polarimeters (MAP): the Hyper-Angular Rainbow Polarimeter (HARP2) and the Spectro-Polarimeter for Planetary </a:t>
            </a:r>
            <a:r>
              <a:rPr lang="en-US" sz="1600" dirty="0" err="1"/>
              <a:t>EXploration</a:t>
            </a:r>
            <a:r>
              <a:rPr lang="en-US" sz="1600" dirty="0"/>
              <a:t> one (</a:t>
            </a:r>
            <a:r>
              <a:rPr lang="en-US" sz="1600" dirty="0" err="1"/>
              <a:t>SPEXone</a:t>
            </a:r>
            <a:r>
              <a:rPr lang="en-US" sz="1600" dirty="0"/>
              <a:t>). MAP measurements contain rich information on the microphysical properties of aerosols and hydrosols, but pose challenges in algorithm performance and computational cost. We developed a fast and accurate neural network forward radiative transfer model to compute multi-angle polarimetric reflectance from ocean and atmosphere optical properties, which can be used to greatly reduce the computational cost of inverse retrieval algorithms. An algorithm using the neural network model has been developed, applied to airborne HARP measurements, and validated against Lidar measurements collected during the Aerosol Characterization from Polarimeter and Lidar (ACEPOL) field campaign.</a:t>
            </a:r>
          </a:p>
        </p:txBody>
      </p:sp>
      <p:pic>
        <p:nvPicPr>
          <p:cNvPr id="17" name="Picture 16"/>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24627" y="105247"/>
            <a:ext cx="1074584" cy="914399"/>
          </a:xfrm>
          <a:prstGeom prst="rect">
            <a:avLst/>
          </a:prstGeom>
        </p:spPr>
      </p:pic>
      <p:sp>
        <p:nvSpPr>
          <p:cNvPr id="20" name="TextBox 19"/>
          <p:cNvSpPr txBox="1"/>
          <p:nvPr/>
        </p:nvSpPr>
        <p:spPr>
          <a:xfrm>
            <a:off x="5105402" y="3429002"/>
            <a:ext cx="880369" cy="307777"/>
          </a:xfrm>
          <a:prstGeom prst="rect">
            <a:avLst/>
          </a:prstGeom>
          <a:noFill/>
        </p:spPr>
        <p:txBody>
          <a:bodyPr wrap="none" rtlCol="0">
            <a:spAutoFit/>
          </a:bodyPr>
          <a:lstStyle/>
          <a:p>
            <a:r>
              <a:rPr lang="en-US" sz="1400" b="1" dirty="0">
                <a:latin typeface="Arial"/>
                <a:cs typeface="Arial"/>
              </a:rPr>
              <a:t>Figure 1</a:t>
            </a:r>
          </a:p>
        </p:txBody>
      </p:sp>
      <p:sp>
        <p:nvSpPr>
          <p:cNvPr id="21" name="TextBox 20"/>
          <p:cNvSpPr txBox="1"/>
          <p:nvPr/>
        </p:nvSpPr>
        <p:spPr>
          <a:xfrm>
            <a:off x="9445204" y="3507725"/>
            <a:ext cx="880369" cy="307777"/>
          </a:xfrm>
          <a:prstGeom prst="rect">
            <a:avLst/>
          </a:prstGeom>
          <a:noFill/>
        </p:spPr>
        <p:txBody>
          <a:bodyPr wrap="none" rtlCol="0">
            <a:spAutoFit/>
          </a:bodyPr>
          <a:lstStyle/>
          <a:p>
            <a:r>
              <a:rPr lang="en-US" sz="1400" b="1" dirty="0">
                <a:latin typeface="Arial"/>
                <a:cs typeface="Arial"/>
              </a:rPr>
              <a:t>Figure 2</a:t>
            </a:r>
          </a:p>
        </p:txBody>
      </p:sp>
      <p:pic>
        <p:nvPicPr>
          <p:cNvPr id="22" name="Picture 21" descr="goddardlogo_blue.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76911" y="6221610"/>
            <a:ext cx="1244600" cy="530900"/>
          </a:xfrm>
          <a:prstGeom prst="rect">
            <a:avLst/>
          </a:prstGeom>
        </p:spPr>
      </p:pic>
      <p:sp>
        <p:nvSpPr>
          <p:cNvPr id="13" name="Text Box 17"/>
          <p:cNvSpPr txBox="1">
            <a:spLocks noChangeArrowheads="1"/>
          </p:cNvSpPr>
          <p:nvPr/>
        </p:nvSpPr>
        <p:spPr bwMode="auto">
          <a:xfrm>
            <a:off x="7543800" y="6457272"/>
            <a:ext cx="4343400" cy="246221"/>
          </a:xfrm>
          <a:prstGeom prst="rect">
            <a:avLst/>
          </a:prstGeom>
          <a:noFill/>
          <a:ln w="9525">
            <a:noFill/>
            <a:miter lim="800000"/>
            <a:headEnd/>
            <a:tailEnd/>
          </a:ln>
        </p:spPr>
        <p:txBody>
          <a:bodyPr wrap="square">
            <a:spAutoFit/>
          </a:bodyPr>
          <a:lstStyle/>
          <a:p>
            <a:pPr>
              <a:defRPr/>
            </a:pPr>
            <a:r>
              <a:rPr lang="en-US" b="1" dirty="0">
                <a:latin typeface="+mj-lt"/>
              </a:rPr>
              <a:t>Earth Sciences Division – Hydrosphere, Biosphere, and Geophysics</a:t>
            </a:r>
          </a:p>
        </p:txBody>
      </p:sp>
    </p:spTree>
    <p:extLst>
      <p:ext uri="{BB962C8B-B14F-4D97-AF65-F5344CB8AC3E}">
        <p14:creationId xmlns:p14="http://schemas.microsoft.com/office/powerpoint/2010/main" val="152760077"/>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457200" y="152400"/>
            <a:ext cx="11506200" cy="5693866"/>
          </a:xfrm>
          <a:prstGeom prst="rect">
            <a:avLst/>
          </a:prstGeom>
          <a:noFill/>
          <a:ln w="9525">
            <a:noFill/>
            <a:miter lim="800000"/>
            <a:headEnd/>
            <a:tailEnd/>
          </a:ln>
        </p:spPr>
        <p:txBody>
          <a:bodyPr wrap="square">
            <a:spAutoFit/>
          </a:bodyPr>
          <a:lstStyle/>
          <a:p>
            <a:pPr fontAlgn="t">
              <a:defRPr/>
            </a:pPr>
            <a:r>
              <a:rPr lang="en-US" b="1" dirty="0">
                <a:latin typeface="Times New Roman" pitchFamily="18" charset="0"/>
              </a:rPr>
              <a:t>                          	</a:t>
            </a:r>
            <a:r>
              <a:rPr lang="en-US" sz="1100" dirty="0">
                <a:latin typeface="+mj-lt"/>
              </a:rPr>
              <a:t>Name:  Meng Gao, Ocean Ecology Lab, NASA GSFC </a:t>
            </a:r>
            <a:br>
              <a:rPr lang="en-US" sz="1100" dirty="0">
                <a:latin typeface="+mj-lt"/>
              </a:rPr>
            </a:br>
            <a:r>
              <a:rPr lang="en-US" sz="1100" dirty="0">
                <a:latin typeface="+mj-lt"/>
              </a:rPr>
              <a:t>                       	E-mail: meng.gao@nasa.gov</a:t>
            </a:r>
            <a:br>
              <a:rPr lang="en-US" sz="1100" dirty="0">
                <a:latin typeface="+mj-lt"/>
              </a:rPr>
            </a:br>
            <a:r>
              <a:rPr lang="en-US" sz="1100" dirty="0">
                <a:latin typeface="+mj-lt"/>
              </a:rPr>
              <a:t>                       	Phone: </a:t>
            </a:r>
            <a:r>
              <a:rPr lang="en-US" sz="1100" dirty="0" smtClean="0">
                <a:latin typeface="+mj-lt"/>
              </a:rPr>
              <a:t>301.286.2760</a:t>
            </a:r>
          </a:p>
          <a:p>
            <a:pPr fontAlgn="t">
              <a:defRPr/>
            </a:pPr>
            <a:endParaRPr lang="en-US" sz="1100" dirty="0">
              <a:latin typeface="+mj-lt"/>
            </a:endParaRPr>
          </a:p>
          <a:p>
            <a:pPr fontAlgn="t">
              <a:defRPr/>
            </a:pPr>
            <a:endParaRPr lang="en-US" sz="1100" dirty="0">
              <a:latin typeface="+mj-lt"/>
            </a:endParaRPr>
          </a:p>
          <a:p>
            <a:pPr fontAlgn="t">
              <a:defRPr/>
            </a:pPr>
            <a:endParaRPr lang="en-US" sz="1200" b="1" dirty="0">
              <a:latin typeface="+mn-lt"/>
            </a:endParaRPr>
          </a:p>
          <a:p>
            <a:pPr fontAlgn="t">
              <a:defRPr/>
            </a:pPr>
            <a:r>
              <a:rPr lang="en-US" sz="1100" b="1" dirty="0">
                <a:latin typeface="+mn-lt"/>
              </a:rPr>
              <a:t>References:</a:t>
            </a:r>
            <a:endParaRPr lang="en-US" sz="1100" dirty="0">
              <a:latin typeface="+mn-lt"/>
            </a:endParaRPr>
          </a:p>
          <a:p>
            <a:pPr marL="225420" indent="-225420" fontAlgn="t">
              <a:defRPr/>
            </a:pPr>
            <a:r>
              <a:rPr lang="en-US" sz="1100" dirty="0">
                <a:latin typeface="+mn-lt"/>
              </a:rPr>
              <a:t>Gao, M., Franz, B. A., Knobelspiesse, K., Zhai, P.-W., Martins V., Burton, S., Cairns, B., </a:t>
            </a:r>
            <a:r>
              <a:rPr lang="en-US" sz="1100" dirty="0" err="1">
                <a:latin typeface="+mn-lt"/>
              </a:rPr>
              <a:t>Ferrare</a:t>
            </a:r>
            <a:r>
              <a:rPr lang="en-US" sz="1100" dirty="0">
                <a:latin typeface="+mn-lt"/>
              </a:rPr>
              <a:t>, R., Gales, J., Hasekamp, O., Hu, Y., Ibrahim, A.,. McBride, B., </a:t>
            </a:r>
            <a:r>
              <a:rPr lang="en-US" sz="1100" dirty="0" err="1">
                <a:latin typeface="+mn-lt"/>
              </a:rPr>
              <a:t>Puthukkudy</a:t>
            </a:r>
            <a:r>
              <a:rPr lang="en-US" sz="1100" dirty="0">
                <a:latin typeface="+mn-lt"/>
              </a:rPr>
              <a:t>, A., Werdell, P. J., and Xu X.: Efficient multi-angle polarimetric inversion of aerosols and ocean</a:t>
            </a:r>
          </a:p>
          <a:p>
            <a:pPr marL="225420" indent="-225420" fontAlgn="t">
              <a:defRPr/>
            </a:pPr>
            <a:r>
              <a:rPr lang="en-US" sz="1100" dirty="0">
                <a:latin typeface="+mn-lt"/>
              </a:rPr>
              <a:t>	color powered by a deep neural network forward model.  2021, submitted to AMT. </a:t>
            </a:r>
          </a:p>
          <a:p>
            <a:pPr marL="225420" indent="-225420" fontAlgn="t">
              <a:defRPr/>
            </a:pPr>
            <a:r>
              <a:rPr lang="en-US" sz="1100" dirty="0">
                <a:latin typeface="+mn-lt"/>
              </a:rPr>
              <a:t>Gao, M., Zhai, P.-W., Franz, B. A., Knobelspiesse, K., Ibrahim, A., Cairns, B., Craig, S. E., Fu, G., Hasekamp, O., Hu, Y., and Werdell, P. J.: Inversion of </a:t>
            </a:r>
            <a:r>
              <a:rPr lang="en-US" sz="1100" dirty="0" err="1">
                <a:latin typeface="+mn-lt"/>
              </a:rPr>
              <a:t>multiangular</a:t>
            </a:r>
            <a:r>
              <a:rPr lang="en-US" sz="1100" dirty="0">
                <a:latin typeface="+mn-lt"/>
              </a:rPr>
              <a:t> polarimetric measurements from the ACEPOL campaign: an application of improving aerosol property and hyperspectral ocean color retrievals, Atmos. Meas. Tech., 13, 3939–3956, https://</a:t>
            </a:r>
            <a:r>
              <a:rPr lang="en-US" sz="1100" dirty="0" err="1">
                <a:latin typeface="+mn-lt"/>
              </a:rPr>
              <a:t>doi.org</a:t>
            </a:r>
            <a:r>
              <a:rPr lang="en-US" sz="1100" dirty="0">
                <a:latin typeface="+mn-lt"/>
              </a:rPr>
              <a:t>/10.5194/amt-13-3939-2020, 2020.</a:t>
            </a:r>
          </a:p>
          <a:p>
            <a:pPr marL="225420" indent="-225420" fontAlgn="t">
              <a:defRPr/>
            </a:pPr>
            <a:r>
              <a:rPr lang="en-US" sz="1100" dirty="0">
                <a:latin typeface="+mn-lt"/>
              </a:rPr>
              <a:t>Werdell, P. J., </a:t>
            </a:r>
            <a:r>
              <a:rPr lang="en-US" sz="1100" dirty="0" err="1">
                <a:latin typeface="+mn-lt"/>
              </a:rPr>
              <a:t>Behrenfeld</a:t>
            </a:r>
            <a:r>
              <a:rPr lang="en-US" sz="1100" dirty="0">
                <a:latin typeface="+mn-lt"/>
              </a:rPr>
              <a:t>, M. J., </a:t>
            </a:r>
            <a:r>
              <a:rPr lang="en-US" sz="1100" dirty="0" err="1">
                <a:latin typeface="+mn-lt"/>
              </a:rPr>
              <a:t>Bontempi</a:t>
            </a:r>
            <a:r>
              <a:rPr lang="en-US" sz="1100" dirty="0">
                <a:latin typeface="+mn-lt"/>
              </a:rPr>
              <a:t>, P. S., Boss, E., Cairns, B., Davis, G. T., Franz, B. A., Gliese, U. B., Gorman, E. T., Hasekamp, O., Knobelspiesse, K. D., </a:t>
            </a:r>
            <a:r>
              <a:rPr lang="en-US" sz="1100" dirty="0" err="1">
                <a:latin typeface="+mn-lt"/>
              </a:rPr>
              <a:t>Mannino</a:t>
            </a:r>
            <a:r>
              <a:rPr lang="en-US" sz="1100" dirty="0">
                <a:latin typeface="+mn-lt"/>
              </a:rPr>
              <a:t>, A., Martins, J. V., McClain, C. R., Meister, G., and Remer, L. A.: The Plankton, Aerosol, Cloud, Ocean Ecosystem Mission: Status, Science, Advances, Bulletin of the American Meteorological Society, 100, 1775–1794, https://doi.org/10.1175/BAMS-D-18-0056.1</a:t>
            </a:r>
          </a:p>
          <a:p>
            <a:endParaRPr lang="en-US" sz="1100" dirty="0">
              <a:latin typeface="+mn-lt"/>
            </a:endParaRPr>
          </a:p>
          <a:p>
            <a:pPr fontAlgn="t">
              <a:defRPr/>
            </a:pPr>
            <a:r>
              <a:rPr lang="en-US" sz="1100" b="1" dirty="0">
                <a:latin typeface="+mn-lt"/>
              </a:rPr>
              <a:t>Data Sources: </a:t>
            </a:r>
            <a:r>
              <a:rPr lang="en-US" sz="1100" dirty="0">
                <a:latin typeface="+mn-lt"/>
              </a:rPr>
              <a:t>Multi-angle polarimetric measurements from UMBC </a:t>
            </a:r>
            <a:r>
              <a:rPr lang="en-US" sz="1100" dirty="0" err="1">
                <a:latin typeface="+mn-lt"/>
              </a:rPr>
              <a:t>AirHARP</a:t>
            </a:r>
            <a:r>
              <a:rPr lang="en-US" sz="1100" dirty="0">
                <a:latin typeface="+mn-lt"/>
              </a:rPr>
              <a:t> instrument conducted in NASA/SRON ACEPOL field campaign are used to validate the algorithm. The neural network training data is simulated on the high-performance computing clusters of the Ocean Ecology Laboratory (GSFC, 616). </a:t>
            </a:r>
          </a:p>
          <a:p>
            <a:pPr fontAlgn="t">
              <a:defRPr/>
            </a:pPr>
            <a:endParaRPr lang="en-US" sz="1100" dirty="0">
              <a:latin typeface="+mn-lt"/>
            </a:endParaRPr>
          </a:p>
          <a:p>
            <a:pPr fontAlgn="t">
              <a:defRPr/>
            </a:pPr>
            <a:r>
              <a:rPr lang="en-US" sz="1100" b="1" dirty="0">
                <a:latin typeface="+mn-lt"/>
              </a:rPr>
              <a:t>Technical Description of Figures:</a:t>
            </a:r>
            <a:r>
              <a:rPr lang="en-US" sz="1100" dirty="0">
                <a:latin typeface="+mn-lt"/>
              </a:rPr>
              <a:t> </a:t>
            </a:r>
            <a:endParaRPr lang="en-US" sz="1100" b="1" dirty="0">
              <a:latin typeface="+mn-lt"/>
            </a:endParaRPr>
          </a:p>
          <a:p>
            <a:pPr fontAlgn="t">
              <a:defRPr/>
            </a:pPr>
            <a:r>
              <a:rPr lang="en-US" sz="1100" b="1" dirty="0">
                <a:latin typeface="+mn-lt"/>
              </a:rPr>
              <a:t>Figure 1: I</a:t>
            </a:r>
            <a:r>
              <a:rPr lang="en-US" sz="1100" dirty="0">
                <a:latin typeface="+mn-lt"/>
              </a:rPr>
              <a:t>mprovement in forward model accuracy and speed after replacing conventional radiative transfer simulation with a deep neural network forward model. </a:t>
            </a:r>
            <a:endParaRPr lang="en-US" sz="1100" b="1" dirty="0">
              <a:latin typeface="+mn-lt"/>
            </a:endParaRPr>
          </a:p>
          <a:p>
            <a:pPr fontAlgn="t">
              <a:defRPr/>
            </a:pPr>
            <a:r>
              <a:rPr lang="en-US" sz="1100" b="1" dirty="0">
                <a:latin typeface="+mn-lt"/>
              </a:rPr>
              <a:t>Figure 2: </a:t>
            </a:r>
            <a:r>
              <a:rPr lang="en-US" sz="1100" dirty="0">
                <a:latin typeface="+mn-lt"/>
              </a:rPr>
              <a:t>Retrieved aerosol optical depth using the retrieval algorithm powered by the neural network forward model. </a:t>
            </a:r>
          </a:p>
          <a:p>
            <a:pPr fontAlgn="t">
              <a:defRPr/>
            </a:pPr>
            <a:endParaRPr lang="en-US" sz="1100" dirty="0">
              <a:latin typeface="+mn-lt"/>
            </a:endParaRPr>
          </a:p>
          <a:p>
            <a:pPr fontAlgn="t">
              <a:defRPr/>
            </a:pPr>
            <a:r>
              <a:rPr lang="en-US" sz="1100" dirty="0">
                <a:latin typeface="+mn-lt"/>
              </a:rPr>
              <a:t>The neural network forward model is trained with highly accurate radiative transfer simulated data. As shown in Figure 1, compared with the conventional approach of running a radiative transfer model iteratively in the retrieval, for which accuracy was intentionally degraded to improve computational performance, the new neural network forward model can be several times more accurate and several orders of magnitude faster. A retrieval algorithm using the neural network forward model has been developed to retrieve aerosol and ocean color properties simultaneously. Results of the retrieved aerosol optical depth from </a:t>
            </a:r>
            <a:r>
              <a:rPr lang="en-US" sz="1100" dirty="0" err="1">
                <a:latin typeface="+mn-lt"/>
              </a:rPr>
              <a:t>AirHARP</a:t>
            </a:r>
            <a:r>
              <a:rPr lang="en-US" sz="1100" dirty="0">
                <a:latin typeface="+mn-lt"/>
              </a:rPr>
              <a:t> field measurements are shown in Figure 2. </a:t>
            </a:r>
          </a:p>
          <a:p>
            <a:pPr fontAlgn="t">
              <a:defRPr/>
            </a:pPr>
            <a:endParaRPr lang="en-US" sz="1100" dirty="0">
              <a:latin typeface="+mn-lt"/>
            </a:endParaRPr>
          </a:p>
          <a:p>
            <a:pPr fontAlgn="t">
              <a:defRPr/>
            </a:pPr>
            <a:r>
              <a:rPr lang="en-US" sz="1100" b="1" dirty="0">
                <a:latin typeface="+mn-lt"/>
              </a:rPr>
              <a:t>Scientific significance, societal relevance, and relationships to future missions: </a:t>
            </a:r>
          </a:p>
          <a:p>
            <a:pPr fontAlgn="t">
              <a:defRPr/>
            </a:pPr>
            <a:r>
              <a:rPr lang="en-US" sz="1100" dirty="0">
                <a:latin typeface="+mn-lt"/>
              </a:rPr>
              <a:t>Multi-angle polarimetric retrievals can better determine the aerosol properties, which then help to reduce uncertainties in the aerosol radiative forcing. The retrieved aerosol properties can also be used for atmospheric correction in ocean color remote sensing and therefore improve the observation quality of ocean leaving signals. The fast and accurate forward model developed through deep learning enables efficient operational processing of the large data volume obtained from satellite missions such as PACE. </a:t>
            </a:r>
          </a:p>
        </p:txBody>
      </p:sp>
      <p:pic>
        <p:nvPicPr>
          <p:cNvPr id="11" name="Picture 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4800" y="35859"/>
            <a:ext cx="1074584" cy="914399"/>
          </a:xfrm>
          <a:prstGeom prst="rect">
            <a:avLst/>
          </a:prstGeom>
        </p:spPr>
      </p:pic>
      <p:pic>
        <p:nvPicPr>
          <p:cNvPr id="12" name="Picture 11" descr="goddardlogo_blue.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9612" y="6074106"/>
            <a:ext cx="1244600" cy="530900"/>
          </a:xfrm>
          <a:prstGeom prst="rect">
            <a:avLst/>
          </a:prstGeom>
        </p:spPr>
      </p:pic>
      <p:sp>
        <p:nvSpPr>
          <p:cNvPr id="8" name="Text Box 17"/>
          <p:cNvSpPr txBox="1">
            <a:spLocks noChangeArrowheads="1"/>
          </p:cNvSpPr>
          <p:nvPr/>
        </p:nvSpPr>
        <p:spPr bwMode="auto">
          <a:xfrm>
            <a:off x="7633447" y="6358785"/>
            <a:ext cx="4343400" cy="246221"/>
          </a:xfrm>
          <a:prstGeom prst="rect">
            <a:avLst/>
          </a:prstGeom>
          <a:noFill/>
          <a:ln w="9525">
            <a:noFill/>
            <a:miter lim="800000"/>
            <a:headEnd/>
            <a:tailEnd/>
          </a:ln>
        </p:spPr>
        <p:txBody>
          <a:bodyPr wrap="square">
            <a:spAutoFit/>
          </a:bodyPr>
          <a:lstStyle/>
          <a:p>
            <a:pPr>
              <a:defRPr/>
            </a:pPr>
            <a:r>
              <a:rPr lang="en-US" b="1" dirty="0">
                <a:latin typeface="+mj-lt"/>
              </a:rPr>
              <a:t>Earth Sciences Division – Hydrosphere, Biosphere, and Geophysics</a:t>
            </a:r>
          </a:p>
        </p:txBody>
      </p:sp>
    </p:spTree>
    <p:extLst>
      <p:ext uri="{BB962C8B-B14F-4D97-AF65-F5344CB8AC3E}">
        <p14:creationId xmlns:p14="http://schemas.microsoft.com/office/powerpoint/2010/main" val="2659466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1"/>
          <p:cNvSpPr txBox="1">
            <a:spLocks noChangeArrowheads="1"/>
          </p:cNvSpPr>
          <p:nvPr/>
        </p:nvSpPr>
        <p:spPr bwMode="auto">
          <a:xfrm>
            <a:off x="1504177" y="129476"/>
            <a:ext cx="9490855" cy="1045558"/>
          </a:xfrm>
          <a:prstGeom prst="rect">
            <a:avLst/>
          </a:prstGeom>
          <a:noFill/>
          <a:ln w="9525">
            <a:noFill/>
            <a:miter lim="800000"/>
            <a:headEnd/>
            <a:tailEnd/>
          </a:ln>
        </p:spPr>
        <p:txBody>
          <a:bodyPr wrap="square" lIns="82945" tIns="41473" rIns="82945" bIns="41473" anchor="ctr">
            <a:spAutoFit/>
          </a:bodyPr>
          <a:lstStyle/>
          <a:p>
            <a:pPr algn="ctr">
              <a:lnSpc>
                <a:spcPts val="2513"/>
              </a:lnSpc>
              <a:buClr>
                <a:srgbClr val="000000"/>
              </a:buClr>
              <a:buSzPct val="45000"/>
              <a:tabLst>
                <a:tab pos="0" algn="l"/>
                <a:tab pos="414328" algn="l"/>
                <a:tab pos="828654" algn="l"/>
                <a:tab pos="1242982" algn="l"/>
                <a:tab pos="1657309" algn="l"/>
                <a:tab pos="2073223" algn="l"/>
                <a:tab pos="2487551" algn="l"/>
                <a:tab pos="2901878" algn="l"/>
                <a:tab pos="3316205" algn="l"/>
                <a:tab pos="3732120" algn="l"/>
                <a:tab pos="4146447" algn="l"/>
                <a:tab pos="4560774" algn="l"/>
                <a:tab pos="4975101" algn="l"/>
                <a:tab pos="5391016" algn="l"/>
                <a:tab pos="5805343" algn="l"/>
                <a:tab pos="6219670" algn="l"/>
                <a:tab pos="6633997" algn="l"/>
                <a:tab pos="7049912" algn="l"/>
                <a:tab pos="7464239" algn="l"/>
                <a:tab pos="7878566" algn="l"/>
                <a:tab pos="8292893" algn="l"/>
              </a:tabLst>
              <a:defRPr/>
            </a:pPr>
            <a:r>
              <a:rPr lang="en-GB" sz="1600" b="1" dirty="0">
                <a:solidFill>
                  <a:srgbClr val="000000"/>
                </a:solidFill>
                <a:latin typeface="+mj-lt"/>
              </a:rPr>
              <a:t>The 2019-2020 Australian drought and bushfires altered the partitioning of hydrological fluxes</a:t>
            </a:r>
            <a:r>
              <a:rPr lang="en-GB" sz="1200" b="1" dirty="0">
                <a:solidFill>
                  <a:srgbClr val="000000"/>
                </a:solidFill>
                <a:latin typeface="+mj-lt"/>
              </a:rPr>
              <a:t/>
            </a:r>
            <a:br>
              <a:rPr lang="en-GB" sz="1200" b="1" dirty="0">
                <a:solidFill>
                  <a:srgbClr val="000000"/>
                </a:solidFill>
                <a:latin typeface="+mj-lt"/>
              </a:rPr>
            </a:br>
            <a:r>
              <a:rPr lang="en-GB" sz="1200" b="1" dirty="0">
                <a:solidFill>
                  <a:srgbClr val="000000"/>
                </a:solidFill>
                <a:latin typeface="Arial" panose="020B0604020202020204" pitchFamily="34" charset="0"/>
                <a:cs typeface="Arial" panose="020B0604020202020204" pitchFamily="34" charset="0"/>
              </a:rPr>
              <a:t>Sujay Kumar</a:t>
            </a:r>
            <a:r>
              <a:rPr lang="en-GB" sz="1200" b="1" baseline="30000" dirty="0">
                <a:solidFill>
                  <a:srgbClr val="000000"/>
                </a:solidFill>
                <a:latin typeface="Arial" panose="020B0604020202020204" pitchFamily="34" charset="0"/>
                <a:cs typeface="Arial" panose="020B0604020202020204" pitchFamily="34" charset="0"/>
              </a:rPr>
              <a:t>1</a:t>
            </a:r>
            <a:r>
              <a:rPr lang="en-GB" sz="1200" b="1" dirty="0">
                <a:solidFill>
                  <a:srgbClr val="000000"/>
                </a:solidFill>
                <a:latin typeface="Arial" panose="020B0604020202020204" pitchFamily="34" charset="0"/>
                <a:cs typeface="Arial" panose="020B0604020202020204" pitchFamily="34" charset="0"/>
              </a:rPr>
              <a:t>, Thomas Holmes</a:t>
            </a:r>
            <a:r>
              <a:rPr lang="en-GB" sz="1200" b="1" baseline="30000" dirty="0">
                <a:solidFill>
                  <a:srgbClr val="000000"/>
                </a:solidFill>
                <a:latin typeface="Arial" panose="020B0604020202020204" pitchFamily="34" charset="0"/>
                <a:cs typeface="Arial" panose="020B0604020202020204" pitchFamily="34" charset="0"/>
              </a:rPr>
              <a:t>1</a:t>
            </a:r>
            <a:r>
              <a:rPr lang="en-GB" sz="1200" b="1" dirty="0">
                <a:solidFill>
                  <a:srgbClr val="000000"/>
                </a:solidFill>
                <a:latin typeface="Arial" panose="020B0604020202020204" pitchFamily="34" charset="0"/>
                <a:cs typeface="Arial" panose="020B0604020202020204" pitchFamily="34" charset="0"/>
              </a:rPr>
              <a:t>, Christa Peters-Lidard</a:t>
            </a:r>
            <a:r>
              <a:rPr lang="en-GB" sz="1200" b="1" baseline="30000" dirty="0">
                <a:solidFill>
                  <a:srgbClr val="000000"/>
                </a:solidFill>
                <a:latin typeface="Arial" panose="020B0604020202020204" pitchFamily="34" charset="0"/>
                <a:cs typeface="Arial" panose="020B0604020202020204" pitchFamily="34" charset="0"/>
              </a:rPr>
              <a:t>2</a:t>
            </a:r>
            <a:r>
              <a:rPr lang="en-GB" sz="1200" b="1" dirty="0">
                <a:solidFill>
                  <a:srgbClr val="000000"/>
                </a:solidFill>
                <a:latin typeface="Arial" panose="020B0604020202020204" pitchFamily="34" charset="0"/>
                <a:cs typeface="Arial" panose="020B0604020202020204" pitchFamily="34" charset="0"/>
              </a:rPr>
              <a:t> , S.P.P. Mahanama</a:t>
            </a:r>
            <a:r>
              <a:rPr lang="en-GB" sz="1200" b="1" baseline="30000" dirty="0">
                <a:solidFill>
                  <a:srgbClr val="000000"/>
                </a:solidFill>
                <a:latin typeface="Arial" panose="020B0604020202020204" pitchFamily="34" charset="0"/>
                <a:cs typeface="Arial" panose="020B0604020202020204" pitchFamily="34" charset="0"/>
              </a:rPr>
              <a:t>3</a:t>
            </a:r>
            <a:r>
              <a:rPr lang="en-GB" sz="1200" b="1" dirty="0">
                <a:solidFill>
                  <a:srgbClr val="000000"/>
                </a:solidFill>
                <a:latin typeface="Arial" panose="020B0604020202020204" pitchFamily="34" charset="0"/>
                <a:cs typeface="Arial" panose="020B0604020202020204" pitchFamily="34" charset="0"/>
              </a:rPr>
              <a:t> , K.R. Arsenault</a:t>
            </a:r>
            <a:r>
              <a:rPr lang="en-GB" sz="1200" b="1" baseline="30000" dirty="0">
                <a:solidFill>
                  <a:srgbClr val="000000"/>
                </a:solidFill>
                <a:latin typeface="Arial" panose="020B0604020202020204" pitchFamily="34" charset="0"/>
                <a:cs typeface="Arial" panose="020B0604020202020204" pitchFamily="34" charset="0"/>
              </a:rPr>
              <a:t>1</a:t>
            </a:r>
            <a:r>
              <a:rPr lang="en-GB" sz="1200" b="1" dirty="0">
                <a:solidFill>
                  <a:srgbClr val="000000"/>
                </a:solidFill>
                <a:latin typeface="Arial" panose="020B0604020202020204" pitchFamily="34" charset="0"/>
                <a:cs typeface="Arial" panose="020B0604020202020204" pitchFamily="34" charset="0"/>
              </a:rPr>
              <a:t> , A. Getirana</a:t>
            </a:r>
            <a:r>
              <a:rPr lang="en-GB" sz="1200" b="1" baseline="30000" dirty="0">
                <a:solidFill>
                  <a:srgbClr val="000000"/>
                </a:solidFill>
                <a:latin typeface="Arial" panose="020B0604020202020204" pitchFamily="34" charset="0"/>
                <a:cs typeface="Arial" panose="020B0604020202020204" pitchFamily="34" charset="0"/>
              </a:rPr>
              <a:t>1</a:t>
            </a:r>
          </a:p>
          <a:p>
            <a:pPr algn="ctr">
              <a:lnSpc>
                <a:spcPts val="2513"/>
              </a:lnSpc>
              <a:buClr>
                <a:srgbClr val="000000"/>
              </a:buClr>
              <a:buSzPct val="45000"/>
              <a:tabLst>
                <a:tab pos="0" algn="l"/>
                <a:tab pos="414328" algn="l"/>
                <a:tab pos="828654" algn="l"/>
                <a:tab pos="1242982" algn="l"/>
                <a:tab pos="1657309" algn="l"/>
                <a:tab pos="2073223" algn="l"/>
                <a:tab pos="2487551" algn="l"/>
                <a:tab pos="2901878" algn="l"/>
                <a:tab pos="3316205" algn="l"/>
                <a:tab pos="3732120" algn="l"/>
                <a:tab pos="4146447" algn="l"/>
                <a:tab pos="4560774" algn="l"/>
                <a:tab pos="4975101" algn="l"/>
                <a:tab pos="5391016" algn="l"/>
                <a:tab pos="5805343" algn="l"/>
                <a:tab pos="6219670" algn="l"/>
                <a:tab pos="6633997" algn="l"/>
                <a:tab pos="7049912" algn="l"/>
                <a:tab pos="7464239" algn="l"/>
                <a:tab pos="7878566" algn="l"/>
                <a:tab pos="8292893" algn="l"/>
              </a:tabLst>
              <a:defRPr/>
            </a:pPr>
            <a:r>
              <a:rPr lang="en-GB" sz="1200" b="1" baseline="30000" dirty="0">
                <a:solidFill>
                  <a:srgbClr val="000000"/>
                </a:solidFill>
                <a:latin typeface="Arial" panose="020B0604020202020204" pitchFamily="34" charset="0"/>
                <a:cs typeface="Arial" panose="020B0604020202020204" pitchFamily="34" charset="0"/>
              </a:rPr>
              <a:t>1</a:t>
            </a:r>
            <a:r>
              <a:rPr lang="en-GB" sz="1200" b="1" dirty="0">
                <a:solidFill>
                  <a:srgbClr val="000000"/>
                </a:solidFill>
                <a:latin typeface="Arial" panose="020B0604020202020204" pitchFamily="34" charset="0"/>
                <a:cs typeface="Arial" panose="020B0604020202020204" pitchFamily="34" charset="0"/>
              </a:rPr>
              <a:t>Hydrological Sciences Lab, NASA GSFC, </a:t>
            </a:r>
            <a:r>
              <a:rPr lang="en-GB" sz="1200" b="1" baseline="30000" dirty="0">
                <a:solidFill>
                  <a:srgbClr val="000000"/>
                </a:solidFill>
                <a:latin typeface="Arial" panose="020B0604020202020204" pitchFamily="34" charset="0"/>
                <a:cs typeface="Arial" panose="020B0604020202020204" pitchFamily="34" charset="0"/>
              </a:rPr>
              <a:t>2</a:t>
            </a:r>
            <a:r>
              <a:rPr lang="en-GB" sz="1200" b="1" dirty="0">
                <a:solidFill>
                  <a:srgbClr val="000000"/>
                </a:solidFill>
                <a:latin typeface="Arial" panose="020B0604020202020204" pitchFamily="34" charset="0"/>
                <a:cs typeface="Arial" panose="020B0604020202020204" pitchFamily="34" charset="0"/>
              </a:rPr>
              <a:t>Earth Sciences Division, NASA GSFC, </a:t>
            </a:r>
            <a:r>
              <a:rPr lang="en-GB" sz="1200" b="1" baseline="30000" dirty="0">
                <a:solidFill>
                  <a:srgbClr val="000000"/>
                </a:solidFill>
                <a:latin typeface="Arial" panose="020B0604020202020204" pitchFamily="34" charset="0"/>
                <a:cs typeface="Arial" panose="020B0604020202020204" pitchFamily="34" charset="0"/>
              </a:rPr>
              <a:t>2</a:t>
            </a:r>
            <a:r>
              <a:rPr lang="en-GB" sz="1200" b="1" dirty="0">
                <a:solidFill>
                  <a:srgbClr val="000000"/>
                </a:solidFill>
                <a:latin typeface="Arial" panose="020B0604020202020204" pitchFamily="34" charset="0"/>
                <a:cs typeface="Arial" panose="020B0604020202020204" pitchFamily="34" charset="0"/>
              </a:rPr>
              <a:t>Earth Sciences Division, NASA GSFC</a:t>
            </a:r>
          </a:p>
        </p:txBody>
      </p:sp>
      <p:sp>
        <p:nvSpPr>
          <p:cNvPr id="6" name="TextBox 5"/>
          <p:cNvSpPr txBox="1"/>
          <p:nvPr/>
        </p:nvSpPr>
        <p:spPr>
          <a:xfrm>
            <a:off x="7642387" y="1785266"/>
            <a:ext cx="4343400" cy="3046988"/>
          </a:xfrm>
          <a:prstGeom prst="rect">
            <a:avLst/>
          </a:prstGeom>
          <a:solidFill>
            <a:srgbClr val="CCFFCC"/>
          </a:solidFill>
          <a:ln w="19050">
            <a:solidFill>
              <a:schemeClr val="tx1"/>
            </a:solidFill>
          </a:ln>
        </p:spPr>
        <p:txBody>
          <a:bodyPr wrap="square" rtlCol="0">
            <a:spAutoFit/>
          </a:bodyPr>
          <a:lstStyle/>
          <a:p>
            <a:r>
              <a:rPr lang="en-US" sz="1600" dirty="0">
                <a:latin typeface="+mn-lt"/>
              </a:rPr>
              <a:t>In addition to soil moisture, the Soil Moisture Active Passive (SMAP) mission can provide information on vegetation. In this study, vegetation optical depth (VOD) retrievals from SMAP were found to capture the unprecedented nature of the vegetation disturbances from the 2019-2020 Australian bushfires and drought. Additionally, these vegetation alterations led to significant changes to the local water cycle by increasing runoff and bare soil evaporation and decreasing transpiration. </a:t>
            </a:r>
          </a:p>
        </p:txBody>
      </p:sp>
      <p:pic>
        <p:nvPicPr>
          <p:cNvPr id="10" name="Picture 9" descr="goddardlogo_blue.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9577" y="6098500"/>
            <a:ext cx="1244600" cy="530900"/>
          </a:xfrm>
          <a:prstGeom prst="rect">
            <a:avLst/>
          </a:prstGeom>
        </p:spPr>
      </p:pic>
      <p:sp>
        <p:nvSpPr>
          <p:cNvPr id="9" name="Text Box 17"/>
          <p:cNvSpPr txBox="1">
            <a:spLocks noChangeArrowheads="1"/>
          </p:cNvSpPr>
          <p:nvPr/>
        </p:nvSpPr>
        <p:spPr bwMode="auto">
          <a:xfrm>
            <a:off x="7388710" y="6338356"/>
            <a:ext cx="4343400" cy="246221"/>
          </a:xfrm>
          <a:prstGeom prst="rect">
            <a:avLst/>
          </a:prstGeom>
          <a:noFill/>
          <a:ln w="9525">
            <a:noFill/>
            <a:miter lim="800000"/>
            <a:headEnd/>
            <a:tailEnd/>
          </a:ln>
        </p:spPr>
        <p:txBody>
          <a:bodyPr wrap="square">
            <a:spAutoFit/>
          </a:bodyPr>
          <a:lstStyle/>
          <a:p>
            <a:pPr>
              <a:defRPr/>
            </a:pPr>
            <a:r>
              <a:rPr lang="en-US" b="1" dirty="0">
                <a:latin typeface="+mj-lt"/>
              </a:rPr>
              <a:t>Earth Sciences Division – Hydrosphere, Biosphere, and Geophysics</a:t>
            </a:r>
          </a:p>
        </p:txBody>
      </p:sp>
      <p:pic>
        <p:nvPicPr>
          <p:cNvPr id="12" name="Picture 1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6200" y="4371"/>
            <a:ext cx="1074584" cy="914399"/>
          </a:xfrm>
          <a:prstGeom prst="rect">
            <a:avLst/>
          </a:prstGeom>
        </p:spPr>
      </p:pic>
      <p:pic>
        <p:nvPicPr>
          <p:cNvPr id="11" name="Picture 10">
            <a:extLst>
              <a:ext uri="{FF2B5EF4-FFF2-40B4-BE49-F238E27FC236}">
                <a16:creationId xmlns:a16="http://schemas.microsoft.com/office/drawing/2014/main" id="{E0976347-C899-6A4A-BD6F-5F20A48A8CA4}"/>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11348421" y="1"/>
            <a:ext cx="767379" cy="895825"/>
          </a:xfrm>
          <a:prstGeom prst="rect">
            <a:avLst/>
          </a:prstGeom>
        </p:spPr>
      </p:pic>
      <p:pic>
        <p:nvPicPr>
          <p:cNvPr id="3" name="Picture 2">
            <a:extLst>
              <a:ext uri="{FF2B5EF4-FFF2-40B4-BE49-F238E27FC236}">
                <a16:creationId xmlns:a16="http://schemas.microsoft.com/office/drawing/2014/main" id="{1F2B135B-79F5-D641-AE82-8A9410783CC6}"/>
              </a:ext>
            </a:extLst>
          </p:cNvPr>
          <p:cNvPicPr>
            <a:picLocks noChangeAspect="1"/>
          </p:cNvPicPr>
          <p:nvPr/>
        </p:nvPicPr>
        <p:blipFill>
          <a:blip r:embed="rId6"/>
          <a:stretch>
            <a:fillRect/>
          </a:stretch>
        </p:blipFill>
        <p:spPr>
          <a:xfrm>
            <a:off x="304802" y="1428445"/>
            <a:ext cx="6995319" cy="4155257"/>
          </a:xfrm>
          <a:prstGeom prst="rect">
            <a:avLst/>
          </a:prstGeom>
        </p:spPr>
      </p:pic>
      <p:sp>
        <p:nvSpPr>
          <p:cNvPr id="21" name="TextBox 20">
            <a:extLst>
              <a:ext uri="{FF2B5EF4-FFF2-40B4-BE49-F238E27FC236}">
                <a16:creationId xmlns:a16="http://schemas.microsoft.com/office/drawing/2014/main" id="{8ED3B03B-F6E5-2445-8F3F-C985B28AFFC6}"/>
              </a:ext>
            </a:extLst>
          </p:cNvPr>
          <p:cNvSpPr txBox="1"/>
          <p:nvPr/>
        </p:nvSpPr>
        <p:spPr>
          <a:xfrm>
            <a:off x="6665135" y="3106118"/>
            <a:ext cx="1143000" cy="523220"/>
          </a:xfrm>
          <a:prstGeom prst="rect">
            <a:avLst/>
          </a:prstGeom>
          <a:noFill/>
        </p:spPr>
        <p:txBody>
          <a:bodyPr wrap="square" rtlCol="0">
            <a:spAutoFit/>
          </a:bodyPr>
          <a:lstStyle/>
          <a:p>
            <a:r>
              <a:rPr lang="en-US" sz="1400" dirty="0">
                <a:latin typeface="Arial"/>
                <a:cs typeface="Arial"/>
              </a:rPr>
              <a:t>More </a:t>
            </a:r>
          </a:p>
          <a:p>
            <a:r>
              <a:rPr lang="en-US" sz="1400" dirty="0">
                <a:latin typeface="Arial"/>
                <a:cs typeface="Arial"/>
              </a:rPr>
              <a:t>vegetation</a:t>
            </a:r>
          </a:p>
        </p:txBody>
      </p:sp>
      <p:sp>
        <p:nvSpPr>
          <p:cNvPr id="22" name="TextBox 21">
            <a:extLst>
              <a:ext uri="{FF2B5EF4-FFF2-40B4-BE49-F238E27FC236}">
                <a16:creationId xmlns:a16="http://schemas.microsoft.com/office/drawing/2014/main" id="{01E8279E-E3EA-FF48-912D-5AEA61B9F996}"/>
              </a:ext>
            </a:extLst>
          </p:cNvPr>
          <p:cNvSpPr txBox="1"/>
          <p:nvPr/>
        </p:nvSpPr>
        <p:spPr>
          <a:xfrm>
            <a:off x="6553200" y="5321720"/>
            <a:ext cx="1143000" cy="523220"/>
          </a:xfrm>
          <a:prstGeom prst="rect">
            <a:avLst/>
          </a:prstGeom>
          <a:noFill/>
        </p:spPr>
        <p:txBody>
          <a:bodyPr wrap="square" rtlCol="0">
            <a:spAutoFit/>
          </a:bodyPr>
          <a:lstStyle/>
          <a:p>
            <a:r>
              <a:rPr lang="en-US" sz="1400" dirty="0">
                <a:latin typeface="Arial"/>
                <a:cs typeface="Arial"/>
              </a:rPr>
              <a:t>Less </a:t>
            </a:r>
          </a:p>
          <a:p>
            <a:r>
              <a:rPr lang="en-US" sz="1400" dirty="0">
                <a:latin typeface="Arial"/>
                <a:cs typeface="Arial"/>
              </a:rPr>
              <a:t>vegetation</a:t>
            </a:r>
          </a:p>
        </p:txBody>
      </p:sp>
      <p:sp>
        <p:nvSpPr>
          <p:cNvPr id="13" name="TextBox 12">
            <a:extLst>
              <a:ext uri="{FF2B5EF4-FFF2-40B4-BE49-F238E27FC236}">
                <a16:creationId xmlns:a16="http://schemas.microsoft.com/office/drawing/2014/main" id="{506F7EF9-E9D3-C549-8BF0-098C7709C8B5}"/>
              </a:ext>
            </a:extLst>
          </p:cNvPr>
          <p:cNvSpPr txBox="1"/>
          <p:nvPr/>
        </p:nvSpPr>
        <p:spPr>
          <a:xfrm rot="16200000">
            <a:off x="-1219184" y="1920068"/>
            <a:ext cx="2921000" cy="307777"/>
          </a:xfrm>
          <a:prstGeom prst="rect">
            <a:avLst/>
          </a:prstGeom>
          <a:noFill/>
        </p:spPr>
        <p:txBody>
          <a:bodyPr wrap="square" rtlCol="0">
            <a:spAutoFit/>
          </a:bodyPr>
          <a:lstStyle/>
          <a:p>
            <a:r>
              <a:rPr lang="en-US" sz="1400" dirty="0">
                <a:latin typeface="Arial"/>
                <a:cs typeface="Arial"/>
              </a:rPr>
              <a:t>Satellite infrared imagery</a:t>
            </a:r>
          </a:p>
        </p:txBody>
      </p:sp>
      <p:sp>
        <p:nvSpPr>
          <p:cNvPr id="14" name="TextBox 13">
            <a:extLst>
              <a:ext uri="{FF2B5EF4-FFF2-40B4-BE49-F238E27FC236}">
                <a16:creationId xmlns:a16="http://schemas.microsoft.com/office/drawing/2014/main" id="{9B8D00D1-4F03-724A-AA62-FDF0A8AA0287}"/>
              </a:ext>
            </a:extLst>
          </p:cNvPr>
          <p:cNvSpPr txBox="1"/>
          <p:nvPr/>
        </p:nvSpPr>
        <p:spPr>
          <a:xfrm rot="16200000">
            <a:off x="-455883" y="4319921"/>
            <a:ext cx="1240510" cy="307777"/>
          </a:xfrm>
          <a:prstGeom prst="rect">
            <a:avLst/>
          </a:prstGeom>
          <a:noFill/>
        </p:spPr>
        <p:txBody>
          <a:bodyPr wrap="square" rtlCol="0">
            <a:spAutoFit/>
          </a:bodyPr>
          <a:lstStyle/>
          <a:p>
            <a:r>
              <a:rPr lang="en-US" sz="1400" dirty="0">
                <a:latin typeface="Arial"/>
                <a:cs typeface="Arial"/>
              </a:rPr>
              <a:t>SMAP VOD</a:t>
            </a:r>
          </a:p>
        </p:txBody>
      </p:sp>
    </p:spTree>
    <p:extLst>
      <p:ext uri="{BB962C8B-B14F-4D97-AF65-F5344CB8AC3E}">
        <p14:creationId xmlns:p14="http://schemas.microsoft.com/office/powerpoint/2010/main" val="201462486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7"/>
          <p:cNvSpPr txBox="1">
            <a:spLocks noChangeArrowheads="1"/>
          </p:cNvSpPr>
          <p:nvPr/>
        </p:nvSpPr>
        <p:spPr bwMode="auto">
          <a:xfrm>
            <a:off x="7388710" y="6392919"/>
            <a:ext cx="4343400" cy="246221"/>
          </a:xfrm>
          <a:prstGeom prst="rect">
            <a:avLst/>
          </a:prstGeom>
          <a:noFill/>
          <a:ln w="9525">
            <a:noFill/>
            <a:miter lim="800000"/>
            <a:headEnd/>
            <a:tailEnd/>
          </a:ln>
        </p:spPr>
        <p:txBody>
          <a:bodyPr wrap="square">
            <a:spAutoFit/>
          </a:bodyPr>
          <a:lstStyle/>
          <a:p>
            <a:pPr>
              <a:defRPr/>
            </a:pPr>
            <a:r>
              <a:rPr lang="en-US" b="1" dirty="0">
                <a:latin typeface="+mj-lt"/>
              </a:rPr>
              <a:t>Earth Sciences Division – Hydrosphere, Biosphere, and Geophysics</a:t>
            </a:r>
          </a:p>
        </p:txBody>
      </p:sp>
      <p:pic>
        <p:nvPicPr>
          <p:cNvPr id="10" name="Picture 9" descr="goddardlogo_blue.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8484" y="6257469"/>
            <a:ext cx="1244600" cy="530900"/>
          </a:xfrm>
          <a:prstGeom prst="rect">
            <a:avLst/>
          </a:prstGeom>
        </p:spPr>
      </p:pic>
      <p:pic>
        <p:nvPicPr>
          <p:cNvPr id="11" name="Picture 10">
            <a:extLst>
              <a:ext uri="{FF2B5EF4-FFF2-40B4-BE49-F238E27FC236}">
                <a16:creationId xmlns:a16="http://schemas.microsoft.com/office/drawing/2014/main" id="{9EB2ECE5-80BB-4506-81D5-C385D32CFF9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6200" y="4371"/>
            <a:ext cx="1074584" cy="914399"/>
          </a:xfrm>
          <a:prstGeom prst="rect">
            <a:avLst/>
          </a:prstGeom>
        </p:spPr>
      </p:pic>
      <p:pic>
        <p:nvPicPr>
          <p:cNvPr id="8" name="Picture 7">
            <a:extLst>
              <a:ext uri="{FF2B5EF4-FFF2-40B4-BE49-F238E27FC236}">
                <a16:creationId xmlns:a16="http://schemas.microsoft.com/office/drawing/2014/main" id="{971F73D4-EE3A-DF41-A05B-E85A88996A2C}"/>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11348421" y="-23191"/>
            <a:ext cx="767379" cy="895825"/>
          </a:xfrm>
          <a:prstGeom prst="rect">
            <a:avLst/>
          </a:prstGeom>
        </p:spPr>
      </p:pic>
      <p:sp>
        <p:nvSpPr>
          <p:cNvPr id="13" name="Text Box 4">
            <a:extLst>
              <a:ext uri="{FF2B5EF4-FFF2-40B4-BE49-F238E27FC236}">
                <a16:creationId xmlns:a16="http://schemas.microsoft.com/office/drawing/2014/main" id="{A3CBF053-2134-C14F-B0B6-A1AEA9DB2A58}"/>
              </a:ext>
            </a:extLst>
          </p:cNvPr>
          <p:cNvSpPr txBox="1">
            <a:spLocks noChangeArrowheads="1"/>
          </p:cNvSpPr>
          <p:nvPr/>
        </p:nvSpPr>
        <p:spPr bwMode="auto">
          <a:xfrm>
            <a:off x="322729" y="228601"/>
            <a:ext cx="11811000" cy="5940088"/>
          </a:xfrm>
          <a:prstGeom prst="rect">
            <a:avLst/>
          </a:prstGeom>
          <a:noFill/>
          <a:ln w="9525">
            <a:noFill/>
            <a:miter lim="800000"/>
            <a:headEnd/>
            <a:tailEnd/>
          </a:ln>
        </p:spPr>
        <p:txBody>
          <a:bodyPr wrap="square">
            <a:spAutoFit/>
          </a:bodyPr>
          <a:lstStyle/>
          <a:p>
            <a:pPr fontAlgn="t">
              <a:defRPr/>
            </a:pPr>
            <a:r>
              <a:rPr lang="en-US" dirty="0"/>
              <a:t>                        Sujay V. Kumar, 617, NASA GSFC</a:t>
            </a:r>
            <a:br>
              <a:rPr lang="en-US" dirty="0"/>
            </a:br>
            <a:r>
              <a:rPr lang="en-US" dirty="0"/>
              <a:t>                        E-mail: </a:t>
            </a:r>
            <a:r>
              <a:rPr lang="en-US" dirty="0" err="1"/>
              <a:t>Sujay.V.Kumar@nasa.gov</a:t>
            </a:r>
            <a:r>
              <a:rPr lang="en-US" dirty="0"/>
              <a:t/>
            </a:r>
            <a:br>
              <a:rPr lang="en-US" dirty="0"/>
            </a:br>
            <a:r>
              <a:rPr lang="en-US" dirty="0"/>
              <a:t>                        Phone: 301-286-8663</a:t>
            </a:r>
            <a:r>
              <a:rPr lang="en-US" dirty="0">
                <a:latin typeface="Times New Roman" pitchFamily="18" charset="0"/>
              </a:rPr>
              <a:t/>
            </a:r>
            <a:br>
              <a:rPr lang="en-US" dirty="0">
                <a:latin typeface="Times New Roman" pitchFamily="18" charset="0"/>
              </a:rPr>
            </a:br>
            <a:endParaRPr lang="en-US" sz="1400" b="1" dirty="0">
              <a:latin typeface="+mn-lt"/>
            </a:endParaRPr>
          </a:p>
          <a:p>
            <a:pPr fontAlgn="t">
              <a:defRPr/>
            </a:pPr>
            <a:endParaRPr lang="en-US" sz="1400" b="1" dirty="0">
              <a:latin typeface="+mn-lt"/>
            </a:endParaRPr>
          </a:p>
          <a:p>
            <a:pPr fontAlgn="t">
              <a:defRPr/>
            </a:pPr>
            <a:r>
              <a:rPr lang="en-US" sz="1400" b="1" dirty="0">
                <a:latin typeface="+mn-lt"/>
              </a:rPr>
              <a:t>References:</a:t>
            </a:r>
          </a:p>
          <a:p>
            <a:pPr fontAlgn="t">
              <a:defRPr/>
            </a:pPr>
            <a:r>
              <a:rPr lang="en-US" sz="1400" dirty="0">
                <a:latin typeface="+mn-lt"/>
              </a:rPr>
              <a:t>Kumar, S.V., T.R. Holmes, N. </a:t>
            </a:r>
            <a:r>
              <a:rPr lang="en-US" sz="1400" dirty="0" err="1">
                <a:latin typeface="+mn-lt"/>
              </a:rPr>
              <a:t>Andela</a:t>
            </a:r>
            <a:r>
              <a:rPr lang="en-US" sz="1400" dirty="0">
                <a:latin typeface="+mn-lt"/>
              </a:rPr>
              <a:t>, I. </a:t>
            </a:r>
            <a:r>
              <a:rPr lang="en-US" sz="1400" dirty="0" err="1">
                <a:latin typeface="+mn-lt"/>
              </a:rPr>
              <a:t>Dharssi</a:t>
            </a:r>
            <a:r>
              <a:rPr lang="en-US" sz="1400" dirty="0">
                <a:latin typeface="+mn-lt"/>
              </a:rPr>
              <a:t>, </a:t>
            </a:r>
            <a:r>
              <a:rPr lang="en-US" sz="1400" dirty="0" err="1">
                <a:latin typeface="+mn-lt"/>
              </a:rPr>
              <a:t>Vinodkumar</a:t>
            </a:r>
            <a:r>
              <a:rPr lang="en-US" sz="1400" dirty="0">
                <a:latin typeface="+mn-lt"/>
              </a:rPr>
              <a:t>, C. Hain, C.D. Peters-</a:t>
            </a:r>
            <a:r>
              <a:rPr lang="en-US" sz="1400" dirty="0" err="1">
                <a:latin typeface="+mn-lt"/>
              </a:rPr>
              <a:t>Lidard</a:t>
            </a:r>
            <a:r>
              <a:rPr lang="en-US" sz="1400" dirty="0">
                <a:latin typeface="+mn-lt"/>
              </a:rPr>
              <a:t>, S.P.P. </a:t>
            </a:r>
            <a:r>
              <a:rPr lang="en-US" sz="1400" dirty="0" err="1">
                <a:latin typeface="+mn-lt"/>
              </a:rPr>
              <a:t>Mahanama</a:t>
            </a:r>
            <a:r>
              <a:rPr lang="en-US" sz="1400" dirty="0">
                <a:latin typeface="+mn-lt"/>
              </a:rPr>
              <a:t>, K.R. Arsenault, W. </a:t>
            </a:r>
            <a:r>
              <a:rPr lang="en-US" sz="1400" dirty="0" err="1">
                <a:latin typeface="+mn-lt"/>
              </a:rPr>
              <a:t>Nie</a:t>
            </a:r>
            <a:r>
              <a:rPr lang="en-US" sz="1400" dirty="0">
                <a:latin typeface="+mn-lt"/>
              </a:rPr>
              <a:t>, A. </a:t>
            </a:r>
            <a:r>
              <a:rPr lang="en-US" sz="1400" dirty="0" err="1">
                <a:latin typeface="+mn-lt"/>
              </a:rPr>
              <a:t>Getirana</a:t>
            </a:r>
            <a:r>
              <a:rPr lang="en-US" sz="1400" dirty="0">
                <a:latin typeface="+mn-lt"/>
              </a:rPr>
              <a:t>, 2021: The 2019-2020 Australian drought and bushfires altered the partitioning of hydrological fluxes, </a:t>
            </a:r>
            <a:r>
              <a:rPr lang="en-US" sz="1400" i="1" dirty="0">
                <a:latin typeface="+mn-lt"/>
              </a:rPr>
              <a:t>Geophysical Research Letters, </a:t>
            </a:r>
            <a:r>
              <a:rPr lang="en-US" sz="1400" dirty="0">
                <a:latin typeface="+mn-lt"/>
              </a:rPr>
              <a:t>48, e2020GL091411, </a:t>
            </a:r>
            <a:r>
              <a:rPr lang="en-US" sz="1400" dirty="0" err="1">
                <a:latin typeface="+mn-lt"/>
              </a:rPr>
              <a:t>doi</a:t>
            </a:r>
            <a:r>
              <a:rPr lang="en-US" sz="1400" dirty="0">
                <a:latin typeface="+mn-lt"/>
              </a:rPr>
              <a:t>: 10.1029/2020GL091411</a:t>
            </a:r>
          </a:p>
          <a:p>
            <a:pPr fontAlgn="t">
              <a:defRPr/>
            </a:pPr>
            <a:endParaRPr lang="en-US" sz="1400" dirty="0">
              <a:latin typeface="+mn-lt"/>
            </a:endParaRPr>
          </a:p>
          <a:p>
            <a:pPr fontAlgn="t">
              <a:defRPr/>
            </a:pPr>
            <a:r>
              <a:rPr lang="en-US" sz="1400" b="1" dirty="0">
                <a:latin typeface="+mn-lt"/>
              </a:rPr>
              <a:t>Data Sources:  </a:t>
            </a:r>
            <a:r>
              <a:rPr lang="en-US" sz="1400" dirty="0">
                <a:latin typeface="+mn-lt"/>
              </a:rPr>
              <a:t>Level-2 enhanced SMAP data (SPL2SMP_E) from the National Snow and Ice Data Center (NSIDC), surface meteorological data from the Modern-Era Retrospective analysis for Research and Applications, version 2 (MERRA2) obtained from NASA GES-DISC. </a:t>
            </a:r>
            <a:endParaRPr lang="en-US" sz="1400" b="1" dirty="0">
              <a:latin typeface="+mn-lt"/>
            </a:endParaRPr>
          </a:p>
          <a:p>
            <a:pPr fontAlgn="t">
              <a:defRPr/>
            </a:pPr>
            <a:endParaRPr lang="en-US" sz="1400" dirty="0">
              <a:latin typeface="+mn-lt"/>
            </a:endParaRPr>
          </a:p>
          <a:p>
            <a:pPr fontAlgn="t">
              <a:defRPr/>
            </a:pPr>
            <a:r>
              <a:rPr lang="en-US" sz="1400" b="1" dirty="0">
                <a:latin typeface="+mn-lt"/>
              </a:rPr>
              <a:t>Technical Description of Figures:</a:t>
            </a:r>
          </a:p>
          <a:p>
            <a:pPr fontAlgn="t">
              <a:defRPr/>
            </a:pPr>
            <a:r>
              <a:rPr lang="en-US" sz="1400" b="1" i="1" dirty="0">
                <a:latin typeface="+mn-lt"/>
              </a:rPr>
              <a:t>Figure 1: </a:t>
            </a:r>
            <a:r>
              <a:rPr lang="en-US" sz="1400" dirty="0">
                <a:latin typeface="+mn-lt"/>
              </a:rPr>
              <a:t>shows the false color images of Bands M11-I2-I1 from Visible Infrared Imaging Radiometer Suite (VIIRS)/Suomi National Polar-Orbiting Prototype (NPP) over Southeast Australia (top row) and maps of anomalies in SMAP VOD (-) for January 22 from years 2018 to 2020 (bottom row). The burn scars from the 2019-2020 Bushfires are visible in dark red color in the January 22, 2020 image, whereas those areas appear green representing vegetated land in prior years. The SMAP VOD anomalies show generally positive values in 2018 and 2019, indicating the increased vegetation activity during a typical Australian summer. In contrast, significant negative anomalies are observed in 2020 over large portions of eastern New South Wales and Victoria. These areas with significant negative SMAP VOD anomalies represent the combined impact of drought and burned scars, demonstrating that SMAP VOD retrievals are skillful in capturing these vegetation disturbances. </a:t>
            </a:r>
          </a:p>
          <a:p>
            <a:pPr fontAlgn="t">
              <a:defRPr/>
            </a:pPr>
            <a:endParaRPr lang="en-US" sz="1400" dirty="0">
              <a:latin typeface="+mn-lt"/>
            </a:endParaRPr>
          </a:p>
          <a:p>
            <a:pPr fontAlgn="t">
              <a:defRPr/>
            </a:pPr>
            <a:r>
              <a:rPr lang="en-US" sz="1400" b="1" dirty="0">
                <a:latin typeface="+mn-lt"/>
              </a:rPr>
              <a:t>Scientific significance, societal relevance, and relationships to future missions: </a:t>
            </a:r>
            <a:r>
              <a:rPr lang="en-US" sz="1400" dirty="0">
                <a:latin typeface="Arial" panose="020B0604020202020204" pitchFamily="34" charset="0"/>
                <a:cs typeface="Arial" panose="020B0604020202020204" pitchFamily="34" charset="0"/>
              </a:rPr>
              <a:t>Remote sensing-based information is critical for monitoring and assessing the impact of vegetation changes from droughts and fires. Typically optical or thermal infrared sensors are used to develop assessments of burn scars, partly because of the fine spatial resolution of their measurements. Though coarser in their spatial resolution, passive microwave-based estimates are nearly all weather and could be used to improve the </a:t>
            </a:r>
            <a:r>
              <a:rPr lang="en-US" sz="1400" dirty="0" err="1">
                <a:latin typeface="Arial" panose="020B0604020202020204" pitchFamily="34" charset="0"/>
                <a:cs typeface="Arial" panose="020B0604020202020204" pitchFamily="34" charset="0"/>
              </a:rPr>
              <a:t>spatio</a:t>
            </a:r>
            <a:r>
              <a:rPr lang="en-US" sz="1400" dirty="0">
                <a:latin typeface="Arial" panose="020B0604020202020204" pitchFamily="34" charset="0"/>
                <a:cs typeface="Arial" panose="020B0604020202020204" pitchFamily="34" charset="0"/>
              </a:rPr>
              <a:t>-temporal coverage of optical vegetation remote sensing estimates. This study demonstrates that the VOD retrievals from SMAP, an analog of above ground canopy biomass, could be used to augment optical sensing estimates, particularly in cases where the spatial scale and extent of the vegetation disturbances is large. </a:t>
            </a:r>
          </a:p>
        </p:txBody>
      </p:sp>
    </p:spTree>
    <p:extLst>
      <p:ext uri="{BB962C8B-B14F-4D97-AF65-F5344CB8AC3E}">
        <p14:creationId xmlns:p14="http://schemas.microsoft.com/office/powerpoint/2010/main" val="4074296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3EDAD977-75D9-2F47-BBD0-2430FD11466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05765" y="993031"/>
            <a:ext cx="2610713" cy="146852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B18F2029-A7EC-354B-95C7-49851B0711A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05765" y="2372498"/>
            <a:ext cx="2610713" cy="1468527"/>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a:extLst>
              <a:ext uri="{FF2B5EF4-FFF2-40B4-BE49-F238E27FC236}">
                <a16:creationId xmlns:a16="http://schemas.microsoft.com/office/drawing/2014/main" id="{E85E775C-35F5-F544-8411-D6DE6604164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39" t="16696" r="1987" b="24032"/>
          <a:stretch/>
        </p:blipFill>
        <p:spPr>
          <a:xfrm>
            <a:off x="9400891" y="3728311"/>
            <a:ext cx="2610716" cy="1492179"/>
          </a:xfrm>
          <a:prstGeom prst="rect">
            <a:avLst/>
          </a:prstGeom>
        </p:spPr>
      </p:pic>
      <p:sp>
        <p:nvSpPr>
          <p:cNvPr id="2050" name="Text Box 1"/>
          <p:cNvSpPr txBox="1">
            <a:spLocks noChangeArrowheads="1"/>
          </p:cNvSpPr>
          <p:nvPr/>
        </p:nvSpPr>
        <p:spPr bwMode="auto">
          <a:xfrm>
            <a:off x="1589789" y="61765"/>
            <a:ext cx="9002011" cy="853197"/>
          </a:xfrm>
          <a:prstGeom prst="rect">
            <a:avLst/>
          </a:prstGeom>
          <a:noFill/>
          <a:ln w="9525">
            <a:noFill/>
            <a:miter lim="800000"/>
            <a:headEnd/>
            <a:tailEnd/>
          </a:ln>
        </p:spPr>
        <p:txBody>
          <a:bodyPr wrap="square" lIns="82945" tIns="41473" rIns="82945" bIns="41473" anchor="ctr">
            <a:spAutoFit/>
          </a:bodyPr>
          <a:lstStyle/>
          <a:p>
            <a:pPr algn="ctr">
              <a:lnSpc>
                <a:spcPts val="2013"/>
              </a:lnSpc>
              <a:buClr>
                <a:srgbClr val="000000"/>
              </a:buClr>
              <a:buSzPct val="45000"/>
              <a:tabLst>
                <a:tab pos="0" algn="l"/>
                <a:tab pos="414328" algn="l"/>
                <a:tab pos="828654" algn="l"/>
                <a:tab pos="1242982" algn="l"/>
                <a:tab pos="1657309" algn="l"/>
                <a:tab pos="2073223" algn="l"/>
                <a:tab pos="2487551" algn="l"/>
                <a:tab pos="2901878" algn="l"/>
                <a:tab pos="3316205" algn="l"/>
                <a:tab pos="3732120" algn="l"/>
                <a:tab pos="4146447" algn="l"/>
                <a:tab pos="4560774" algn="l"/>
                <a:tab pos="4975101" algn="l"/>
                <a:tab pos="5391016" algn="l"/>
                <a:tab pos="5805343" algn="l"/>
                <a:tab pos="6219670" algn="l"/>
                <a:tab pos="6633997" algn="l"/>
                <a:tab pos="7049912" algn="l"/>
                <a:tab pos="7464239" algn="l"/>
                <a:tab pos="7878566" algn="l"/>
                <a:tab pos="8292893" algn="l"/>
              </a:tabLst>
              <a:defRPr/>
            </a:pPr>
            <a:r>
              <a:rPr lang="en-GB" sz="1800" b="1" dirty="0">
                <a:solidFill>
                  <a:srgbClr val="000000"/>
                </a:solidFill>
                <a:latin typeface="+mj-lt"/>
              </a:rPr>
              <a:t>Introduction to the Geostationary Extended Observations (GeoXO) Mission</a:t>
            </a:r>
            <a:r>
              <a:rPr lang="en-GB" sz="1400" b="1" dirty="0">
                <a:solidFill>
                  <a:srgbClr val="000000"/>
                </a:solidFill>
                <a:latin typeface="+mj-lt"/>
              </a:rPr>
              <a:t/>
            </a:r>
            <a:br>
              <a:rPr lang="en-GB" sz="1400" b="1" dirty="0">
                <a:solidFill>
                  <a:srgbClr val="000000"/>
                </a:solidFill>
                <a:latin typeface="+mj-lt"/>
              </a:rPr>
            </a:br>
            <a:r>
              <a:rPr lang="en-GB" sz="1200" b="1" dirty="0">
                <a:solidFill>
                  <a:srgbClr val="000000"/>
                </a:solidFill>
                <a:latin typeface="+mj-lt"/>
              </a:rPr>
              <a:t>Joel McCorkel</a:t>
            </a:r>
            <a:r>
              <a:rPr lang="en-GB" sz="1200" b="1" baseline="30000" dirty="0">
                <a:solidFill>
                  <a:srgbClr val="000000"/>
                </a:solidFill>
                <a:latin typeface="+mj-lt"/>
              </a:rPr>
              <a:t>1</a:t>
            </a:r>
            <a:r>
              <a:rPr lang="en-GB" sz="1200" b="1" dirty="0">
                <a:solidFill>
                  <a:srgbClr val="000000"/>
                </a:solidFill>
                <a:latin typeface="+mj-lt"/>
              </a:rPr>
              <a:t>, Dan Lindsey</a:t>
            </a:r>
            <a:r>
              <a:rPr lang="en-GB" sz="1200" b="1" baseline="30000" dirty="0">
                <a:solidFill>
                  <a:srgbClr val="000000"/>
                </a:solidFill>
                <a:latin typeface="+mj-lt"/>
              </a:rPr>
              <a:t>2</a:t>
            </a:r>
            <a:r>
              <a:rPr lang="en-GB" sz="1200" b="1" dirty="0">
                <a:solidFill>
                  <a:srgbClr val="000000"/>
                </a:solidFill>
                <a:latin typeface="+mj-lt"/>
              </a:rPr>
              <a:t>, Jason Hair</a:t>
            </a:r>
            <a:r>
              <a:rPr lang="en-GB" sz="1200" b="1" baseline="30000" dirty="0">
                <a:solidFill>
                  <a:srgbClr val="000000"/>
                </a:solidFill>
                <a:latin typeface="+mj-lt"/>
              </a:rPr>
              <a:t>1</a:t>
            </a:r>
            <a:r>
              <a:rPr lang="en-GB" sz="1200" b="1" dirty="0">
                <a:solidFill>
                  <a:srgbClr val="000000"/>
                </a:solidFill>
                <a:latin typeface="+mj-lt"/>
              </a:rPr>
              <a:t>, Alexander Krimchansky</a:t>
            </a:r>
            <a:r>
              <a:rPr lang="en-GB" sz="1200" b="1" baseline="30000" dirty="0">
                <a:solidFill>
                  <a:srgbClr val="000000"/>
                </a:solidFill>
                <a:latin typeface="+mj-lt"/>
              </a:rPr>
              <a:t>1</a:t>
            </a:r>
            <a:r>
              <a:rPr lang="en-GB" sz="1200" b="1" dirty="0">
                <a:solidFill>
                  <a:srgbClr val="000000"/>
                </a:solidFill>
                <a:latin typeface="+mj-lt"/>
              </a:rPr>
              <a:t>, Ed Grigsby</a:t>
            </a:r>
            <a:r>
              <a:rPr lang="en-GB" sz="1200" b="1" baseline="30000" dirty="0">
                <a:solidFill>
                  <a:srgbClr val="000000"/>
                </a:solidFill>
                <a:latin typeface="+mj-lt"/>
              </a:rPr>
              <a:t>1</a:t>
            </a:r>
            <a:r>
              <a:rPr lang="en-GB" sz="1200" b="1" dirty="0">
                <a:solidFill>
                  <a:srgbClr val="000000"/>
                </a:solidFill>
                <a:latin typeface="+mj-lt"/>
              </a:rPr>
              <a:t>, Pam Sullivan</a:t>
            </a:r>
            <a:r>
              <a:rPr lang="en-GB" sz="1200" b="1" baseline="30000" dirty="0">
                <a:solidFill>
                  <a:srgbClr val="000000"/>
                </a:solidFill>
                <a:latin typeface="+mj-lt"/>
              </a:rPr>
              <a:t>2</a:t>
            </a:r>
          </a:p>
          <a:p>
            <a:pPr algn="ctr">
              <a:lnSpc>
                <a:spcPts val="2013"/>
              </a:lnSpc>
              <a:buClr>
                <a:srgbClr val="000000"/>
              </a:buClr>
              <a:buSzPct val="45000"/>
              <a:tabLst>
                <a:tab pos="0" algn="l"/>
                <a:tab pos="414328" algn="l"/>
                <a:tab pos="828654" algn="l"/>
                <a:tab pos="1242982" algn="l"/>
                <a:tab pos="1657309" algn="l"/>
                <a:tab pos="2073223" algn="l"/>
                <a:tab pos="2487551" algn="l"/>
                <a:tab pos="2901878" algn="l"/>
                <a:tab pos="3316205" algn="l"/>
                <a:tab pos="3732120" algn="l"/>
                <a:tab pos="4146447" algn="l"/>
                <a:tab pos="4560774" algn="l"/>
                <a:tab pos="4975101" algn="l"/>
                <a:tab pos="5391016" algn="l"/>
                <a:tab pos="5805343" algn="l"/>
                <a:tab pos="6219670" algn="l"/>
                <a:tab pos="6633997" algn="l"/>
                <a:tab pos="7049912" algn="l"/>
                <a:tab pos="7464239" algn="l"/>
                <a:tab pos="7878566" algn="l"/>
                <a:tab pos="8292893" algn="l"/>
              </a:tabLst>
              <a:defRPr/>
            </a:pPr>
            <a:r>
              <a:rPr lang="en-GB" sz="1200" b="1" baseline="30000" dirty="0">
                <a:solidFill>
                  <a:srgbClr val="000000"/>
                </a:solidFill>
                <a:latin typeface="+mj-lt"/>
              </a:rPr>
              <a:t>1</a:t>
            </a:r>
            <a:r>
              <a:rPr lang="en-GB" sz="1200" b="1" dirty="0">
                <a:solidFill>
                  <a:srgbClr val="000000"/>
                </a:solidFill>
                <a:latin typeface="+mj-lt"/>
              </a:rPr>
              <a:t>NASA/GSFC, </a:t>
            </a:r>
            <a:r>
              <a:rPr lang="en-GB" sz="1200" b="1" baseline="30000" dirty="0">
                <a:solidFill>
                  <a:srgbClr val="000000"/>
                </a:solidFill>
                <a:latin typeface="+mj-lt"/>
              </a:rPr>
              <a:t>2</a:t>
            </a:r>
            <a:r>
              <a:rPr lang="en-GB" sz="1200" b="1" dirty="0">
                <a:solidFill>
                  <a:srgbClr val="000000"/>
                </a:solidFill>
                <a:latin typeface="+mj-lt"/>
              </a:rPr>
              <a:t>NOAA/NESDIS </a:t>
            </a:r>
          </a:p>
        </p:txBody>
      </p:sp>
      <p:sp>
        <p:nvSpPr>
          <p:cNvPr id="6" name="TextBox 5"/>
          <p:cNvSpPr txBox="1"/>
          <p:nvPr/>
        </p:nvSpPr>
        <p:spPr>
          <a:xfrm>
            <a:off x="121305" y="5295298"/>
            <a:ext cx="11913869" cy="1031051"/>
          </a:xfrm>
          <a:prstGeom prst="rect">
            <a:avLst/>
          </a:prstGeom>
          <a:solidFill>
            <a:srgbClr val="CCFFCC"/>
          </a:solidFill>
          <a:ln w="19050">
            <a:solidFill>
              <a:schemeClr val="tx1"/>
            </a:solidFill>
          </a:ln>
        </p:spPr>
        <p:txBody>
          <a:bodyPr wrap="square" rtlCol="0">
            <a:spAutoFit/>
          </a:bodyPr>
          <a:lstStyle/>
          <a:p>
            <a:pPr algn="just"/>
            <a:r>
              <a:rPr lang="en-US" sz="1500" dirty="0">
                <a:latin typeface="+mn-lt"/>
              </a:rPr>
              <a:t>Geostationary Extended Observations (GeoXO) is the mission following GOES-R to provide continuity for geostationary-based Earth observations. Planned for operations over the 2030-2050 timeframe, GeoXO will provide real-time, high-resolution visible and infrared </a:t>
            </a:r>
            <a:r>
              <a:rPr lang="en-US" sz="1500" dirty="0">
                <a:latin typeface="+mn-lt"/>
                <a:ea typeface="Calibri" panose="020F0502020204030204" pitchFamily="34" charset="0"/>
                <a:cs typeface="Times New Roman" panose="02020603050405020304" pitchFamily="18" charset="0"/>
              </a:rPr>
              <a:t>(IR)</a:t>
            </a:r>
            <a:r>
              <a:rPr lang="en-US" sz="1500" dirty="0">
                <a:latin typeface="+mn-lt"/>
              </a:rPr>
              <a:t> imagery for monitoring Earth’s weather, oceans, and environment in addition to measurement capability for day/night visible imagery, hyperspectral infrared sounding, atmospheric composition, ocean color, as well as improved lightning mapping pending program approval.</a:t>
            </a:r>
          </a:p>
        </p:txBody>
      </p:sp>
      <p:pic>
        <p:nvPicPr>
          <p:cNvPr id="10" name="Picture 9" descr="goddardlogo_blue.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45189" y="6344721"/>
            <a:ext cx="1244600" cy="530900"/>
          </a:xfrm>
          <a:prstGeom prst="rect">
            <a:avLst/>
          </a:prstGeom>
        </p:spPr>
      </p:pic>
      <p:sp>
        <p:nvSpPr>
          <p:cNvPr id="9" name="Text Box 17"/>
          <p:cNvSpPr txBox="1">
            <a:spLocks noChangeArrowheads="1"/>
          </p:cNvSpPr>
          <p:nvPr/>
        </p:nvSpPr>
        <p:spPr bwMode="auto">
          <a:xfrm>
            <a:off x="7368269" y="6513485"/>
            <a:ext cx="4343400" cy="246221"/>
          </a:xfrm>
          <a:prstGeom prst="rect">
            <a:avLst/>
          </a:prstGeom>
          <a:noFill/>
          <a:ln w="9525">
            <a:noFill/>
            <a:miter lim="800000"/>
            <a:headEnd/>
            <a:tailEnd/>
          </a:ln>
        </p:spPr>
        <p:txBody>
          <a:bodyPr wrap="square">
            <a:spAutoFit/>
          </a:bodyPr>
          <a:lstStyle/>
          <a:p>
            <a:pPr>
              <a:defRPr/>
            </a:pPr>
            <a:r>
              <a:rPr lang="en-US" b="1" dirty="0">
                <a:latin typeface="+mj-lt"/>
              </a:rPr>
              <a:t>Earth Sciences Division – Hydrosphere, Biosphere, and Geophysics</a:t>
            </a:r>
          </a:p>
        </p:txBody>
      </p:sp>
      <p:pic>
        <p:nvPicPr>
          <p:cNvPr id="12" name="Picture 11"/>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76200" y="34414"/>
            <a:ext cx="1074584" cy="914399"/>
          </a:xfrm>
          <a:prstGeom prst="rect">
            <a:avLst/>
          </a:prstGeom>
        </p:spPr>
      </p:pic>
      <p:pic>
        <p:nvPicPr>
          <p:cNvPr id="1026" name="Picture 2">
            <a:extLst>
              <a:ext uri="{FF2B5EF4-FFF2-40B4-BE49-F238E27FC236}">
                <a16:creationId xmlns:a16="http://schemas.microsoft.com/office/drawing/2014/main" id="{1C84E166-1BB6-5246-A727-22F81A2B428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09489" y="993031"/>
            <a:ext cx="2610713" cy="146852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D6708F5D-E8B2-994D-9F8F-2294843EBFB9}"/>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609488" y="2372498"/>
            <a:ext cx="2610713" cy="146852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93513C36-0A07-1042-B1D8-06F12919193F}"/>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609488" y="3751963"/>
            <a:ext cx="2610713" cy="1468527"/>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2FF35F5C-3A20-3B41-9B1B-63E4E579B76D}"/>
              </a:ext>
            </a:extLst>
          </p:cNvPr>
          <p:cNvSpPr txBox="1"/>
          <p:nvPr/>
        </p:nvSpPr>
        <p:spPr>
          <a:xfrm>
            <a:off x="6646748" y="990600"/>
            <a:ext cx="534634" cy="203133"/>
          </a:xfrm>
          <a:prstGeom prst="rect">
            <a:avLst/>
          </a:prstGeom>
          <a:solidFill>
            <a:schemeClr val="bg1">
              <a:lumMod val="75000"/>
              <a:alpha val="75000"/>
            </a:schemeClr>
          </a:solidFill>
        </p:spPr>
        <p:txBody>
          <a:bodyPr wrap="none" lIns="9144" tIns="9144" rIns="9144" bIns="9144" rtlCol="0">
            <a:spAutoFit/>
          </a:bodyPr>
          <a:lstStyle/>
          <a:p>
            <a:r>
              <a:rPr lang="en-US" sz="1200" b="1" i="1" dirty="0">
                <a:solidFill>
                  <a:schemeClr val="bg2">
                    <a:lumMod val="50000"/>
                  </a:schemeClr>
                </a:solidFill>
                <a:latin typeface="Calibri" panose="020F0502020204030204" pitchFamily="34" charset="0"/>
                <a:cs typeface="Calibri" panose="020F0502020204030204" pitchFamily="34" charset="0"/>
              </a:rPr>
              <a:t>Figure 2</a:t>
            </a:r>
          </a:p>
        </p:txBody>
      </p:sp>
      <p:sp>
        <p:nvSpPr>
          <p:cNvPr id="26" name="TextBox 25">
            <a:extLst>
              <a:ext uri="{FF2B5EF4-FFF2-40B4-BE49-F238E27FC236}">
                <a16:creationId xmlns:a16="http://schemas.microsoft.com/office/drawing/2014/main" id="{D091F660-0F8E-2A4D-B337-F23D2E06831F}"/>
              </a:ext>
            </a:extLst>
          </p:cNvPr>
          <p:cNvSpPr txBox="1"/>
          <p:nvPr/>
        </p:nvSpPr>
        <p:spPr>
          <a:xfrm>
            <a:off x="9447568" y="997380"/>
            <a:ext cx="534634" cy="203133"/>
          </a:xfrm>
          <a:prstGeom prst="rect">
            <a:avLst/>
          </a:prstGeom>
          <a:solidFill>
            <a:schemeClr val="bg1">
              <a:lumMod val="75000"/>
              <a:alpha val="75000"/>
            </a:schemeClr>
          </a:solidFill>
        </p:spPr>
        <p:txBody>
          <a:bodyPr wrap="none" lIns="9144" tIns="9144" rIns="9144" bIns="9144" rtlCol="0">
            <a:spAutoFit/>
          </a:bodyPr>
          <a:lstStyle/>
          <a:p>
            <a:r>
              <a:rPr lang="en-US" sz="1200" b="1" i="1" dirty="0">
                <a:solidFill>
                  <a:schemeClr val="bg2">
                    <a:lumMod val="50000"/>
                  </a:schemeClr>
                </a:solidFill>
                <a:latin typeface="Calibri" panose="020F0502020204030204" pitchFamily="34" charset="0"/>
                <a:cs typeface="Calibri" panose="020F0502020204030204" pitchFamily="34" charset="0"/>
              </a:rPr>
              <a:t>Figure 3</a:t>
            </a:r>
          </a:p>
        </p:txBody>
      </p:sp>
      <p:sp>
        <p:nvSpPr>
          <p:cNvPr id="27" name="TextBox 26">
            <a:extLst>
              <a:ext uri="{FF2B5EF4-FFF2-40B4-BE49-F238E27FC236}">
                <a16:creationId xmlns:a16="http://schemas.microsoft.com/office/drawing/2014/main" id="{69BCE988-9E2C-4746-A379-79FF079A5450}"/>
              </a:ext>
            </a:extLst>
          </p:cNvPr>
          <p:cNvSpPr txBox="1"/>
          <p:nvPr/>
        </p:nvSpPr>
        <p:spPr>
          <a:xfrm>
            <a:off x="6653849" y="2379801"/>
            <a:ext cx="534634" cy="203133"/>
          </a:xfrm>
          <a:prstGeom prst="rect">
            <a:avLst/>
          </a:prstGeom>
          <a:solidFill>
            <a:schemeClr val="bg1">
              <a:lumMod val="75000"/>
              <a:alpha val="75000"/>
            </a:schemeClr>
          </a:solidFill>
        </p:spPr>
        <p:txBody>
          <a:bodyPr wrap="none" lIns="9144" tIns="9144" rIns="9144" bIns="9144" rtlCol="0">
            <a:spAutoFit/>
          </a:bodyPr>
          <a:lstStyle/>
          <a:p>
            <a:r>
              <a:rPr lang="en-US" sz="1200" b="1" i="1" dirty="0">
                <a:solidFill>
                  <a:schemeClr val="bg2">
                    <a:lumMod val="50000"/>
                  </a:schemeClr>
                </a:solidFill>
                <a:latin typeface="Calibri" panose="020F0502020204030204" pitchFamily="34" charset="0"/>
                <a:cs typeface="Calibri" panose="020F0502020204030204" pitchFamily="34" charset="0"/>
              </a:rPr>
              <a:t>Figure 4</a:t>
            </a:r>
          </a:p>
        </p:txBody>
      </p:sp>
      <p:sp>
        <p:nvSpPr>
          <p:cNvPr id="28" name="TextBox 27">
            <a:extLst>
              <a:ext uri="{FF2B5EF4-FFF2-40B4-BE49-F238E27FC236}">
                <a16:creationId xmlns:a16="http://schemas.microsoft.com/office/drawing/2014/main" id="{C828EA85-7026-FB42-A2E7-7E662873BA78}"/>
              </a:ext>
            </a:extLst>
          </p:cNvPr>
          <p:cNvSpPr txBox="1"/>
          <p:nvPr/>
        </p:nvSpPr>
        <p:spPr>
          <a:xfrm>
            <a:off x="9447568" y="2379801"/>
            <a:ext cx="534634" cy="203133"/>
          </a:xfrm>
          <a:prstGeom prst="rect">
            <a:avLst/>
          </a:prstGeom>
          <a:solidFill>
            <a:schemeClr val="bg1">
              <a:lumMod val="75000"/>
              <a:alpha val="75000"/>
            </a:schemeClr>
          </a:solidFill>
        </p:spPr>
        <p:txBody>
          <a:bodyPr wrap="none" lIns="9144" tIns="9144" rIns="9144" bIns="9144" rtlCol="0">
            <a:spAutoFit/>
          </a:bodyPr>
          <a:lstStyle/>
          <a:p>
            <a:r>
              <a:rPr lang="en-US" sz="1200" b="1" i="1" dirty="0">
                <a:solidFill>
                  <a:schemeClr val="bg2">
                    <a:lumMod val="50000"/>
                  </a:schemeClr>
                </a:solidFill>
                <a:latin typeface="Calibri" panose="020F0502020204030204" pitchFamily="34" charset="0"/>
                <a:cs typeface="Calibri" panose="020F0502020204030204" pitchFamily="34" charset="0"/>
              </a:rPr>
              <a:t>Figure 5</a:t>
            </a:r>
          </a:p>
        </p:txBody>
      </p:sp>
      <p:sp>
        <p:nvSpPr>
          <p:cNvPr id="30" name="TextBox 29">
            <a:extLst>
              <a:ext uri="{FF2B5EF4-FFF2-40B4-BE49-F238E27FC236}">
                <a16:creationId xmlns:a16="http://schemas.microsoft.com/office/drawing/2014/main" id="{134EEEB8-4CBA-2D48-B3EC-85DA9D73AC33}"/>
              </a:ext>
            </a:extLst>
          </p:cNvPr>
          <p:cNvSpPr txBox="1"/>
          <p:nvPr/>
        </p:nvSpPr>
        <p:spPr>
          <a:xfrm>
            <a:off x="9447566" y="3759267"/>
            <a:ext cx="534634" cy="203133"/>
          </a:xfrm>
          <a:prstGeom prst="rect">
            <a:avLst/>
          </a:prstGeom>
          <a:solidFill>
            <a:schemeClr val="bg1">
              <a:lumMod val="75000"/>
              <a:alpha val="75000"/>
            </a:schemeClr>
          </a:solidFill>
        </p:spPr>
        <p:txBody>
          <a:bodyPr wrap="none" lIns="9144" tIns="9144" rIns="9144" bIns="9144" rtlCol="0">
            <a:spAutoFit/>
          </a:bodyPr>
          <a:lstStyle/>
          <a:p>
            <a:r>
              <a:rPr lang="en-US" sz="1200" b="1" i="1" dirty="0">
                <a:solidFill>
                  <a:schemeClr val="bg2">
                    <a:lumMod val="50000"/>
                  </a:schemeClr>
                </a:solidFill>
                <a:latin typeface="Calibri" panose="020F0502020204030204" pitchFamily="34" charset="0"/>
                <a:cs typeface="Calibri" panose="020F0502020204030204" pitchFamily="34" charset="0"/>
              </a:rPr>
              <a:t>Figure 7</a:t>
            </a:r>
          </a:p>
        </p:txBody>
      </p:sp>
      <p:pic>
        <p:nvPicPr>
          <p:cNvPr id="31" name="Picture 2" descr="National Oceanic and Atmospheric Administration - Wikipedia">
            <a:extLst>
              <a:ext uri="{FF2B5EF4-FFF2-40B4-BE49-F238E27FC236}">
                <a16:creationId xmlns:a16="http://schemas.microsoft.com/office/drawing/2014/main" id="{F8E6E288-BE5C-0542-872B-78E450D21AA4}"/>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11302757" y="76201"/>
            <a:ext cx="813044" cy="81304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797EFFF9-9DCC-694E-BDD7-AD78462650F9}"/>
              </a:ext>
            </a:extLst>
          </p:cNvPr>
          <p:cNvPicPr>
            <a:picLocks noChangeAspect="1"/>
          </p:cNvPicPr>
          <p:nvPr/>
        </p:nvPicPr>
        <p:blipFill rotWithShape="1">
          <a:blip r:embed="rId12"/>
          <a:srcRect b="16689"/>
          <a:stretch/>
        </p:blipFill>
        <p:spPr>
          <a:xfrm>
            <a:off x="6624475" y="3725598"/>
            <a:ext cx="2595724" cy="1494892"/>
          </a:xfrm>
          <a:prstGeom prst="rect">
            <a:avLst/>
          </a:prstGeom>
        </p:spPr>
      </p:pic>
      <p:sp>
        <p:nvSpPr>
          <p:cNvPr id="29" name="TextBox 28">
            <a:extLst>
              <a:ext uri="{FF2B5EF4-FFF2-40B4-BE49-F238E27FC236}">
                <a16:creationId xmlns:a16="http://schemas.microsoft.com/office/drawing/2014/main" id="{E0BF835A-A28F-F74C-8687-FDFB2D4DD6CF}"/>
              </a:ext>
            </a:extLst>
          </p:cNvPr>
          <p:cNvSpPr txBox="1"/>
          <p:nvPr/>
        </p:nvSpPr>
        <p:spPr>
          <a:xfrm>
            <a:off x="6651289" y="3759267"/>
            <a:ext cx="534634" cy="203133"/>
          </a:xfrm>
          <a:prstGeom prst="rect">
            <a:avLst/>
          </a:prstGeom>
          <a:solidFill>
            <a:schemeClr val="bg1">
              <a:lumMod val="75000"/>
              <a:alpha val="75000"/>
            </a:schemeClr>
          </a:solidFill>
        </p:spPr>
        <p:txBody>
          <a:bodyPr wrap="none" lIns="9144" tIns="9144" rIns="9144" bIns="9144" rtlCol="0">
            <a:spAutoFit/>
          </a:bodyPr>
          <a:lstStyle/>
          <a:p>
            <a:r>
              <a:rPr lang="en-US" sz="1200" b="1" i="1" dirty="0">
                <a:solidFill>
                  <a:schemeClr val="bg2">
                    <a:lumMod val="50000"/>
                  </a:schemeClr>
                </a:solidFill>
                <a:latin typeface="Calibri" panose="020F0502020204030204" pitchFamily="34" charset="0"/>
                <a:cs typeface="Calibri" panose="020F0502020204030204" pitchFamily="34" charset="0"/>
              </a:rPr>
              <a:t>Figure 6</a:t>
            </a:r>
          </a:p>
        </p:txBody>
      </p:sp>
      <p:sp>
        <p:nvSpPr>
          <p:cNvPr id="33" name="TextBox 32">
            <a:extLst>
              <a:ext uri="{FF2B5EF4-FFF2-40B4-BE49-F238E27FC236}">
                <a16:creationId xmlns:a16="http://schemas.microsoft.com/office/drawing/2014/main" id="{D18B7421-794E-CE4F-8C7F-46AA1D3CE3B9}"/>
              </a:ext>
            </a:extLst>
          </p:cNvPr>
          <p:cNvSpPr txBox="1"/>
          <p:nvPr/>
        </p:nvSpPr>
        <p:spPr>
          <a:xfrm>
            <a:off x="6641549" y="1193733"/>
            <a:ext cx="1272015" cy="172355"/>
          </a:xfrm>
          <a:prstGeom prst="rect">
            <a:avLst/>
          </a:prstGeom>
          <a:solidFill>
            <a:schemeClr val="bg1">
              <a:lumMod val="75000"/>
              <a:alpha val="75000"/>
            </a:schemeClr>
          </a:solidFill>
        </p:spPr>
        <p:txBody>
          <a:bodyPr wrap="none" lIns="9144" tIns="9144" rIns="9144" bIns="9144" rtlCol="0">
            <a:spAutoFit/>
          </a:bodyPr>
          <a:lstStyle/>
          <a:p>
            <a:r>
              <a:rPr lang="en-US" dirty="0">
                <a:solidFill>
                  <a:schemeClr val="bg2">
                    <a:lumMod val="50000"/>
                  </a:schemeClr>
                </a:solidFill>
                <a:latin typeface="Calibri" panose="020F0502020204030204" pitchFamily="34" charset="0"/>
                <a:cs typeface="Calibri" panose="020F0502020204030204" pitchFamily="34" charset="0"/>
              </a:rPr>
              <a:t>High-resolution imagery</a:t>
            </a:r>
          </a:p>
        </p:txBody>
      </p:sp>
      <p:sp>
        <p:nvSpPr>
          <p:cNvPr id="34" name="TextBox 33">
            <a:extLst>
              <a:ext uri="{FF2B5EF4-FFF2-40B4-BE49-F238E27FC236}">
                <a16:creationId xmlns:a16="http://schemas.microsoft.com/office/drawing/2014/main" id="{3EACC41B-954D-DF4A-B437-F2D1BE61FA2B}"/>
              </a:ext>
            </a:extLst>
          </p:cNvPr>
          <p:cNvSpPr txBox="1"/>
          <p:nvPr/>
        </p:nvSpPr>
        <p:spPr>
          <a:xfrm>
            <a:off x="9447565" y="1200585"/>
            <a:ext cx="1533305" cy="172355"/>
          </a:xfrm>
          <a:prstGeom prst="rect">
            <a:avLst/>
          </a:prstGeom>
          <a:solidFill>
            <a:schemeClr val="bg1">
              <a:lumMod val="75000"/>
              <a:alpha val="75000"/>
            </a:schemeClr>
          </a:solidFill>
        </p:spPr>
        <p:txBody>
          <a:bodyPr wrap="none" lIns="9144" tIns="9144" rIns="9144" bIns="9144" rtlCol="0">
            <a:spAutoFit/>
          </a:bodyPr>
          <a:lstStyle/>
          <a:p>
            <a:r>
              <a:rPr lang="en-US" dirty="0">
                <a:solidFill>
                  <a:schemeClr val="bg2">
                    <a:lumMod val="50000"/>
                  </a:schemeClr>
                </a:solidFill>
                <a:latin typeface="Calibri" panose="020F0502020204030204" pitchFamily="34" charset="0"/>
                <a:cs typeface="Calibri" panose="020F0502020204030204" pitchFamily="34" charset="0"/>
              </a:rPr>
              <a:t>Day/night (low light) imagery</a:t>
            </a:r>
          </a:p>
        </p:txBody>
      </p:sp>
      <p:sp>
        <p:nvSpPr>
          <p:cNvPr id="35" name="TextBox 34">
            <a:extLst>
              <a:ext uri="{FF2B5EF4-FFF2-40B4-BE49-F238E27FC236}">
                <a16:creationId xmlns:a16="http://schemas.microsoft.com/office/drawing/2014/main" id="{F53B060C-7F9B-C349-A977-1D6DCE771881}"/>
              </a:ext>
            </a:extLst>
          </p:cNvPr>
          <p:cNvSpPr txBox="1"/>
          <p:nvPr/>
        </p:nvSpPr>
        <p:spPr>
          <a:xfrm>
            <a:off x="6653601" y="2582935"/>
            <a:ext cx="981872" cy="172355"/>
          </a:xfrm>
          <a:prstGeom prst="rect">
            <a:avLst/>
          </a:prstGeom>
          <a:solidFill>
            <a:schemeClr val="bg1">
              <a:lumMod val="75000"/>
              <a:alpha val="75000"/>
            </a:schemeClr>
          </a:solidFill>
        </p:spPr>
        <p:txBody>
          <a:bodyPr wrap="none" lIns="9144" tIns="9144" rIns="9144" bIns="9144" rtlCol="0">
            <a:spAutoFit/>
          </a:bodyPr>
          <a:lstStyle/>
          <a:p>
            <a:r>
              <a:rPr lang="en-US" dirty="0">
                <a:solidFill>
                  <a:schemeClr val="bg2">
                    <a:lumMod val="50000"/>
                  </a:schemeClr>
                </a:solidFill>
                <a:latin typeface="Calibri" panose="020F0502020204030204" pitchFamily="34" charset="0"/>
                <a:cs typeface="Calibri" panose="020F0502020204030204" pitchFamily="34" charset="0"/>
              </a:rPr>
              <a:t>Lightning mapping</a:t>
            </a:r>
          </a:p>
        </p:txBody>
      </p:sp>
      <p:sp>
        <p:nvSpPr>
          <p:cNvPr id="36" name="TextBox 35">
            <a:extLst>
              <a:ext uri="{FF2B5EF4-FFF2-40B4-BE49-F238E27FC236}">
                <a16:creationId xmlns:a16="http://schemas.microsoft.com/office/drawing/2014/main" id="{D92B702C-A9AE-8440-BF4F-C47AA34B78B9}"/>
              </a:ext>
            </a:extLst>
          </p:cNvPr>
          <p:cNvSpPr txBox="1"/>
          <p:nvPr/>
        </p:nvSpPr>
        <p:spPr>
          <a:xfrm>
            <a:off x="9447566" y="2582933"/>
            <a:ext cx="2001382" cy="172355"/>
          </a:xfrm>
          <a:prstGeom prst="rect">
            <a:avLst/>
          </a:prstGeom>
          <a:solidFill>
            <a:schemeClr val="bg1">
              <a:lumMod val="75000"/>
              <a:alpha val="75000"/>
            </a:schemeClr>
          </a:solidFill>
        </p:spPr>
        <p:txBody>
          <a:bodyPr wrap="none" lIns="9144" tIns="9144" rIns="9144" bIns="9144" rtlCol="0">
            <a:spAutoFit/>
          </a:bodyPr>
          <a:lstStyle/>
          <a:p>
            <a:r>
              <a:rPr lang="en-US" dirty="0">
                <a:solidFill>
                  <a:schemeClr val="bg2">
                    <a:lumMod val="50000"/>
                  </a:schemeClr>
                </a:solidFill>
                <a:latin typeface="Calibri" panose="020F0502020204030204" pitchFamily="34" charset="0"/>
                <a:cs typeface="Calibri" panose="020F0502020204030204" pitchFamily="34" charset="0"/>
              </a:rPr>
              <a:t>Hyperspectral infrared measurements</a:t>
            </a:r>
          </a:p>
        </p:txBody>
      </p:sp>
      <p:sp>
        <p:nvSpPr>
          <p:cNvPr id="37" name="TextBox 36">
            <a:extLst>
              <a:ext uri="{FF2B5EF4-FFF2-40B4-BE49-F238E27FC236}">
                <a16:creationId xmlns:a16="http://schemas.microsoft.com/office/drawing/2014/main" id="{7F82AC16-650D-E64A-92A0-DF97B7A008C7}"/>
              </a:ext>
            </a:extLst>
          </p:cNvPr>
          <p:cNvSpPr txBox="1"/>
          <p:nvPr/>
        </p:nvSpPr>
        <p:spPr>
          <a:xfrm>
            <a:off x="9447566" y="3962401"/>
            <a:ext cx="1451551" cy="172355"/>
          </a:xfrm>
          <a:prstGeom prst="rect">
            <a:avLst/>
          </a:prstGeom>
          <a:solidFill>
            <a:schemeClr val="bg1">
              <a:lumMod val="75000"/>
              <a:alpha val="75000"/>
            </a:schemeClr>
          </a:solidFill>
        </p:spPr>
        <p:txBody>
          <a:bodyPr wrap="none" lIns="9144" tIns="9144" rIns="9144" bIns="9144" rtlCol="0">
            <a:spAutoFit/>
          </a:bodyPr>
          <a:lstStyle/>
          <a:p>
            <a:r>
              <a:rPr lang="en-US" dirty="0">
                <a:solidFill>
                  <a:schemeClr val="bg2">
                    <a:lumMod val="50000"/>
                  </a:schemeClr>
                </a:solidFill>
                <a:latin typeface="Calibri" panose="020F0502020204030204" pitchFamily="34" charset="0"/>
                <a:cs typeface="Calibri" panose="020F0502020204030204" pitchFamily="34" charset="0"/>
              </a:rPr>
              <a:t>Ocean color measurements</a:t>
            </a:r>
          </a:p>
        </p:txBody>
      </p:sp>
      <p:sp>
        <p:nvSpPr>
          <p:cNvPr id="38" name="TextBox 37">
            <a:extLst>
              <a:ext uri="{FF2B5EF4-FFF2-40B4-BE49-F238E27FC236}">
                <a16:creationId xmlns:a16="http://schemas.microsoft.com/office/drawing/2014/main" id="{969371B9-2232-4B4E-BAC7-ABA343BFBFF7}"/>
              </a:ext>
            </a:extLst>
          </p:cNvPr>
          <p:cNvSpPr txBox="1"/>
          <p:nvPr/>
        </p:nvSpPr>
        <p:spPr>
          <a:xfrm>
            <a:off x="6651289" y="3962401"/>
            <a:ext cx="2164888" cy="172355"/>
          </a:xfrm>
          <a:prstGeom prst="rect">
            <a:avLst/>
          </a:prstGeom>
          <a:solidFill>
            <a:schemeClr val="bg1">
              <a:lumMod val="75000"/>
              <a:alpha val="75000"/>
            </a:schemeClr>
          </a:solidFill>
        </p:spPr>
        <p:txBody>
          <a:bodyPr wrap="none" lIns="9144" tIns="9144" rIns="9144" bIns="9144" rtlCol="0">
            <a:spAutoFit/>
          </a:bodyPr>
          <a:lstStyle/>
          <a:p>
            <a:r>
              <a:rPr lang="en-US" dirty="0">
                <a:solidFill>
                  <a:schemeClr val="bg2">
                    <a:lumMod val="50000"/>
                  </a:schemeClr>
                </a:solidFill>
                <a:latin typeface="Calibri" panose="020F0502020204030204" pitchFamily="34" charset="0"/>
                <a:cs typeface="Calibri" panose="020F0502020204030204" pitchFamily="34" charset="0"/>
              </a:rPr>
              <a:t>Atmospheric composition measurements</a:t>
            </a:r>
          </a:p>
        </p:txBody>
      </p:sp>
      <p:grpSp>
        <p:nvGrpSpPr>
          <p:cNvPr id="11" name="Group 10">
            <a:extLst>
              <a:ext uri="{FF2B5EF4-FFF2-40B4-BE49-F238E27FC236}">
                <a16:creationId xmlns:a16="http://schemas.microsoft.com/office/drawing/2014/main" id="{1239F7D1-7489-9145-B7C8-8ACF39F75086}"/>
              </a:ext>
            </a:extLst>
          </p:cNvPr>
          <p:cNvGrpSpPr/>
          <p:nvPr/>
        </p:nvGrpSpPr>
        <p:grpSpPr>
          <a:xfrm>
            <a:off x="133860" y="1028024"/>
            <a:ext cx="6337997" cy="4135736"/>
            <a:chOff x="133860" y="990600"/>
            <a:chExt cx="6337996" cy="4135736"/>
          </a:xfrm>
        </p:grpSpPr>
        <p:sp>
          <p:nvSpPr>
            <p:cNvPr id="8" name="Rectangle 7">
              <a:extLst>
                <a:ext uri="{FF2B5EF4-FFF2-40B4-BE49-F238E27FC236}">
                  <a16:creationId xmlns:a16="http://schemas.microsoft.com/office/drawing/2014/main" id="{EF6B1928-8B0F-0B4E-89EF-302D4BBD0CA1}"/>
                </a:ext>
              </a:extLst>
            </p:cNvPr>
            <p:cNvSpPr/>
            <p:nvPr/>
          </p:nvSpPr>
          <p:spPr>
            <a:xfrm>
              <a:off x="133860" y="1040540"/>
              <a:ext cx="6315209" cy="635859"/>
            </a:xfrm>
            <a:prstGeom prst="rect">
              <a:avLst/>
            </a:prstGeom>
            <a:solidFill>
              <a:srgbClr val="00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EC70299B-DC8B-664F-822F-B586F27C36CB}"/>
                </a:ext>
              </a:extLst>
            </p:cNvPr>
            <p:cNvSpPr txBox="1"/>
            <p:nvPr/>
          </p:nvSpPr>
          <p:spPr>
            <a:xfrm>
              <a:off x="133860" y="990600"/>
              <a:ext cx="955711" cy="369332"/>
            </a:xfrm>
            <a:prstGeom prst="rect">
              <a:avLst/>
            </a:prstGeom>
            <a:noFill/>
          </p:spPr>
          <p:txBody>
            <a:bodyPr wrap="none" rtlCol="0">
              <a:spAutoFit/>
            </a:bodyPr>
            <a:lstStyle/>
            <a:p>
              <a:r>
                <a:rPr lang="en-US" sz="1800" b="1" i="1" dirty="0">
                  <a:solidFill>
                    <a:schemeClr val="bg1">
                      <a:lumMod val="50000"/>
                    </a:schemeClr>
                  </a:solidFill>
                  <a:latin typeface="Calibri" panose="020F0502020204030204" pitchFamily="34" charset="0"/>
                  <a:cs typeface="Calibri" panose="020F0502020204030204" pitchFamily="34" charset="0"/>
                </a:rPr>
                <a:t>Figure 1</a:t>
              </a:r>
            </a:p>
          </p:txBody>
        </p:sp>
        <p:sp>
          <p:nvSpPr>
            <p:cNvPr id="4" name="TextBox 3">
              <a:extLst>
                <a:ext uri="{FF2B5EF4-FFF2-40B4-BE49-F238E27FC236}">
                  <a16:creationId xmlns:a16="http://schemas.microsoft.com/office/drawing/2014/main" id="{A5369A75-C35B-E944-B474-BF2DDAD2323B}"/>
                </a:ext>
              </a:extLst>
            </p:cNvPr>
            <p:cNvSpPr txBox="1"/>
            <p:nvPr/>
          </p:nvSpPr>
          <p:spPr>
            <a:xfrm>
              <a:off x="4087870" y="1040541"/>
              <a:ext cx="2383986" cy="246221"/>
            </a:xfrm>
            <a:prstGeom prst="rect">
              <a:avLst/>
            </a:prstGeom>
            <a:noFill/>
          </p:spPr>
          <p:txBody>
            <a:bodyPr wrap="none" rtlCol="0">
              <a:spAutoFit/>
            </a:bodyPr>
            <a:lstStyle/>
            <a:p>
              <a:r>
                <a:rPr lang="en-US" dirty="0">
                  <a:solidFill>
                    <a:schemeClr val="tx1">
                      <a:lumMod val="50000"/>
                      <a:lumOff val="50000"/>
                    </a:schemeClr>
                  </a:solidFill>
                  <a:latin typeface="+mj-lt"/>
                </a:rPr>
                <a:t>Preliminary, pending program approval</a:t>
              </a:r>
            </a:p>
          </p:txBody>
        </p:sp>
        <p:pic>
          <p:nvPicPr>
            <p:cNvPr id="7" name="Picture 2">
              <a:extLst>
                <a:ext uri="{FF2B5EF4-FFF2-40B4-BE49-F238E27FC236}">
                  <a16:creationId xmlns:a16="http://schemas.microsoft.com/office/drawing/2014/main" id="{5335E922-F97C-E34E-8514-A7F05ADBCF55}"/>
                </a:ext>
              </a:extLst>
            </p:cNvPr>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6874" t="15349" r="6094"/>
            <a:stretch/>
          </p:blipFill>
          <p:spPr bwMode="auto">
            <a:xfrm>
              <a:off x="133860" y="1671129"/>
              <a:ext cx="6315209" cy="345520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47999408"/>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76200" y="76200"/>
            <a:ext cx="12115800" cy="6429068"/>
          </a:xfrm>
          <a:prstGeom prst="rect">
            <a:avLst/>
          </a:prstGeom>
          <a:noFill/>
          <a:ln w="9525">
            <a:noFill/>
            <a:miter lim="800000"/>
            <a:headEnd/>
            <a:tailEnd/>
          </a:ln>
        </p:spPr>
        <p:txBody>
          <a:bodyPr wrap="square">
            <a:spAutoFit/>
          </a:bodyPr>
          <a:lstStyle/>
          <a:p>
            <a:pPr marL="1097253" fontAlgn="t">
              <a:defRPr/>
            </a:pPr>
            <a:r>
              <a:rPr lang="en-US" sz="900" dirty="0">
                <a:latin typeface="+mn-lt"/>
              </a:rPr>
              <a:t>Name: Joel McCorkel, </a:t>
            </a:r>
            <a:r>
              <a:rPr lang="en-US" sz="900" dirty="0" err="1">
                <a:latin typeface="+mn-lt"/>
              </a:rPr>
              <a:t>Biospheric</a:t>
            </a:r>
            <a:r>
              <a:rPr lang="en-US" sz="900" dirty="0">
                <a:latin typeface="+mn-lt"/>
              </a:rPr>
              <a:t> Sciences Laboratory, NASA GSFC</a:t>
            </a:r>
            <a:br>
              <a:rPr lang="en-US" sz="900" dirty="0">
                <a:latin typeface="+mn-lt"/>
              </a:rPr>
            </a:br>
            <a:r>
              <a:rPr lang="en-US" sz="900" dirty="0">
                <a:latin typeface="+mn-lt"/>
              </a:rPr>
              <a:t>E-mail: </a:t>
            </a:r>
            <a:r>
              <a:rPr lang="en-US" sz="900" dirty="0" err="1">
                <a:latin typeface="+mn-lt"/>
              </a:rPr>
              <a:t>joel.mccorkel@nasa.gov</a:t>
            </a:r>
            <a:r>
              <a:rPr lang="en-US" sz="900" dirty="0">
                <a:latin typeface="+mn-lt"/>
              </a:rPr>
              <a:t/>
            </a:r>
            <a:br>
              <a:rPr lang="en-US" sz="900" dirty="0">
                <a:latin typeface="+mn-lt"/>
              </a:rPr>
            </a:br>
            <a:r>
              <a:rPr lang="en-US" sz="900" dirty="0">
                <a:latin typeface="+mn-lt"/>
              </a:rPr>
              <a:t>Phone: 301-614-6675</a:t>
            </a:r>
            <a:br>
              <a:rPr lang="en-US" sz="900" dirty="0">
                <a:latin typeface="+mn-lt"/>
              </a:rPr>
            </a:br>
            <a:endParaRPr lang="en-US" sz="1200" b="1" dirty="0">
              <a:latin typeface="+mn-lt"/>
            </a:endParaRPr>
          </a:p>
          <a:p>
            <a:pPr fontAlgn="t">
              <a:defRPr/>
            </a:pPr>
            <a:endParaRPr lang="en-US" sz="1200" b="1" dirty="0">
              <a:latin typeface="+mn-lt"/>
            </a:endParaRPr>
          </a:p>
          <a:p>
            <a:pPr fontAlgn="t">
              <a:defRPr/>
            </a:pPr>
            <a:r>
              <a:rPr lang="en-US" sz="1051" b="1" dirty="0">
                <a:latin typeface="+mn-lt"/>
              </a:rPr>
              <a:t>References:</a:t>
            </a:r>
          </a:p>
          <a:p>
            <a:pPr marL="274313" indent="-274313" fontAlgn="t">
              <a:defRPr/>
            </a:pPr>
            <a:r>
              <a:rPr lang="en-US" sz="1051" dirty="0">
                <a:latin typeface="+mn-lt"/>
              </a:rPr>
              <a:t>Sullivan, P., “NOAA’s Geostationary Satellite System 2030–50,” 17th Annual Symposium on Operational Environmental Satellite Systems, American Meteorological Society Annual Meeting, 11 January 2021.</a:t>
            </a:r>
          </a:p>
          <a:p>
            <a:pPr marL="274313" indent="-274313" fontAlgn="t">
              <a:defRPr/>
            </a:pPr>
            <a:r>
              <a:rPr lang="en-US" sz="1051" dirty="0">
                <a:latin typeface="+mn-lt"/>
              </a:rPr>
              <a:t>Lindsey, D., P. Sullivan, K. </a:t>
            </a:r>
            <a:r>
              <a:rPr lang="en-US" sz="1051" dirty="0" err="1">
                <a:latin typeface="+mn-lt"/>
              </a:rPr>
              <a:t>Schrab</a:t>
            </a:r>
            <a:r>
              <a:rPr lang="en-US" sz="1051" dirty="0">
                <a:latin typeface="+mn-lt"/>
              </a:rPr>
              <a:t>, J. </a:t>
            </a:r>
            <a:r>
              <a:rPr lang="en-US" sz="1051" dirty="0" err="1">
                <a:latin typeface="+mn-lt"/>
              </a:rPr>
              <a:t>Gerth</a:t>
            </a:r>
            <a:r>
              <a:rPr lang="en-US" sz="1051" dirty="0">
                <a:latin typeface="+mn-lt"/>
              </a:rPr>
              <a:t>, “Defining Requirements for NOAA’s Future Geostationary Satellite Observations,” 17th Annual Symposium on Operational Environmental Satellite Systems, American Meteorological Society Annual Meeting, 11 January 2021.</a:t>
            </a:r>
          </a:p>
          <a:p>
            <a:pPr marL="274313" indent="-274313" fontAlgn="t">
              <a:defRPr/>
            </a:pPr>
            <a:r>
              <a:rPr lang="en-US" sz="1051" dirty="0" err="1">
                <a:latin typeface="+mn-lt"/>
              </a:rPr>
              <a:t>Krimchansky</a:t>
            </a:r>
            <a:r>
              <a:rPr lang="en-US" sz="1051" dirty="0">
                <a:latin typeface="+mn-lt"/>
              </a:rPr>
              <a:t>, A., M. Coakley, P. Jasper, J. McCorkel, D. Lindsey, J. Hair, E. Grigsby, P. Sullivan, “GEO-XO Architecture Trade Study: From Many to One,” 17th Annual Symposium on Operational Environmental Satellite Systems, American Meteorological Society Annual Meeting, 11 January 2021.</a:t>
            </a:r>
          </a:p>
          <a:p>
            <a:pPr marL="274313" indent="-274313" fontAlgn="t">
              <a:defRPr/>
            </a:pPr>
            <a:r>
              <a:rPr lang="en-US" sz="1051" dirty="0">
                <a:latin typeface="+mn-lt"/>
              </a:rPr>
              <a:t>McCorkel, J., W. McCarty, L. </a:t>
            </a:r>
            <a:r>
              <a:rPr lang="en-US" sz="1051" dirty="0" err="1">
                <a:latin typeface="+mn-lt"/>
              </a:rPr>
              <a:t>Cucurull</a:t>
            </a:r>
            <a:r>
              <a:rPr lang="en-US" sz="1051" dirty="0">
                <a:latin typeface="+mn-lt"/>
              </a:rPr>
              <a:t>, K. Garrett, J. Li, T. </a:t>
            </a:r>
            <a:r>
              <a:rPr lang="en-US" sz="1051" dirty="0" err="1">
                <a:latin typeface="+mn-lt"/>
              </a:rPr>
              <a:t>Schmit</a:t>
            </a:r>
            <a:r>
              <a:rPr lang="en-US" sz="1051" dirty="0">
                <a:latin typeface="+mn-lt"/>
              </a:rPr>
              <a:t>, N. </a:t>
            </a:r>
            <a:r>
              <a:rPr lang="en-US" sz="1051" dirty="0" err="1">
                <a:latin typeface="+mn-lt"/>
              </a:rPr>
              <a:t>Prive</a:t>
            </a:r>
            <a:r>
              <a:rPr lang="en-US" sz="1051" dirty="0">
                <a:latin typeface="+mn-lt"/>
              </a:rPr>
              <a:t>, I. </a:t>
            </a:r>
            <a:r>
              <a:rPr lang="en-US" sz="1051" dirty="0" err="1">
                <a:latin typeface="+mn-lt"/>
              </a:rPr>
              <a:t>Morardi</a:t>
            </a:r>
            <a:r>
              <a:rPr lang="en-US" sz="1051" dirty="0">
                <a:latin typeface="+mn-lt"/>
              </a:rPr>
              <a:t>, J. Hair, D. Lindsey, A. </a:t>
            </a:r>
            <a:r>
              <a:rPr lang="en-US" sz="1051" dirty="0" err="1">
                <a:latin typeface="+mn-lt"/>
              </a:rPr>
              <a:t>Krimchansky</a:t>
            </a:r>
            <a:r>
              <a:rPr lang="en-US" sz="1051" dirty="0">
                <a:latin typeface="+mn-lt"/>
              </a:rPr>
              <a:t>, E. Grigsby, P. Sullivan, “Summary of OSSE Results Informing GEO-XO Formulation,” 17th Annual Symposium on Operational Environmental Satellite Systems, American Meteorological Society Annual Meeting, 11 January 2021.</a:t>
            </a:r>
          </a:p>
          <a:p>
            <a:pPr marL="274313" indent="-274313" fontAlgn="t">
              <a:defRPr/>
            </a:pPr>
            <a:r>
              <a:rPr lang="en-US" sz="1051" dirty="0">
                <a:latin typeface="+mn-lt"/>
              </a:rPr>
              <a:t>Grigsby, E., F. Gallagher, P. Sullivan, D. Lindsey, V. Griffin, J. McCorkel, A. </a:t>
            </a:r>
            <a:r>
              <a:rPr lang="en-US" sz="1051" dirty="0" err="1">
                <a:latin typeface="+mn-lt"/>
              </a:rPr>
              <a:t>Krimchansky</a:t>
            </a:r>
            <a:r>
              <a:rPr lang="en-US" sz="1051" dirty="0">
                <a:latin typeface="+mn-lt"/>
              </a:rPr>
              <a:t>, M. Coakley, “The Value of a Hyperspectral Sounder to NOAA Operations,” 17th Annual Symposium on Operational Environmental Satellite Systems, American Meteorological Society Annual Meeting, 11 January 2021.</a:t>
            </a:r>
          </a:p>
          <a:p>
            <a:pPr fontAlgn="t">
              <a:defRPr/>
            </a:pPr>
            <a:endParaRPr lang="en-US" sz="1051" dirty="0">
              <a:latin typeface="+mn-lt"/>
            </a:endParaRPr>
          </a:p>
          <a:p>
            <a:pPr fontAlgn="t">
              <a:defRPr/>
            </a:pPr>
            <a:r>
              <a:rPr lang="en-US" sz="1051" b="1" dirty="0">
                <a:latin typeface="+mn-lt"/>
              </a:rPr>
              <a:t>Technical Description of Figures:</a:t>
            </a:r>
          </a:p>
          <a:p>
            <a:pPr fontAlgn="t">
              <a:defRPr/>
            </a:pPr>
            <a:endParaRPr lang="en-US" sz="700" b="1" i="1" dirty="0">
              <a:latin typeface="+mn-lt"/>
            </a:endParaRPr>
          </a:p>
          <a:p>
            <a:pPr fontAlgn="t">
              <a:defRPr/>
            </a:pPr>
            <a:r>
              <a:rPr lang="en-US" sz="1051" b="1" i="1" dirty="0">
                <a:latin typeface="+mn-lt"/>
              </a:rPr>
              <a:t>Figure 1: </a:t>
            </a:r>
            <a:r>
              <a:rPr lang="en-US" sz="1051" dirty="0">
                <a:latin typeface="+mn-lt"/>
              </a:rPr>
              <a:t>NOAA is currently planning, pending approval, GeoXO operational constellation of several spacecraft and sensors. Spacecraft near the current GOES-East and GOES-West positions will carry an imager, infrared sounder, and ocean color instrument. Lightning mappers and an atmospheric composition sensor will be hosted by other spacecraft. The capabilities detailed in Fig 2-7 are pending program approval.</a:t>
            </a:r>
          </a:p>
          <a:p>
            <a:r>
              <a:rPr lang="en-US" sz="1051" b="1" i="1" dirty="0">
                <a:latin typeface="+mn-lt"/>
              </a:rPr>
              <a:t>Figure 2: </a:t>
            </a:r>
            <a:r>
              <a:rPr lang="en-US" sz="1051" dirty="0">
                <a:latin typeface="+mn-lt"/>
              </a:rPr>
              <a:t>High-resolution imagery is the backbone of GeoXO Earth observations. The GeoXO imager will improve upon the GOES-R Advanced Baseline Imager by potentially providing additional spectral channels and higher resolution in select channels.</a:t>
            </a:r>
          </a:p>
          <a:p>
            <a:r>
              <a:rPr lang="en-US" sz="1051" b="1" i="1" dirty="0">
                <a:solidFill>
                  <a:srgbClr val="000000"/>
                </a:solidFill>
                <a:latin typeface="Arial" panose="020B0604020202020204" pitchFamily="34" charset="0"/>
              </a:rPr>
              <a:t>Figure 3</a:t>
            </a:r>
            <a:r>
              <a:rPr lang="en-US" sz="1051" dirty="0">
                <a:solidFill>
                  <a:srgbClr val="000000"/>
                </a:solidFill>
                <a:latin typeface="Arial" panose="020B0604020202020204" pitchFamily="34" charset="0"/>
              </a:rPr>
              <a:t>: Low light measurements will provide nighttime imaging of severe weather and hazards in the visible spectrum. This will not be a separate instrument, but a capability of another instrument.</a:t>
            </a:r>
          </a:p>
          <a:p>
            <a:r>
              <a:rPr lang="en-US" sz="1051" b="1" i="1" dirty="0">
                <a:solidFill>
                  <a:srgbClr val="000000"/>
                </a:solidFill>
                <a:latin typeface="Arial" panose="020B0604020202020204" pitchFamily="34" charset="0"/>
              </a:rPr>
              <a:t>Figure 4</a:t>
            </a:r>
            <a:r>
              <a:rPr lang="en-US" sz="1051" dirty="0">
                <a:solidFill>
                  <a:srgbClr val="000000"/>
                </a:solidFill>
                <a:latin typeface="Arial" panose="020B0604020202020204" pitchFamily="34" charset="0"/>
              </a:rPr>
              <a:t>: Lightning event mapping from geostationary orbit improves severe storm analysis, lightning hazard detection, hurricane intensity prediction, and improves aviation hazard classification.</a:t>
            </a:r>
          </a:p>
          <a:p>
            <a:r>
              <a:rPr lang="en-US" sz="1051" b="1" i="1" dirty="0">
                <a:solidFill>
                  <a:srgbClr val="000000"/>
                </a:solidFill>
                <a:latin typeface="Arial" panose="020B0604020202020204" pitchFamily="34" charset="0"/>
              </a:rPr>
              <a:t>Figure 5</a:t>
            </a:r>
            <a:r>
              <a:rPr lang="en-US" sz="1051" dirty="0">
                <a:solidFill>
                  <a:srgbClr val="000000"/>
                </a:solidFill>
                <a:latin typeface="Arial" panose="020B0604020202020204" pitchFamily="34" charset="0"/>
              </a:rPr>
              <a:t>: Hyperspectral infrared measurements will provide real-time information about the vertical distribution of atmospheric temperature and water vapor which can better define initial conditions for numerical weather prediction models and improves short-term severe weather forecasting.</a:t>
            </a:r>
          </a:p>
          <a:p>
            <a:r>
              <a:rPr lang="en-US" sz="1051" b="1" i="1" dirty="0">
                <a:solidFill>
                  <a:srgbClr val="000000"/>
                </a:solidFill>
                <a:latin typeface="Arial" panose="020B0604020202020204" pitchFamily="34" charset="0"/>
              </a:rPr>
              <a:t>Figure 6</a:t>
            </a:r>
            <a:r>
              <a:rPr lang="en-US" sz="1051" dirty="0">
                <a:solidFill>
                  <a:srgbClr val="000000"/>
                </a:solidFill>
                <a:latin typeface="Arial" panose="020B0604020202020204" pitchFamily="34" charset="0"/>
              </a:rPr>
              <a:t>: Atmospheric composition measurements from geostationary orbit will improve air quality monitoring to help mitigate health impacts from severe pollution and smoke events.</a:t>
            </a:r>
          </a:p>
          <a:p>
            <a:r>
              <a:rPr lang="en-US" sz="1051" b="1" i="1" dirty="0">
                <a:solidFill>
                  <a:srgbClr val="000000"/>
                </a:solidFill>
                <a:latin typeface="Arial" panose="020B0604020202020204" pitchFamily="34" charset="0"/>
              </a:rPr>
              <a:t>Figure 7</a:t>
            </a:r>
            <a:r>
              <a:rPr lang="en-US" sz="1051" dirty="0">
                <a:solidFill>
                  <a:srgbClr val="000000"/>
                </a:solidFill>
                <a:latin typeface="Arial" panose="020B0604020202020204" pitchFamily="34" charset="0"/>
              </a:rPr>
              <a:t>: An ocean color imager will provide persistent measurements to help assess ocean productivity, ecosystem change, coast/inland water quality, and hazards like harmful algal blooms.</a:t>
            </a:r>
          </a:p>
          <a:p>
            <a:endParaRPr lang="en-US" sz="1051" dirty="0">
              <a:solidFill>
                <a:srgbClr val="000000"/>
              </a:solidFill>
              <a:latin typeface="Arial" panose="020B0604020202020204" pitchFamily="34" charset="0"/>
            </a:endParaRPr>
          </a:p>
          <a:p>
            <a:pPr fontAlgn="t">
              <a:defRPr/>
            </a:pPr>
            <a:r>
              <a:rPr lang="en-US" sz="1051" b="1" dirty="0">
                <a:latin typeface="+mn-lt"/>
              </a:rPr>
              <a:t>Scientific significance, societal relevance, and relationships to future missions:</a:t>
            </a:r>
            <a:endParaRPr lang="en-US" sz="1051" dirty="0">
              <a:latin typeface="+mn-lt"/>
            </a:endParaRPr>
          </a:p>
          <a:p>
            <a:pPr fontAlgn="t">
              <a:defRPr/>
            </a:pPr>
            <a:endParaRPr lang="en-US" sz="700" dirty="0">
              <a:latin typeface="+mn-lt"/>
            </a:endParaRPr>
          </a:p>
          <a:p>
            <a:pPr fontAlgn="t">
              <a:defRPr/>
            </a:pPr>
            <a:r>
              <a:rPr lang="en-US" sz="1051" dirty="0">
                <a:latin typeface="+mn-lt"/>
              </a:rPr>
              <a:t>Geostationary Extended Observations (GeoXO) is NOAA’s new satellite mission that will continue and expand observations provided by the Geostationary Operational Environmental Satellite (GOES) - R Series which is slated to end operational service in the mid 2030s. GeoXO will provide real-time, high-resolution visible and infrared imagery for monitoring Earth’s weather, oceans, and environment. Pending program approval, GeoXO will also bring new capabilities to address emerging environmental issues and challenges that threaten the security and well-being of every American: incorporation of day/night visible imagery, hyperspectral infrared sounding, atmospheric composition, and ocean color, as well as an improved lightning measurements. GeoXO is a NOAA program, supported by NASA. NASA will manage the development of the satellites and launch them for NOAA, which will operate them and deliver data to users worldwide. Industry partners are critical to meeting the mission. NOAA and NASA will work with commercial partners to design and build the GeoXO spacecraft and instruments. Instrument definition and design development studies are underway. For further reference: https://</a:t>
            </a:r>
            <a:r>
              <a:rPr lang="en-US" sz="1051" dirty="0" err="1">
                <a:latin typeface="+mn-lt"/>
              </a:rPr>
              <a:t>www.nesdis.noaa.gov</a:t>
            </a:r>
            <a:r>
              <a:rPr lang="en-US" sz="1051" dirty="0">
                <a:latin typeface="+mn-lt"/>
              </a:rPr>
              <a:t>/GeoXO</a:t>
            </a:r>
          </a:p>
        </p:txBody>
      </p:sp>
      <p:sp>
        <p:nvSpPr>
          <p:cNvPr id="7" name="Text Box 17"/>
          <p:cNvSpPr txBox="1">
            <a:spLocks noChangeArrowheads="1"/>
          </p:cNvSpPr>
          <p:nvPr/>
        </p:nvSpPr>
        <p:spPr bwMode="auto">
          <a:xfrm>
            <a:off x="7239000" y="6453986"/>
            <a:ext cx="4343400" cy="246221"/>
          </a:xfrm>
          <a:prstGeom prst="rect">
            <a:avLst/>
          </a:prstGeom>
          <a:noFill/>
          <a:ln w="9525">
            <a:noFill/>
            <a:miter lim="800000"/>
            <a:headEnd/>
            <a:tailEnd/>
          </a:ln>
        </p:spPr>
        <p:txBody>
          <a:bodyPr wrap="square">
            <a:spAutoFit/>
          </a:bodyPr>
          <a:lstStyle/>
          <a:p>
            <a:pPr>
              <a:defRPr/>
            </a:pPr>
            <a:r>
              <a:rPr lang="en-US" b="1" dirty="0">
                <a:latin typeface="+mj-lt"/>
              </a:rPr>
              <a:t>Earth Sciences Division – Hydrosphere, Biosphere, and Geophysics</a:t>
            </a:r>
          </a:p>
        </p:txBody>
      </p:sp>
      <p:pic>
        <p:nvPicPr>
          <p:cNvPr id="10" name="Picture 9" descr="goddardlogo_blue.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480" y="6382016"/>
            <a:ext cx="1042304" cy="444608"/>
          </a:xfrm>
          <a:prstGeom prst="rect">
            <a:avLst/>
          </a:prstGeom>
        </p:spPr>
      </p:pic>
      <p:pic>
        <p:nvPicPr>
          <p:cNvPr id="11" name="Picture 10">
            <a:extLst>
              <a:ext uri="{FF2B5EF4-FFF2-40B4-BE49-F238E27FC236}">
                <a16:creationId xmlns:a16="http://schemas.microsoft.com/office/drawing/2014/main" id="{9EB2ECE5-80BB-4506-81D5-C385D32CFF9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6200" y="4371"/>
            <a:ext cx="1074584" cy="914399"/>
          </a:xfrm>
          <a:prstGeom prst="rect">
            <a:avLst/>
          </a:prstGeom>
        </p:spPr>
      </p:pic>
      <p:pic>
        <p:nvPicPr>
          <p:cNvPr id="12" name="Picture 2" descr="National Oceanic and Atmospheric Administration - Wikipedia">
            <a:extLst>
              <a:ext uri="{FF2B5EF4-FFF2-40B4-BE49-F238E27FC236}">
                <a16:creationId xmlns:a16="http://schemas.microsoft.com/office/drawing/2014/main" id="{FD526E84-4A8A-E74F-9233-4D3FA1C17097}"/>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1302757" y="76201"/>
            <a:ext cx="813044" cy="813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7268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CustomShape 1"/>
          <p:cNvSpPr/>
          <p:nvPr/>
        </p:nvSpPr>
        <p:spPr>
          <a:xfrm>
            <a:off x="1644840" y="0"/>
            <a:ext cx="8869680" cy="1040400"/>
          </a:xfrm>
          <a:prstGeom prst="rect">
            <a:avLst/>
          </a:prstGeom>
          <a:noFill/>
          <a:ln w="9360">
            <a:noFill/>
          </a:ln>
        </p:spPr>
        <p:style>
          <a:lnRef idx="0">
            <a:scrgbClr r="0" g="0" b="0"/>
          </a:lnRef>
          <a:fillRef idx="0">
            <a:scrgbClr r="0" g="0" b="0"/>
          </a:fillRef>
          <a:effectRef idx="0">
            <a:scrgbClr r="0" g="0" b="0"/>
          </a:effectRef>
          <a:fontRef idx="minor"/>
        </p:style>
        <p:txBody>
          <a:bodyPr lIns="82800" tIns="41400" rIns="82800" bIns="41400" anchor="ctr"/>
          <a:lstStyle/>
          <a:p>
            <a:pPr algn="ctr">
              <a:lnSpc>
                <a:spcPts val="2514"/>
              </a:lnSpc>
            </a:pPr>
            <a:r>
              <a:rPr lang="en-US" sz="1600" b="1" strike="noStrike" spc="-1">
                <a:solidFill>
                  <a:srgbClr val="000000"/>
                </a:solidFill>
                <a:latin typeface="Arial"/>
                <a:ea typeface="DejaVu Sans"/>
              </a:rPr>
              <a:t>The wide-field VLBI survey reveals thousands of new compact extragalactic radio sources</a:t>
            </a:r>
            <a:r>
              <a:t/>
            </a:r>
            <a:br/>
            <a:r>
              <a:rPr lang="en-US" sz="1200" b="1" strike="noStrike" spc="-1">
                <a:solidFill>
                  <a:srgbClr val="000000"/>
                </a:solidFill>
                <a:latin typeface="Arial"/>
                <a:ea typeface="DejaVu Sans"/>
              </a:rPr>
              <a:t>Leonid Petrov NASA GSFC Code 61A</a:t>
            </a:r>
            <a:endParaRPr lang="en-US" sz="1200" b="0" strike="noStrike" spc="-1">
              <a:latin typeface="Arial"/>
            </a:endParaRPr>
          </a:p>
          <a:p>
            <a:pPr algn="ctr">
              <a:lnSpc>
                <a:spcPts val="2514"/>
              </a:lnSpc>
            </a:pPr>
            <a:r>
              <a:rPr lang="en-US" sz="1200" b="1" strike="noStrike" spc="-1" baseline="30000">
                <a:solidFill>
                  <a:srgbClr val="000000"/>
                </a:solidFill>
                <a:latin typeface="Arial"/>
                <a:ea typeface="DejaVu Sans"/>
              </a:rPr>
              <a:t>+</a:t>
            </a:r>
            <a:endParaRPr lang="en-US" sz="1200" b="0" strike="noStrike" spc="-1">
              <a:latin typeface="Arial"/>
            </a:endParaRPr>
          </a:p>
        </p:txBody>
      </p:sp>
      <p:sp>
        <p:nvSpPr>
          <p:cNvPr id="83" name="CustomShape 2"/>
          <p:cNvSpPr/>
          <p:nvPr/>
        </p:nvSpPr>
        <p:spPr>
          <a:xfrm>
            <a:off x="1097280" y="915840"/>
            <a:ext cx="10206360" cy="3595320"/>
          </a:xfrm>
          <a:prstGeom prst="rect">
            <a:avLst/>
          </a:prstGeom>
          <a:noFill/>
          <a:ln w="12600">
            <a:noFill/>
          </a:ln>
        </p:spPr>
        <p:style>
          <a:lnRef idx="0">
            <a:scrgbClr r="0" g="0" b="0"/>
          </a:lnRef>
          <a:fillRef idx="0">
            <a:scrgbClr r="0" g="0" b="0"/>
          </a:fillRef>
          <a:effectRef idx="0">
            <a:scrgbClr r="0" g="0" b="0"/>
          </a:effectRef>
          <a:fontRef idx="minor"/>
        </p:style>
      </p:sp>
      <p:sp>
        <p:nvSpPr>
          <p:cNvPr id="84" name="CustomShape 3"/>
          <p:cNvSpPr/>
          <p:nvPr/>
        </p:nvSpPr>
        <p:spPr>
          <a:xfrm rot="19200">
            <a:off x="766434" y="5073396"/>
            <a:ext cx="11125452" cy="1279800"/>
          </a:xfrm>
          <a:prstGeom prst="rect">
            <a:avLst/>
          </a:prstGeom>
          <a:solidFill>
            <a:srgbClr val="CCFFCC"/>
          </a:solidFill>
          <a:ln w="19080">
            <a:solidFill>
              <a:srgbClr val="000000"/>
            </a:solidFill>
            <a:round/>
          </a:ln>
        </p:spPr>
        <p:style>
          <a:lnRef idx="0">
            <a:scrgbClr r="0" g="0" b="0"/>
          </a:lnRef>
          <a:fillRef idx="0">
            <a:scrgbClr r="0" g="0" b="0"/>
          </a:fillRef>
          <a:effectRef idx="0">
            <a:scrgbClr r="0" g="0" b="0"/>
          </a:effectRef>
          <a:fontRef idx="minor"/>
        </p:style>
      </p:sp>
      <p:pic>
        <p:nvPicPr>
          <p:cNvPr id="85" name="Picture 9"/>
          <p:cNvPicPr/>
          <p:nvPr/>
        </p:nvPicPr>
        <p:blipFill>
          <a:blip r:embed="rId2"/>
          <a:stretch/>
        </p:blipFill>
        <p:spPr>
          <a:xfrm>
            <a:off x="152400" y="6329596"/>
            <a:ext cx="1240200" cy="526680"/>
          </a:xfrm>
          <a:prstGeom prst="rect">
            <a:avLst/>
          </a:prstGeom>
          <a:ln>
            <a:noFill/>
          </a:ln>
        </p:spPr>
      </p:pic>
      <p:sp>
        <p:nvSpPr>
          <p:cNvPr id="86" name="CustomShape 4"/>
          <p:cNvSpPr/>
          <p:nvPr/>
        </p:nvSpPr>
        <p:spPr>
          <a:xfrm>
            <a:off x="7145415" y="6459148"/>
            <a:ext cx="4339080" cy="2419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000" b="1" strike="noStrike" spc="-1" dirty="0">
                <a:solidFill>
                  <a:srgbClr val="000000"/>
                </a:solidFill>
                <a:latin typeface="Arial"/>
                <a:ea typeface="DejaVu Sans"/>
              </a:rPr>
              <a:t>Earth Sciences Division – Hydrosphere, Biosphere, and Geophysics</a:t>
            </a:r>
            <a:endParaRPr lang="en-US" sz="1000" b="0" strike="noStrike" spc="-1" dirty="0">
              <a:latin typeface="Arial"/>
            </a:endParaRPr>
          </a:p>
        </p:txBody>
      </p:sp>
      <p:pic>
        <p:nvPicPr>
          <p:cNvPr id="87" name="Picture 11"/>
          <p:cNvPicPr/>
          <p:nvPr/>
        </p:nvPicPr>
        <p:blipFill>
          <a:blip r:embed="rId3"/>
          <a:stretch/>
        </p:blipFill>
        <p:spPr>
          <a:xfrm>
            <a:off x="76320" y="4320"/>
            <a:ext cx="1070280" cy="910080"/>
          </a:xfrm>
          <a:prstGeom prst="rect">
            <a:avLst/>
          </a:prstGeom>
          <a:ln>
            <a:noFill/>
          </a:ln>
        </p:spPr>
      </p:pic>
      <p:pic>
        <p:nvPicPr>
          <p:cNvPr id="89" name="Picture 88"/>
          <p:cNvPicPr/>
          <p:nvPr/>
        </p:nvPicPr>
        <p:blipFill>
          <a:blip r:embed="rId4"/>
          <a:stretch/>
        </p:blipFill>
        <p:spPr>
          <a:xfrm>
            <a:off x="2103120" y="731520"/>
            <a:ext cx="7303680" cy="4138560"/>
          </a:xfrm>
          <a:prstGeom prst="rect">
            <a:avLst/>
          </a:prstGeom>
          <a:ln>
            <a:noFill/>
          </a:ln>
        </p:spPr>
      </p:pic>
      <p:sp>
        <p:nvSpPr>
          <p:cNvPr id="90" name="CustomShape 6"/>
          <p:cNvSpPr/>
          <p:nvPr/>
        </p:nvSpPr>
        <p:spPr>
          <a:xfrm>
            <a:off x="762946" y="5120640"/>
            <a:ext cx="11132428" cy="118779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400" b="0" strike="noStrike" spc="-1" dirty="0">
                <a:solidFill>
                  <a:srgbClr val="000000"/>
                </a:solidFill>
                <a:latin typeface="Arial"/>
                <a:ea typeface="DejaVu Sans"/>
              </a:rPr>
              <a:t>The active galactic nuclei (AGN) that host supermassive black holes are the most powerful objects in the Universe. When a jet powered by the matter falling to such a  black hole points to the Earth, its radio emission can be seen virtually from any distance. Therefore, such objects are used as a reference for monitoring the Earth rotation, plate tectonic, and sea level changes, and well as for space navigation. These objects are rare. The new catalogue, based on Very Long Baseline Interferometry (VLBI) observations,  reveals 6755 bright objects not known before – more than in all previous catalogues combined.</a:t>
            </a:r>
            <a:endParaRPr lang="en-US" sz="1400" b="0" strike="noStrike" spc="-1" dirty="0">
              <a:latin typeface="Arial"/>
            </a:endParaRPr>
          </a:p>
        </p:txBody>
      </p:sp>
    </p:spTree>
    <p:extLst>
      <p:ext uri="{BB962C8B-B14F-4D97-AF65-F5344CB8AC3E}">
        <p14:creationId xmlns:p14="http://schemas.microsoft.com/office/powerpoint/2010/main" val="268940668"/>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2548</TotalTime>
  <Words>3507</Words>
  <Application>Microsoft Office PowerPoint</Application>
  <PresentationFormat>Widescreen</PresentationFormat>
  <Paragraphs>148</Paragraphs>
  <Slides>10</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ＭＳ Ｐゴシック</vt:lpstr>
      <vt:lpstr>Arial</vt:lpstr>
      <vt:lpstr>Calibri</vt:lpstr>
      <vt:lpstr>DejaVu Sans</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NASA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jfoster</dc:creator>
  <cp:lastModifiedBy>Freeman, Victor E. (GSFC-610.0)[ASRC FEDERAL SYSTEM SOLUTIONS]</cp:lastModifiedBy>
  <cp:revision>199</cp:revision>
  <cp:lastPrinted>2014-05-29T18:51:42Z</cp:lastPrinted>
  <dcterms:created xsi:type="dcterms:W3CDTF">2010-01-26T17:34:07Z</dcterms:created>
  <dcterms:modified xsi:type="dcterms:W3CDTF">2021-02-09T02:42:23Z</dcterms:modified>
</cp:coreProperties>
</file>