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74" r:id="rId2"/>
    <p:sldId id="275" r:id="rId3"/>
    <p:sldId id="276" r:id="rId4"/>
    <p:sldId id="277" r:id="rId5"/>
    <p:sldId id="278" r:id="rId6"/>
    <p:sldId id="279" r:id="rId7"/>
  </p:sldIdLst>
  <p:sldSz cx="9144000" cy="6858000" type="screen4x3"/>
  <p:notesSz cx="6946900" cy="9220200"/>
  <p:defaultTextStyle>
    <a:defPPr>
      <a:defRPr lang="en-US"/>
    </a:defPPr>
    <a:lvl1pPr algn="l" rtl="0" fontAlgn="base">
      <a:spcBef>
        <a:spcPct val="0"/>
      </a:spcBef>
      <a:spcAft>
        <a:spcPct val="0"/>
      </a:spcAft>
      <a:defRPr sz="1000" kern="1200">
        <a:solidFill>
          <a:schemeClr val="tx1"/>
        </a:solidFill>
        <a:latin typeface="Times New Roman" pitchFamily="1" charset="0"/>
        <a:ea typeface="+mn-ea"/>
        <a:cs typeface="+mn-cs"/>
      </a:defRPr>
    </a:lvl1pPr>
    <a:lvl2pPr marL="457200" algn="l" rtl="0" fontAlgn="base">
      <a:spcBef>
        <a:spcPct val="0"/>
      </a:spcBef>
      <a:spcAft>
        <a:spcPct val="0"/>
      </a:spcAft>
      <a:defRPr sz="1000" kern="1200">
        <a:solidFill>
          <a:schemeClr val="tx1"/>
        </a:solidFill>
        <a:latin typeface="Times New Roman" pitchFamily="1" charset="0"/>
        <a:ea typeface="+mn-ea"/>
        <a:cs typeface="+mn-cs"/>
      </a:defRPr>
    </a:lvl2pPr>
    <a:lvl3pPr marL="914400" algn="l" rtl="0" fontAlgn="base">
      <a:spcBef>
        <a:spcPct val="0"/>
      </a:spcBef>
      <a:spcAft>
        <a:spcPct val="0"/>
      </a:spcAft>
      <a:defRPr sz="1000" kern="1200">
        <a:solidFill>
          <a:schemeClr val="tx1"/>
        </a:solidFill>
        <a:latin typeface="Times New Roman" pitchFamily="1" charset="0"/>
        <a:ea typeface="+mn-ea"/>
        <a:cs typeface="+mn-cs"/>
      </a:defRPr>
    </a:lvl3pPr>
    <a:lvl4pPr marL="1371600" algn="l" rtl="0" fontAlgn="base">
      <a:spcBef>
        <a:spcPct val="0"/>
      </a:spcBef>
      <a:spcAft>
        <a:spcPct val="0"/>
      </a:spcAft>
      <a:defRPr sz="1000" kern="1200">
        <a:solidFill>
          <a:schemeClr val="tx1"/>
        </a:solidFill>
        <a:latin typeface="Times New Roman" pitchFamily="1" charset="0"/>
        <a:ea typeface="+mn-ea"/>
        <a:cs typeface="+mn-cs"/>
      </a:defRPr>
    </a:lvl4pPr>
    <a:lvl5pPr marL="1828800" algn="l" rtl="0" fontAlgn="base">
      <a:spcBef>
        <a:spcPct val="0"/>
      </a:spcBef>
      <a:spcAft>
        <a:spcPct val="0"/>
      </a:spcAft>
      <a:defRPr sz="1000" kern="1200">
        <a:solidFill>
          <a:schemeClr val="tx1"/>
        </a:solidFill>
        <a:latin typeface="Times New Roman" pitchFamily="1" charset="0"/>
        <a:ea typeface="+mn-ea"/>
        <a:cs typeface="+mn-cs"/>
      </a:defRPr>
    </a:lvl5pPr>
    <a:lvl6pPr marL="2286000" algn="l" defTabSz="914400" rtl="0" eaLnBrk="1" latinLnBrk="0" hangingPunct="1">
      <a:defRPr sz="1000" kern="1200">
        <a:solidFill>
          <a:schemeClr val="tx1"/>
        </a:solidFill>
        <a:latin typeface="Times New Roman" pitchFamily="1" charset="0"/>
        <a:ea typeface="+mn-ea"/>
        <a:cs typeface="+mn-cs"/>
      </a:defRPr>
    </a:lvl6pPr>
    <a:lvl7pPr marL="2743200" algn="l" defTabSz="914400" rtl="0" eaLnBrk="1" latinLnBrk="0" hangingPunct="1">
      <a:defRPr sz="1000" kern="1200">
        <a:solidFill>
          <a:schemeClr val="tx1"/>
        </a:solidFill>
        <a:latin typeface="Times New Roman" pitchFamily="1" charset="0"/>
        <a:ea typeface="+mn-ea"/>
        <a:cs typeface="+mn-cs"/>
      </a:defRPr>
    </a:lvl7pPr>
    <a:lvl8pPr marL="3200400" algn="l" defTabSz="914400" rtl="0" eaLnBrk="1" latinLnBrk="0" hangingPunct="1">
      <a:defRPr sz="1000" kern="1200">
        <a:solidFill>
          <a:schemeClr val="tx1"/>
        </a:solidFill>
        <a:latin typeface="Times New Roman" pitchFamily="1" charset="0"/>
        <a:ea typeface="+mn-ea"/>
        <a:cs typeface="+mn-cs"/>
      </a:defRPr>
    </a:lvl8pPr>
    <a:lvl9pPr marL="3657600" algn="l" defTabSz="914400" rtl="0" eaLnBrk="1" latinLnBrk="0" hangingPunct="1">
      <a:defRPr sz="1000" kern="1200">
        <a:solidFill>
          <a:schemeClr val="tx1"/>
        </a:solidFill>
        <a:latin typeface="Times New Roman" pitchFamily="1"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91CF"/>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AEBA8F-6CBF-D741-A65E-32E9BFC40B84}" v="5" dt="2020-12-07T20:21:05.5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423"/>
    <p:restoredTop sz="94660"/>
  </p:normalViewPr>
  <p:slideViewPr>
    <p:cSldViewPr>
      <p:cViewPr varScale="1">
        <p:scale>
          <a:sx n="128" d="100"/>
          <a:sy n="128" d="100"/>
        </p:scale>
        <p:origin x="2696"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642" cy="461328"/>
          </a:xfrm>
          <a:prstGeom prst="rect">
            <a:avLst/>
          </a:prstGeom>
        </p:spPr>
        <p:txBody>
          <a:bodyPr vert="horz" lIns="92369" tIns="46184" rIns="92369" bIns="46184" rtlCol="0"/>
          <a:lstStyle>
            <a:lvl1pPr algn="l">
              <a:defRPr sz="1200">
                <a:latin typeface="Times New Roman" pitchFamily="18" charset="0"/>
              </a:defRPr>
            </a:lvl1pPr>
          </a:lstStyle>
          <a:p>
            <a:pPr>
              <a:defRPr/>
            </a:pPr>
            <a:endParaRPr lang="en-US"/>
          </a:p>
        </p:txBody>
      </p:sp>
      <p:sp>
        <p:nvSpPr>
          <p:cNvPr id="3" name="Date Placeholder 2"/>
          <p:cNvSpPr>
            <a:spLocks noGrp="1"/>
          </p:cNvSpPr>
          <p:nvPr>
            <p:ph type="dt" idx="1"/>
          </p:nvPr>
        </p:nvSpPr>
        <p:spPr>
          <a:xfrm>
            <a:off x="3934668" y="0"/>
            <a:ext cx="3010642" cy="461328"/>
          </a:xfrm>
          <a:prstGeom prst="rect">
            <a:avLst/>
          </a:prstGeom>
        </p:spPr>
        <p:txBody>
          <a:bodyPr vert="horz" lIns="92369" tIns="46184" rIns="92369" bIns="46184" rtlCol="0"/>
          <a:lstStyle>
            <a:lvl1pPr algn="r">
              <a:defRPr sz="1200">
                <a:latin typeface="Times New Roman" pitchFamily="18" charset="0"/>
              </a:defRPr>
            </a:lvl1pPr>
          </a:lstStyle>
          <a:p>
            <a:pPr>
              <a:defRPr/>
            </a:pPr>
            <a:fld id="{477463BB-08ED-4BF1-A9AA-9A8B6845ED87}" type="datetimeFigureOut">
              <a:rPr lang="en-US"/>
              <a:pPr>
                <a:defRPr/>
              </a:pPr>
              <a:t>2/22/21</a:t>
            </a:fld>
            <a:endParaRPr lang="en-US"/>
          </a:p>
        </p:txBody>
      </p:sp>
      <p:sp>
        <p:nvSpPr>
          <p:cNvPr id="4" name="Slide Image Placeholder 3"/>
          <p:cNvSpPr>
            <a:spLocks noGrp="1" noRot="1" noChangeAspect="1"/>
          </p:cNvSpPr>
          <p:nvPr>
            <p:ph type="sldImg" idx="2"/>
          </p:nvPr>
        </p:nvSpPr>
        <p:spPr>
          <a:xfrm>
            <a:off x="1168400" y="690563"/>
            <a:ext cx="4610100" cy="3457575"/>
          </a:xfrm>
          <a:prstGeom prst="rect">
            <a:avLst/>
          </a:prstGeom>
          <a:noFill/>
          <a:ln w="12700">
            <a:solidFill>
              <a:prstClr val="black"/>
            </a:solidFill>
          </a:ln>
        </p:spPr>
        <p:txBody>
          <a:bodyPr vert="horz" lIns="92369" tIns="46184" rIns="92369" bIns="46184" rtlCol="0" anchor="ctr"/>
          <a:lstStyle/>
          <a:p>
            <a:pPr lvl="0"/>
            <a:endParaRPr lang="en-US" noProof="0"/>
          </a:p>
        </p:txBody>
      </p:sp>
      <p:sp>
        <p:nvSpPr>
          <p:cNvPr id="5" name="Notes Placeholder 4"/>
          <p:cNvSpPr>
            <a:spLocks noGrp="1"/>
          </p:cNvSpPr>
          <p:nvPr>
            <p:ph type="body" sz="quarter" idx="3"/>
          </p:nvPr>
        </p:nvSpPr>
        <p:spPr>
          <a:xfrm>
            <a:off x="695010" y="4380231"/>
            <a:ext cx="5556884" cy="4148772"/>
          </a:xfrm>
          <a:prstGeom prst="rect">
            <a:avLst/>
          </a:prstGeom>
        </p:spPr>
        <p:txBody>
          <a:bodyPr vert="horz" lIns="92369" tIns="46184" rIns="92369" bIns="4618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57289"/>
            <a:ext cx="3010642" cy="461328"/>
          </a:xfrm>
          <a:prstGeom prst="rect">
            <a:avLst/>
          </a:prstGeom>
        </p:spPr>
        <p:txBody>
          <a:bodyPr vert="horz" lIns="92369" tIns="46184" rIns="92369" bIns="46184" rtlCol="0" anchor="b"/>
          <a:lstStyle>
            <a:lvl1pPr algn="l">
              <a:defRPr sz="1200">
                <a:latin typeface="Times New Roman" pitchFamily="18" charset="0"/>
              </a:defRPr>
            </a:lvl1pPr>
          </a:lstStyle>
          <a:p>
            <a:pPr>
              <a:defRPr/>
            </a:pPr>
            <a:endParaRPr lang="en-US"/>
          </a:p>
        </p:txBody>
      </p:sp>
      <p:sp>
        <p:nvSpPr>
          <p:cNvPr id="7" name="Slide Number Placeholder 6"/>
          <p:cNvSpPr>
            <a:spLocks noGrp="1"/>
          </p:cNvSpPr>
          <p:nvPr>
            <p:ph type="sldNum" sz="quarter" idx="5"/>
          </p:nvPr>
        </p:nvSpPr>
        <p:spPr>
          <a:xfrm>
            <a:off x="3934668" y="8757289"/>
            <a:ext cx="3010642" cy="461328"/>
          </a:xfrm>
          <a:prstGeom prst="rect">
            <a:avLst/>
          </a:prstGeom>
        </p:spPr>
        <p:txBody>
          <a:bodyPr vert="horz" lIns="92369" tIns="46184" rIns="92369" bIns="46184" rtlCol="0" anchor="b"/>
          <a:lstStyle>
            <a:lvl1pPr algn="r">
              <a:defRPr sz="1200">
                <a:latin typeface="Times New Roman" pitchFamily="18" charset="0"/>
              </a:defRPr>
            </a:lvl1pPr>
          </a:lstStyle>
          <a:p>
            <a:pPr>
              <a:defRPr/>
            </a:pPr>
            <a:fld id="{B94BA2B8-389A-429E-A388-66752A990756}" type="slidenum">
              <a:rPr lang="en-US"/>
              <a:pPr>
                <a:defRPr/>
              </a:pPr>
              <a:t>‹#›</a:t>
            </a:fld>
            <a:endParaRPr lang="en-US"/>
          </a:p>
        </p:txBody>
      </p:sp>
    </p:spTree>
    <p:extLst>
      <p:ext uri="{BB962C8B-B14F-4D97-AF65-F5344CB8AC3E}">
        <p14:creationId xmlns:p14="http://schemas.microsoft.com/office/powerpoint/2010/main" val="30851787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1365250" y="922338"/>
            <a:ext cx="421481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a:ea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txBox="1">
            <a:spLocks noGrp="1" noChangeArrowheads="1"/>
          </p:cNvSpPr>
          <p:nvPr/>
        </p:nvSpPr>
        <p:spPr bwMode="auto">
          <a:xfrm>
            <a:off x="3934669" y="8757289"/>
            <a:ext cx="3010642" cy="461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360" tIns="46180" rIns="92360" bIns="46180" anchor="b"/>
          <a:lstStyle>
            <a:lvl1pPr eaLnBrk="0" hangingPunct="0">
              <a:defRPr sz="1000">
                <a:solidFill>
                  <a:schemeClr val="tx1"/>
                </a:solidFill>
                <a:latin typeface="Times New Roman" pitchFamily="1" charset="0"/>
              </a:defRPr>
            </a:lvl1pPr>
            <a:lvl2pPr marL="742950" indent="-285750" eaLnBrk="0" hangingPunct="0">
              <a:defRPr sz="1000">
                <a:solidFill>
                  <a:schemeClr val="tx1"/>
                </a:solidFill>
                <a:latin typeface="Times New Roman" pitchFamily="1" charset="0"/>
              </a:defRPr>
            </a:lvl2pPr>
            <a:lvl3pPr marL="1143000" indent="-228600" eaLnBrk="0" hangingPunct="0">
              <a:defRPr sz="1000">
                <a:solidFill>
                  <a:schemeClr val="tx1"/>
                </a:solidFill>
                <a:latin typeface="Times New Roman" pitchFamily="1" charset="0"/>
              </a:defRPr>
            </a:lvl3pPr>
            <a:lvl4pPr marL="1600200" indent="-228600" eaLnBrk="0" hangingPunct="0">
              <a:defRPr sz="1000">
                <a:solidFill>
                  <a:schemeClr val="tx1"/>
                </a:solidFill>
                <a:latin typeface="Times New Roman" pitchFamily="1" charset="0"/>
              </a:defRPr>
            </a:lvl4pPr>
            <a:lvl5pPr marL="2057400" indent="-228600" eaLnBrk="0" hangingPunct="0">
              <a:defRPr sz="1000">
                <a:solidFill>
                  <a:schemeClr val="tx1"/>
                </a:solidFill>
                <a:latin typeface="Times New Roman" pitchFamily="1" charset="0"/>
              </a:defRPr>
            </a:lvl5pPr>
            <a:lvl6pPr marL="2514600" indent="-228600" eaLnBrk="0" fontAlgn="base" hangingPunct="0">
              <a:spcBef>
                <a:spcPct val="0"/>
              </a:spcBef>
              <a:spcAft>
                <a:spcPct val="0"/>
              </a:spcAft>
              <a:defRPr sz="1000">
                <a:solidFill>
                  <a:schemeClr val="tx1"/>
                </a:solidFill>
                <a:latin typeface="Times New Roman" pitchFamily="1" charset="0"/>
              </a:defRPr>
            </a:lvl6pPr>
            <a:lvl7pPr marL="2971800" indent="-228600" eaLnBrk="0" fontAlgn="base" hangingPunct="0">
              <a:spcBef>
                <a:spcPct val="0"/>
              </a:spcBef>
              <a:spcAft>
                <a:spcPct val="0"/>
              </a:spcAft>
              <a:defRPr sz="1000">
                <a:solidFill>
                  <a:schemeClr val="tx1"/>
                </a:solidFill>
                <a:latin typeface="Times New Roman" pitchFamily="1" charset="0"/>
              </a:defRPr>
            </a:lvl7pPr>
            <a:lvl8pPr marL="3429000" indent="-228600" eaLnBrk="0" fontAlgn="base" hangingPunct="0">
              <a:spcBef>
                <a:spcPct val="0"/>
              </a:spcBef>
              <a:spcAft>
                <a:spcPct val="0"/>
              </a:spcAft>
              <a:defRPr sz="1000">
                <a:solidFill>
                  <a:schemeClr val="tx1"/>
                </a:solidFill>
                <a:latin typeface="Times New Roman" pitchFamily="1" charset="0"/>
              </a:defRPr>
            </a:lvl8pPr>
            <a:lvl9pPr marL="3886200" indent="-228600" eaLnBrk="0" fontAlgn="base" hangingPunct="0">
              <a:spcBef>
                <a:spcPct val="0"/>
              </a:spcBef>
              <a:spcAft>
                <a:spcPct val="0"/>
              </a:spcAft>
              <a:defRPr sz="1000">
                <a:solidFill>
                  <a:schemeClr val="tx1"/>
                </a:solidFill>
                <a:latin typeface="Times New Roman" pitchFamily="1" charset="0"/>
              </a:defRPr>
            </a:lvl9pPr>
          </a:lstStyle>
          <a:p>
            <a:pPr algn="r" eaLnBrk="1" hangingPunct="1"/>
            <a:fld id="{123EEF46-C8A3-47B6-96EF-B6F3F39F361A}" type="slidenum">
              <a:rPr lang="en-US" sz="1200"/>
              <a:pPr algn="r" eaLnBrk="1" hangingPunct="1"/>
              <a:t>2</a:t>
            </a:fld>
            <a:endParaRPr lang="en-US" sz="1200"/>
          </a:p>
        </p:txBody>
      </p:sp>
      <p:sp>
        <p:nvSpPr>
          <p:cNvPr id="6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360" tIns="46180" rIns="92360" bIns="46180" numCol="1" anchor="t" anchorCtr="0" compatLnSpc="1">
            <a:prstTxWarp prst="textNoShape">
              <a:avLst/>
            </a:prstTxWarp>
          </a:bodyPr>
          <a:lstStyle/>
          <a:p>
            <a:endParaRPr lang="en-US">
              <a:ea typeface="ＭＳ Ｐゴシック" pitchFamily="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1365250" y="922338"/>
            <a:ext cx="421481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1748608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txBox="1">
            <a:spLocks noGrp="1" noChangeArrowheads="1"/>
          </p:cNvSpPr>
          <p:nvPr/>
        </p:nvSpPr>
        <p:spPr bwMode="auto">
          <a:xfrm>
            <a:off x="3934669" y="8757289"/>
            <a:ext cx="3010642" cy="461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360" tIns="46180" rIns="92360" bIns="46180" anchor="b"/>
          <a:lstStyle>
            <a:lvl1pPr eaLnBrk="0" hangingPunct="0">
              <a:defRPr sz="1000">
                <a:solidFill>
                  <a:schemeClr val="tx1"/>
                </a:solidFill>
                <a:latin typeface="Times New Roman" pitchFamily="1" charset="0"/>
              </a:defRPr>
            </a:lvl1pPr>
            <a:lvl2pPr marL="742950" indent="-285750" eaLnBrk="0" hangingPunct="0">
              <a:defRPr sz="1000">
                <a:solidFill>
                  <a:schemeClr val="tx1"/>
                </a:solidFill>
                <a:latin typeface="Times New Roman" pitchFamily="1" charset="0"/>
              </a:defRPr>
            </a:lvl2pPr>
            <a:lvl3pPr marL="1143000" indent="-228600" eaLnBrk="0" hangingPunct="0">
              <a:defRPr sz="1000">
                <a:solidFill>
                  <a:schemeClr val="tx1"/>
                </a:solidFill>
                <a:latin typeface="Times New Roman" pitchFamily="1" charset="0"/>
              </a:defRPr>
            </a:lvl3pPr>
            <a:lvl4pPr marL="1600200" indent="-228600" eaLnBrk="0" hangingPunct="0">
              <a:defRPr sz="1000">
                <a:solidFill>
                  <a:schemeClr val="tx1"/>
                </a:solidFill>
                <a:latin typeface="Times New Roman" pitchFamily="1" charset="0"/>
              </a:defRPr>
            </a:lvl4pPr>
            <a:lvl5pPr marL="2057400" indent="-228600" eaLnBrk="0" hangingPunct="0">
              <a:defRPr sz="1000">
                <a:solidFill>
                  <a:schemeClr val="tx1"/>
                </a:solidFill>
                <a:latin typeface="Times New Roman" pitchFamily="1" charset="0"/>
              </a:defRPr>
            </a:lvl5pPr>
            <a:lvl6pPr marL="2514600" indent="-228600" eaLnBrk="0" fontAlgn="base" hangingPunct="0">
              <a:spcBef>
                <a:spcPct val="0"/>
              </a:spcBef>
              <a:spcAft>
                <a:spcPct val="0"/>
              </a:spcAft>
              <a:defRPr sz="1000">
                <a:solidFill>
                  <a:schemeClr val="tx1"/>
                </a:solidFill>
                <a:latin typeface="Times New Roman" pitchFamily="1" charset="0"/>
              </a:defRPr>
            </a:lvl6pPr>
            <a:lvl7pPr marL="2971800" indent="-228600" eaLnBrk="0" fontAlgn="base" hangingPunct="0">
              <a:spcBef>
                <a:spcPct val="0"/>
              </a:spcBef>
              <a:spcAft>
                <a:spcPct val="0"/>
              </a:spcAft>
              <a:defRPr sz="1000">
                <a:solidFill>
                  <a:schemeClr val="tx1"/>
                </a:solidFill>
                <a:latin typeface="Times New Roman" pitchFamily="1" charset="0"/>
              </a:defRPr>
            </a:lvl7pPr>
            <a:lvl8pPr marL="3429000" indent="-228600" eaLnBrk="0" fontAlgn="base" hangingPunct="0">
              <a:spcBef>
                <a:spcPct val="0"/>
              </a:spcBef>
              <a:spcAft>
                <a:spcPct val="0"/>
              </a:spcAft>
              <a:defRPr sz="1000">
                <a:solidFill>
                  <a:schemeClr val="tx1"/>
                </a:solidFill>
                <a:latin typeface="Times New Roman" pitchFamily="1" charset="0"/>
              </a:defRPr>
            </a:lvl8pPr>
            <a:lvl9pPr marL="3886200" indent="-228600" eaLnBrk="0" fontAlgn="base" hangingPunct="0">
              <a:spcBef>
                <a:spcPct val="0"/>
              </a:spcBef>
              <a:spcAft>
                <a:spcPct val="0"/>
              </a:spcAft>
              <a:defRPr sz="1000">
                <a:solidFill>
                  <a:schemeClr val="tx1"/>
                </a:solidFill>
                <a:latin typeface="Times New Roman" pitchFamily="1" charset="0"/>
              </a:defRPr>
            </a:lvl9pPr>
          </a:lstStyle>
          <a:p>
            <a:pPr algn="r" eaLnBrk="1" hangingPunct="1"/>
            <a:fld id="{123EEF46-C8A3-47B6-96EF-B6F3F39F361A}" type="slidenum">
              <a:rPr lang="en-US" sz="1200"/>
              <a:pPr algn="r" eaLnBrk="1" hangingPunct="1"/>
              <a:t>4</a:t>
            </a:fld>
            <a:endParaRPr lang="en-US" sz="1200"/>
          </a:p>
        </p:txBody>
      </p:sp>
      <p:sp>
        <p:nvSpPr>
          <p:cNvPr id="6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360" tIns="46180" rIns="92360" bIns="46180" numCol="1" anchor="t"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345138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1365250" y="922338"/>
            <a:ext cx="421481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a:ea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1365250" y="922338"/>
            <a:ext cx="421481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a:ea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62CA11-4756-4819-B86C-7A8EDD497FFC}" type="slidenum">
              <a:rPr lang="en-US"/>
              <a:pPr>
                <a:defRPr/>
              </a:pPr>
              <a:t>‹#›</a:t>
            </a:fld>
            <a:endParaRPr lang="en-US"/>
          </a:p>
        </p:txBody>
      </p:sp>
    </p:spTree>
    <p:extLst>
      <p:ext uri="{BB962C8B-B14F-4D97-AF65-F5344CB8AC3E}">
        <p14:creationId xmlns:p14="http://schemas.microsoft.com/office/powerpoint/2010/main" val="4167883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3FACC0-696F-4C76-9A47-642D878AB791}" type="slidenum">
              <a:rPr lang="en-US"/>
              <a:pPr>
                <a:defRPr/>
              </a:pPr>
              <a:t>‹#›</a:t>
            </a:fld>
            <a:endParaRPr lang="en-US"/>
          </a:p>
        </p:txBody>
      </p:sp>
    </p:spTree>
    <p:extLst>
      <p:ext uri="{BB962C8B-B14F-4D97-AF65-F5344CB8AC3E}">
        <p14:creationId xmlns:p14="http://schemas.microsoft.com/office/powerpoint/2010/main" val="2560000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96DA97-5106-4B6C-B412-F28DF757AF18}" type="slidenum">
              <a:rPr lang="en-US"/>
              <a:pPr>
                <a:defRPr/>
              </a:pPr>
              <a:t>‹#›</a:t>
            </a:fld>
            <a:endParaRPr lang="en-US"/>
          </a:p>
        </p:txBody>
      </p:sp>
    </p:spTree>
    <p:extLst>
      <p:ext uri="{BB962C8B-B14F-4D97-AF65-F5344CB8AC3E}">
        <p14:creationId xmlns:p14="http://schemas.microsoft.com/office/powerpoint/2010/main" val="718394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E4AB71-C2D2-42A2-A61C-632462D70D2F}" type="slidenum">
              <a:rPr lang="en-US"/>
              <a:pPr>
                <a:defRPr/>
              </a:pPr>
              <a:t>‹#›</a:t>
            </a:fld>
            <a:endParaRPr lang="en-US"/>
          </a:p>
        </p:txBody>
      </p:sp>
    </p:spTree>
    <p:extLst>
      <p:ext uri="{BB962C8B-B14F-4D97-AF65-F5344CB8AC3E}">
        <p14:creationId xmlns:p14="http://schemas.microsoft.com/office/powerpoint/2010/main" val="396333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E21BC3-A42D-43FF-A873-BECDFB16673D}" type="slidenum">
              <a:rPr lang="en-US"/>
              <a:pPr>
                <a:defRPr/>
              </a:pPr>
              <a:t>‹#›</a:t>
            </a:fld>
            <a:endParaRPr lang="en-US"/>
          </a:p>
        </p:txBody>
      </p:sp>
    </p:spTree>
    <p:extLst>
      <p:ext uri="{BB962C8B-B14F-4D97-AF65-F5344CB8AC3E}">
        <p14:creationId xmlns:p14="http://schemas.microsoft.com/office/powerpoint/2010/main" val="1569790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4FEA76-18ED-47ED-BCE3-D213594E3577}" type="slidenum">
              <a:rPr lang="en-US"/>
              <a:pPr>
                <a:defRPr/>
              </a:pPr>
              <a:t>‹#›</a:t>
            </a:fld>
            <a:endParaRPr lang="en-US"/>
          </a:p>
        </p:txBody>
      </p:sp>
    </p:spTree>
    <p:extLst>
      <p:ext uri="{BB962C8B-B14F-4D97-AF65-F5344CB8AC3E}">
        <p14:creationId xmlns:p14="http://schemas.microsoft.com/office/powerpoint/2010/main" val="941424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97C0FD-DA82-4239-ACA4-5AB768A7D787}" type="slidenum">
              <a:rPr lang="en-US"/>
              <a:pPr>
                <a:defRPr/>
              </a:pPr>
              <a:t>‹#›</a:t>
            </a:fld>
            <a:endParaRPr lang="en-US"/>
          </a:p>
        </p:txBody>
      </p:sp>
    </p:spTree>
    <p:extLst>
      <p:ext uri="{BB962C8B-B14F-4D97-AF65-F5344CB8AC3E}">
        <p14:creationId xmlns:p14="http://schemas.microsoft.com/office/powerpoint/2010/main" val="540914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B016D8-E15C-4DA6-B6B4-EB0BA9C9FB8C}" type="slidenum">
              <a:rPr lang="en-US"/>
              <a:pPr>
                <a:defRPr/>
              </a:pPr>
              <a:t>‹#›</a:t>
            </a:fld>
            <a:endParaRPr lang="en-US"/>
          </a:p>
        </p:txBody>
      </p:sp>
    </p:spTree>
    <p:extLst>
      <p:ext uri="{BB962C8B-B14F-4D97-AF65-F5344CB8AC3E}">
        <p14:creationId xmlns:p14="http://schemas.microsoft.com/office/powerpoint/2010/main" val="4251605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7DD133-F0DC-43EB-803D-210DC4CADDA7}" type="slidenum">
              <a:rPr lang="en-US"/>
              <a:pPr>
                <a:defRPr/>
              </a:pPr>
              <a:t>‹#›</a:t>
            </a:fld>
            <a:endParaRPr lang="en-US"/>
          </a:p>
        </p:txBody>
      </p:sp>
    </p:spTree>
    <p:extLst>
      <p:ext uri="{BB962C8B-B14F-4D97-AF65-F5344CB8AC3E}">
        <p14:creationId xmlns:p14="http://schemas.microsoft.com/office/powerpoint/2010/main" val="544331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77B8EE-4694-4511-BCB3-EBB0004C543B}" type="slidenum">
              <a:rPr lang="en-US"/>
              <a:pPr>
                <a:defRPr/>
              </a:pPr>
              <a:t>‹#›</a:t>
            </a:fld>
            <a:endParaRPr lang="en-US"/>
          </a:p>
        </p:txBody>
      </p:sp>
    </p:spTree>
    <p:extLst>
      <p:ext uri="{BB962C8B-B14F-4D97-AF65-F5344CB8AC3E}">
        <p14:creationId xmlns:p14="http://schemas.microsoft.com/office/powerpoint/2010/main" val="355222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9D2ABE-0CB1-40EE-BE21-9A840B62C99D}" type="slidenum">
              <a:rPr lang="en-US"/>
              <a:pPr>
                <a:defRPr/>
              </a:pPr>
              <a:t>‹#›</a:t>
            </a:fld>
            <a:endParaRPr lang="en-US"/>
          </a:p>
        </p:txBody>
      </p:sp>
    </p:spTree>
    <p:extLst>
      <p:ext uri="{BB962C8B-B14F-4D97-AF65-F5344CB8AC3E}">
        <p14:creationId xmlns:p14="http://schemas.microsoft.com/office/powerpoint/2010/main" val="3344082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593AF61E-0389-4B49-9E19-C182BE35BF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hyperlink" Target="http://tempo.si.edu/"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mailto:can.li@nasa.gov" TargetMode="External"/><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1199993" y="-43257"/>
            <a:ext cx="6362469" cy="1653416"/>
          </a:xfrm>
          <a:prstGeom prst="rect">
            <a:avLst/>
          </a:prstGeom>
          <a:noFill/>
          <a:ln w="9525">
            <a:noFill/>
            <a:miter lim="800000"/>
            <a:headEnd/>
            <a:tailEnd/>
          </a:ln>
        </p:spPr>
        <p:txBody>
          <a:bodyPr wrap="square" lIns="82945" tIns="41473" rIns="82945" bIns="41473" anchor="ctr">
            <a:spAutoFit/>
          </a:bodyPr>
          <a:lstStyle/>
          <a:p>
            <a:pPr algn="ctr">
              <a:spcAft>
                <a:spcPts val="0"/>
              </a:spcAft>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2000" b="1" dirty="0">
                <a:solidFill>
                  <a:srgbClr val="000000"/>
                </a:solidFill>
                <a:latin typeface="+mj-lt"/>
              </a:rPr>
              <a:t>Compact Graphical Representation of Spatial Time Series Data Sets Reveals Subtle Changes in Tropical Ocean Rainfall</a:t>
            </a:r>
          </a:p>
          <a:p>
            <a:pPr algn="ctr"/>
            <a:endParaRPr lang="en-US" sz="1400" b="1" dirty="0">
              <a:solidFill>
                <a:srgbClr val="808080"/>
              </a:solidFill>
              <a:latin typeface="Arial"/>
            </a:endParaRPr>
          </a:p>
          <a:p>
            <a:pPr algn="ctr"/>
            <a:r>
              <a:rPr lang="en-US" sz="1400" b="1" dirty="0">
                <a:solidFill>
                  <a:srgbClr val="808080"/>
                </a:solidFill>
                <a:latin typeface="Arial"/>
              </a:rPr>
              <a:t>G.J. Huffman (612), </a:t>
            </a:r>
            <a:r>
              <a:rPr lang="en-US" sz="1400" b="1" dirty="0">
                <a:solidFill>
                  <a:schemeClr val="bg2"/>
                </a:solidFill>
                <a:latin typeface="+mj-lt"/>
              </a:rPr>
              <a:t>G. Potter (USRA; 606.2), D.T. </a:t>
            </a:r>
            <a:r>
              <a:rPr lang="en-US" sz="1400" b="1" dirty="0" err="1">
                <a:solidFill>
                  <a:schemeClr val="bg2"/>
                </a:solidFill>
                <a:latin typeface="+mj-lt"/>
              </a:rPr>
              <a:t>Bolvin</a:t>
            </a:r>
            <a:r>
              <a:rPr lang="en-US" sz="1400" b="1" dirty="0">
                <a:solidFill>
                  <a:schemeClr val="bg2"/>
                </a:solidFill>
                <a:latin typeface="+mj-lt"/>
              </a:rPr>
              <a:t> (SSAI; 612),</a:t>
            </a:r>
          </a:p>
          <a:p>
            <a:pPr algn="ctr"/>
            <a:r>
              <a:rPr lang="en-US" sz="1400" b="1" dirty="0">
                <a:solidFill>
                  <a:schemeClr val="bg2"/>
                </a:solidFill>
                <a:latin typeface="+mj-lt"/>
              </a:rPr>
              <a:t>M.G. </a:t>
            </a:r>
            <a:r>
              <a:rPr lang="en-US" sz="1400" b="1" dirty="0" err="1">
                <a:solidFill>
                  <a:schemeClr val="bg2"/>
                </a:solidFill>
                <a:latin typeface="+mj-lt"/>
              </a:rPr>
              <a:t>Bosilovich</a:t>
            </a:r>
            <a:r>
              <a:rPr lang="en-US" sz="1400" b="1" dirty="0">
                <a:solidFill>
                  <a:schemeClr val="bg2"/>
                </a:solidFill>
                <a:latin typeface="+mj-lt"/>
              </a:rPr>
              <a:t> (610.1), J. Hertz (</a:t>
            </a:r>
            <a:r>
              <a:rPr lang="en-US" sz="1400" b="1" dirty="0" err="1">
                <a:solidFill>
                  <a:schemeClr val="bg2"/>
                </a:solidFill>
                <a:latin typeface="+mj-lt"/>
              </a:rPr>
              <a:t>InuTeq</a:t>
            </a:r>
            <a:r>
              <a:rPr lang="en-US" sz="1400" b="1" dirty="0">
                <a:solidFill>
                  <a:schemeClr val="bg2"/>
                </a:solidFill>
                <a:latin typeface="+mj-lt"/>
              </a:rPr>
              <a:t>; 606.2),  Laura E. Carriere (606.2)</a:t>
            </a:r>
            <a:endParaRPr lang="en-GB" sz="1400" b="1" dirty="0">
              <a:solidFill>
                <a:schemeClr val="bg2"/>
              </a:solidFill>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834169" cy="709821"/>
          </a:xfrm>
          <a:prstGeom prst="rect">
            <a:avLst/>
          </a:prstGeom>
        </p:spPr>
      </p:pic>
      <p:sp>
        <p:nvSpPr>
          <p:cNvPr id="6" name="TextBox 5"/>
          <p:cNvSpPr txBox="1"/>
          <p:nvPr/>
        </p:nvSpPr>
        <p:spPr>
          <a:xfrm>
            <a:off x="0" y="4724915"/>
            <a:ext cx="9144000" cy="1384995"/>
          </a:xfrm>
          <a:prstGeom prst="rect">
            <a:avLst/>
          </a:prstGeom>
          <a:solidFill>
            <a:srgbClr val="5091CF"/>
          </a:solidFill>
          <a:ln w="19050">
            <a:solidFill>
              <a:srgbClr val="5091CF"/>
            </a:solidFill>
          </a:ln>
        </p:spPr>
        <p:txBody>
          <a:bodyPr wrap="square" lIns="548640" rIns="548640" rtlCol="0">
            <a:spAutoFit/>
          </a:bodyPr>
          <a:lstStyle/>
          <a:p>
            <a:pPr algn="ctr"/>
            <a:r>
              <a:rPr lang="en-GB" sz="1400" spc="-1" dirty="0">
                <a:solidFill>
                  <a:schemeClr val="bg1"/>
                </a:solidFill>
                <a:latin typeface="+mn-lt"/>
                <a:ea typeface="DejaVu Sans"/>
                <a:cs typeface="Calibri"/>
              </a:rPr>
              <a:t>The Histogram Anomaly Time Series (HATS) data display concept provides a simple, but insightful </a:t>
            </a:r>
            <a:r>
              <a:rPr lang="en-US" sz="1400" dirty="0">
                <a:solidFill>
                  <a:schemeClr val="bg1"/>
                </a:solidFill>
                <a:latin typeface="Helvetica" pitchFamily="2" charset="0"/>
              </a:rPr>
              <a:t>graphical presentation that reveals subtle changes in how often various precipitation amounts occur (the histogram) in a time series of precipitation maps.  Using data from the Modern-Era Retrospective Analysis for Research and Applications, Version  (MERRA-2) over tropical (20°N-S) oceans, we display the histogram (left) and variations in the histograms from the long-term seasonal cycle (right).  Shifts in the distribution of MERRA-2 precipitation rates over 2008-2010 are easily identified.</a:t>
            </a:r>
          </a:p>
        </p:txBody>
      </p:sp>
      <p:pic>
        <p:nvPicPr>
          <p:cNvPr id="40" name="Picture 39">
            <a:extLst>
              <a:ext uri="{FF2B5EF4-FFF2-40B4-BE49-F238E27FC236}">
                <a16:creationId xmlns:a16="http://schemas.microsoft.com/office/drawing/2014/main" id="{CD7E3A17-EF94-7B44-A15E-C89505AED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 y="6415945"/>
            <a:ext cx="1036320" cy="442055"/>
          </a:xfrm>
          <a:prstGeom prst="rect">
            <a:avLst/>
          </a:prstGeom>
        </p:spPr>
      </p:pic>
      <p:pic>
        <p:nvPicPr>
          <p:cNvPr id="8" name="Picture 7">
            <a:extLst>
              <a:ext uri="{FF2B5EF4-FFF2-40B4-BE49-F238E27FC236}">
                <a16:creationId xmlns:a16="http://schemas.microsoft.com/office/drawing/2014/main" id="{1182A1CB-E4DE-3740-AB2A-27B85B6CAFAD}"/>
              </a:ext>
            </a:extLst>
          </p:cNvPr>
          <p:cNvPicPr>
            <a:picLocks noChangeAspect="1"/>
          </p:cNvPicPr>
          <p:nvPr/>
        </p:nvPicPr>
        <p:blipFill rotWithShape="1">
          <a:blip r:embed="rId5"/>
          <a:srcRect l="7407" t="10767" r="13889" b="5208"/>
          <a:stretch/>
        </p:blipFill>
        <p:spPr>
          <a:xfrm>
            <a:off x="304800" y="1952802"/>
            <a:ext cx="4038602" cy="2395356"/>
          </a:xfrm>
          <a:prstGeom prst="rect">
            <a:avLst/>
          </a:prstGeom>
        </p:spPr>
      </p:pic>
      <p:pic>
        <p:nvPicPr>
          <p:cNvPr id="9" name="Picture 8">
            <a:extLst>
              <a:ext uri="{FF2B5EF4-FFF2-40B4-BE49-F238E27FC236}">
                <a16:creationId xmlns:a16="http://schemas.microsoft.com/office/drawing/2014/main" id="{741F95A7-18EB-BD49-B168-AE61262418B5}"/>
              </a:ext>
            </a:extLst>
          </p:cNvPr>
          <p:cNvPicPr>
            <a:picLocks noChangeAspect="1"/>
          </p:cNvPicPr>
          <p:nvPr/>
        </p:nvPicPr>
        <p:blipFill rotWithShape="1">
          <a:blip r:embed="rId6"/>
          <a:srcRect l="7407" t="10921" r="13889" b="5055"/>
          <a:stretch/>
        </p:blipFill>
        <p:spPr>
          <a:xfrm>
            <a:off x="4724400" y="1952803"/>
            <a:ext cx="4038601" cy="2395355"/>
          </a:xfrm>
          <a:prstGeom prst="rect">
            <a:avLst/>
          </a:prstGeom>
        </p:spPr>
      </p:pic>
      <p:pic>
        <p:nvPicPr>
          <p:cNvPr id="11" name="Picture 10" descr="GPM_Logo_Transparent.psd">
            <a:extLst>
              <a:ext uri="{FF2B5EF4-FFF2-40B4-BE49-F238E27FC236}">
                <a16:creationId xmlns:a16="http://schemas.microsoft.com/office/drawing/2014/main" id="{B4344840-8A06-D64D-BB63-71BC6365B6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6900" y="-152400"/>
            <a:ext cx="1113126" cy="816289"/>
          </a:xfrm>
          <a:prstGeom prst="rect">
            <a:avLst/>
          </a:prstGeom>
        </p:spPr>
      </p:pic>
    </p:spTree>
    <p:extLst>
      <p:ext uri="{BB962C8B-B14F-4D97-AF65-F5344CB8AC3E}">
        <p14:creationId xmlns:p14="http://schemas.microsoft.com/office/powerpoint/2010/main" val="388349864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52400" y="123825"/>
            <a:ext cx="8839200" cy="5940088"/>
          </a:xfrm>
          <a:prstGeom prst="rect">
            <a:avLst/>
          </a:prstGeom>
          <a:noFill/>
          <a:ln w="9525">
            <a:noFill/>
            <a:miter lim="800000"/>
            <a:headEnd/>
            <a:tailEnd/>
          </a:ln>
        </p:spPr>
        <p:txBody>
          <a:bodyPr>
            <a:spAutoFit/>
          </a:bodyPr>
          <a:lstStyle/>
          <a:p>
            <a:pPr fontAlgn="t">
              <a:defRPr/>
            </a:pPr>
            <a:r>
              <a:rPr lang="en-US" b="1" dirty="0">
                <a:latin typeface="Times New Roman" pitchFamily="18" charset="0"/>
              </a:rPr>
              <a:t>                          </a:t>
            </a:r>
            <a:r>
              <a:rPr lang="en-US" dirty="0">
                <a:latin typeface="+mn-lt"/>
              </a:rPr>
              <a:t>Name:  George J. Huffman, NASA/GSFC, Code 612</a:t>
            </a:r>
            <a:br>
              <a:rPr lang="en-US" dirty="0">
                <a:latin typeface="+mn-lt"/>
              </a:rPr>
            </a:br>
            <a:r>
              <a:rPr lang="en-US" dirty="0">
                <a:latin typeface="+mn-lt"/>
              </a:rPr>
              <a:t>                        E-mail: </a:t>
            </a:r>
            <a:r>
              <a:rPr lang="en-US" dirty="0" err="1">
                <a:latin typeface="+mn-lt"/>
              </a:rPr>
              <a:t>george.j.huffman@nasa.gov</a:t>
            </a:r>
            <a:br>
              <a:rPr lang="en-US" dirty="0">
                <a:latin typeface="+mn-lt"/>
              </a:rPr>
            </a:br>
            <a:r>
              <a:rPr lang="en-US" dirty="0">
                <a:latin typeface="+mn-lt"/>
              </a:rPr>
              <a:t>                        Phone: 301-614-6308</a:t>
            </a:r>
            <a:br>
              <a:rPr lang="en-US" dirty="0">
                <a:latin typeface="Times New Roman" pitchFamily="18" charset="0"/>
              </a:rPr>
            </a:br>
            <a:endParaRPr lang="en-US" dirty="0">
              <a:latin typeface="Times New Roman" pitchFamily="18" charset="0"/>
            </a:endParaRPr>
          </a:p>
          <a:p>
            <a:pPr fontAlgn="t">
              <a:defRPr/>
            </a:pPr>
            <a:endParaRPr lang="en-US" b="1" dirty="0">
              <a:latin typeface="+mn-lt"/>
            </a:endParaRPr>
          </a:p>
          <a:p>
            <a:pPr fontAlgn="t">
              <a:defRPr/>
            </a:pPr>
            <a:r>
              <a:rPr lang="en-US" b="1" dirty="0">
                <a:latin typeface="+mn-lt"/>
              </a:rPr>
              <a:t>References:</a:t>
            </a:r>
          </a:p>
          <a:p>
            <a:r>
              <a:rPr lang="en-US" dirty="0">
                <a:latin typeface="Arial" panose="020B0604020202020204" pitchFamily="34" charset="0"/>
                <a:cs typeface="Arial" panose="020B0604020202020204" pitchFamily="34" charset="0"/>
              </a:rPr>
              <a:t>Potter, G., G.J. Huffman, D.T. </a:t>
            </a:r>
            <a:r>
              <a:rPr lang="en-US" dirty="0" err="1">
                <a:latin typeface="Arial" panose="020B0604020202020204" pitchFamily="34" charset="0"/>
                <a:cs typeface="Arial" panose="020B0604020202020204" pitchFamily="34" charset="0"/>
              </a:rPr>
              <a:t>Bolvin</a:t>
            </a:r>
            <a:r>
              <a:rPr lang="en-US" dirty="0">
                <a:latin typeface="Arial" panose="020B0604020202020204" pitchFamily="34" charset="0"/>
                <a:cs typeface="Arial" panose="020B0604020202020204" pitchFamily="34" charset="0"/>
              </a:rPr>
              <a:t>, M.G. </a:t>
            </a:r>
            <a:r>
              <a:rPr lang="en-US" dirty="0" err="1">
                <a:latin typeface="Arial" panose="020B0604020202020204" pitchFamily="34" charset="0"/>
                <a:cs typeface="Arial" panose="020B0604020202020204" pitchFamily="34" charset="0"/>
              </a:rPr>
              <a:t>Bosilovich</a:t>
            </a:r>
            <a:r>
              <a:rPr lang="en-US" dirty="0">
                <a:latin typeface="Arial" panose="020B0604020202020204" pitchFamily="34" charset="0"/>
                <a:cs typeface="Arial" panose="020B0604020202020204" pitchFamily="34" charset="0"/>
              </a:rPr>
              <a:t>, J. Hertz,  Laura E. Carriere, 2020:  Histogram Anomaly Time Series: A Compact Graphical Representation of Spatial Time Series Data Sets.  </a:t>
            </a:r>
            <a:r>
              <a:rPr lang="en-US" i="1" dirty="0">
                <a:latin typeface="Arial" panose="020B0604020202020204" pitchFamily="34" charset="0"/>
                <a:cs typeface="Arial" panose="020B0604020202020204" pitchFamily="34" charset="0"/>
              </a:rPr>
              <a:t>Bull. Amer. Meteor. Soc.</a:t>
            </a:r>
            <a:r>
              <a:rPr lang="en-US" dirty="0">
                <a:latin typeface="Arial" panose="020B0604020202020204" pitchFamily="34" charset="0"/>
                <a:cs typeface="Arial" panose="020B0604020202020204" pitchFamily="34" charset="0"/>
              </a:rPr>
              <a:t>, early release, doi:10.1175/BAMS-D-20-0130. </a:t>
            </a:r>
          </a:p>
          <a:p>
            <a:endParaRPr lang="en-US" dirty="0">
              <a:latin typeface="+mn-lt"/>
            </a:endParaRPr>
          </a:p>
          <a:p>
            <a:pPr fontAlgn="t">
              <a:defRPr/>
            </a:pPr>
            <a:r>
              <a:rPr lang="en-US" b="1" dirty="0">
                <a:latin typeface="+mn-lt"/>
              </a:rPr>
              <a:t>Data Sources:  </a:t>
            </a:r>
            <a:r>
              <a:rPr lang="en-US" dirty="0">
                <a:latin typeface="+mn-lt"/>
              </a:rPr>
              <a:t>The Modern-Era Retrospective Analysis for Research and Applications, Version 2 (MERRA-2); the Global Precipitation Climatology Project (GPCP) One-Degree Daily (1DD) precipitation dataset.</a:t>
            </a:r>
          </a:p>
          <a:p>
            <a:pPr fontAlgn="t">
              <a:defRPr/>
            </a:pPr>
            <a:endParaRPr lang="en-US" dirty="0">
              <a:latin typeface="+mn-lt"/>
            </a:endParaRPr>
          </a:p>
          <a:p>
            <a:pPr fontAlgn="t">
              <a:defRPr/>
            </a:pPr>
            <a:r>
              <a:rPr lang="en-US" b="1" dirty="0">
                <a:latin typeface="+mn-lt"/>
              </a:rPr>
              <a:t>Technical Description of Figures:</a:t>
            </a:r>
          </a:p>
          <a:p>
            <a:pPr fontAlgn="t">
              <a:defRPr/>
            </a:pPr>
            <a:r>
              <a:rPr lang="en-US" dirty="0">
                <a:latin typeface="+mn-lt"/>
              </a:rPr>
              <a:t>The display begins by accumulating the numbers of various precipitation rates in each map into a histogram.  Second, each map’s histogram is colorized as a column of data, and this is repeated for all the maps in the time period (left figure, October 1996 to December 2016, computed over oceans, 20°N-S from the Modern-Era Retrospective Analysis for Research and Applications, Version 2, MERRA-2). </a:t>
            </a:r>
            <a:r>
              <a:rPr lang="en-US">
                <a:latin typeface="+mn-lt"/>
              </a:rPr>
              <a:t>Third</a:t>
            </a:r>
            <a:r>
              <a:rPr lang="en-US" dirty="0">
                <a:latin typeface="+mn-lt"/>
              </a:rPr>
              <a:t>, the average annual cycle is computed over the entire time period for the number of occurrences in each precipitation rate separately</a:t>
            </a:r>
            <a:r>
              <a:rPr lang="en-US">
                <a:latin typeface="+mn-lt"/>
              </a:rPr>
              <a:t>. Fourth</a:t>
            </a:r>
            <a:r>
              <a:rPr lang="en-US" dirty="0">
                <a:latin typeface="+mn-lt"/>
              </a:rPr>
              <a:t>, the difference of the actual counts from this climatology is plotted and lightly smoothed to reduce noise (right figure). The color bar in both figures is logarithmic because there are so many small values compared to the relatively rare large precipitation values.</a:t>
            </a:r>
          </a:p>
          <a:p>
            <a:pPr fontAlgn="t">
              <a:defRPr/>
            </a:pPr>
            <a:endParaRPr lang="en-US" dirty="0">
              <a:latin typeface="+mn-lt"/>
            </a:endParaRPr>
          </a:p>
          <a:p>
            <a:r>
              <a:rPr lang="en-US" b="1" dirty="0">
                <a:latin typeface="+mn-lt"/>
              </a:rPr>
              <a:t>Scientific significance, societal relevance, and relationships to future missions: </a:t>
            </a:r>
            <a:r>
              <a:rPr lang="en-US" dirty="0">
                <a:latin typeface="+mn-lt"/>
              </a:rPr>
              <a:t>Long-term global precipitation datasets are a key tool for understanding the global water cycle and facilitating a wide range of water-related applications, including flood and landslide analysis, water resource management, agricultural forecasting, microinsurance, and transportation.</a:t>
            </a:r>
            <a:r>
              <a:rPr lang="en-US" dirty="0">
                <a:latin typeface="Arial" panose="020B0604020202020204" pitchFamily="34" charset="0"/>
                <a:cs typeface="Arial" panose="020B0604020202020204" pitchFamily="34" charset="0"/>
              </a:rPr>
              <a:t> Many of these applications are sensitive to whether the precipitation occurs in a few heavy events or many lighter events, so it is important to understand fluctuations over time in the histogram. Before HATS, these fluctuations were uncovered with a somewhat hunt-and-peck computation of histograms for various periods of time. With HATS, the entire record of histogram fluctuations is readily observed. HATS can be used to display histograms accumulated over whatever region the researcher wishes, and the native time resolution of the maps is likewise at the researcher’s discretion. Finally, the current work applies a light polynomial filter to reduce distracting noise, but a heavier, lighter, or no filter can be applied.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Essentially every global precipitation dataset is constructed from a heterogenous collection of input data (both surface- and satellite-based). One of the key steps in these algorithms is to minimize the jumps that occur when the different data sources contribute to the analysis. As such, the resulting precipitation time series contains both natural and artificial variations. HATS permits researchers to visually identify breakpoints in the histogram time series, which can then be analyzed in more depth to determine whether they are real or artificial. The display is sufficiently easy to create that the focus can be on finding times/regions of consistent behavior that can then be used for computing statistics of interest.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initial work has been done with precipitation data, but it is equally applicable to histograms of other data fields, such as temperature, water vapor, or aerosol content. The main change would be to shift the color bar from logarithmic to linear for fields with a more equitable distribution of small and large values.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834169" cy="709821"/>
          </a:xfrm>
          <a:prstGeom prst="rect">
            <a:avLst/>
          </a:prstGeom>
        </p:spPr>
      </p:pic>
      <p:sp>
        <p:nvSpPr>
          <p:cNvPr id="9" name="Text Box 17"/>
          <p:cNvSpPr txBox="1">
            <a:spLocks noChangeArrowheads="1"/>
          </p:cNvSpPr>
          <p:nvPr/>
        </p:nvSpPr>
        <p:spPr bwMode="auto">
          <a:xfrm>
            <a:off x="0" y="6613525"/>
            <a:ext cx="2561920" cy="246221"/>
          </a:xfrm>
          <a:prstGeom prst="rect">
            <a:avLst/>
          </a:prstGeom>
          <a:noFill/>
          <a:ln w="9525">
            <a:noFill/>
            <a:miter lim="800000"/>
            <a:headEnd/>
            <a:tailEnd/>
          </a:ln>
        </p:spPr>
        <p:txBody>
          <a:bodyPr wrap="none">
            <a:spAutoFit/>
          </a:bodyPr>
          <a:lstStyle/>
          <a:p>
            <a:pPr>
              <a:defRPr/>
            </a:pPr>
            <a:r>
              <a:rPr lang="en-US" b="1" dirty="0">
                <a:latin typeface="+mj-lt"/>
              </a:rPr>
              <a:t>Earth Sciences Division - Atmospheres</a:t>
            </a:r>
          </a:p>
        </p:txBody>
      </p:sp>
      <p:pic>
        <p:nvPicPr>
          <p:cNvPr id="5" name="Picture 4" descr="GPM_Logo_Transparent.psd">
            <a:extLst>
              <a:ext uri="{FF2B5EF4-FFF2-40B4-BE49-F238E27FC236}">
                <a16:creationId xmlns:a16="http://schemas.microsoft.com/office/drawing/2014/main" id="{6C4810CA-BA0C-8C46-85A3-DEB8F160BB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6900" y="-152400"/>
            <a:ext cx="1113126" cy="816289"/>
          </a:xfrm>
          <a:prstGeom prst="rect">
            <a:avLst/>
          </a:prstGeom>
        </p:spPr>
      </p:pic>
    </p:spTree>
    <p:extLst>
      <p:ext uri="{BB962C8B-B14F-4D97-AF65-F5344CB8AC3E}">
        <p14:creationId xmlns:p14="http://schemas.microsoft.com/office/powerpoint/2010/main" val="3116639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CACE030-7993-304B-A07E-6B4CBCAC9853}"/>
              </a:ext>
            </a:extLst>
          </p:cNvPr>
          <p:cNvPicPr>
            <a:picLocks noChangeAspect="1"/>
          </p:cNvPicPr>
          <p:nvPr/>
        </p:nvPicPr>
        <p:blipFill>
          <a:blip r:embed="rId3"/>
          <a:stretch>
            <a:fillRect/>
          </a:stretch>
        </p:blipFill>
        <p:spPr>
          <a:xfrm>
            <a:off x="-76200" y="1301374"/>
            <a:ext cx="2349500" cy="3556000"/>
          </a:xfrm>
          <a:prstGeom prst="rect">
            <a:avLst/>
          </a:prstGeom>
        </p:spPr>
      </p:pic>
      <p:sp>
        <p:nvSpPr>
          <p:cNvPr id="2050" name="Text Box 1"/>
          <p:cNvSpPr txBox="1">
            <a:spLocks noChangeArrowheads="1"/>
          </p:cNvSpPr>
          <p:nvPr/>
        </p:nvSpPr>
        <p:spPr bwMode="auto">
          <a:xfrm>
            <a:off x="0" y="-15653"/>
            <a:ext cx="9144000" cy="1006253"/>
          </a:xfrm>
          <a:prstGeom prst="rect">
            <a:avLst/>
          </a:prstGeom>
          <a:noFill/>
          <a:ln w="9525">
            <a:noFill/>
            <a:miter lim="800000"/>
            <a:headEnd/>
            <a:tailEnd/>
          </a:ln>
        </p:spPr>
        <p:txBody>
          <a:bodyPr lIns="82945" tIns="41473" rIns="82945" bIns="41473" anchor="ctr">
            <a:spAutoFit/>
          </a:bodyPr>
          <a:lstStyle/>
          <a:p>
            <a:pPr algn="ctr">
              <a:lnSpc>
                <a:spcPts val="25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1600" b="1" dirty="0">
                <a:latin typeface="+mj-lt"/>
              </a:rPr>
              <a:t>Aerosols Increase Deep Convective Cloud (DCC) Prevalence, </a:t>
            </a:r>
          </a:p>
          <a:p>
            <a:pPr algn="ctr">
              <a:lnSpc>
                <a:spcPts val="25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1600" b="1" dirty="0">
                <a:latin typeface="+mj-lt"/>
              </a:rPr>
              <a:t>But Saharan Dust May Dampen This Effect</a:t>
            </a:r>
          </a:p>
          <a:p>
            <a:pPr algn="ctr">
              <a:lnSpc>
                <a:spcPts val="25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400" b="1" dirty="0">
                <a:solidFill>
                  <a:schemeClr val="bg1">
                    <a:lumMod val="50000"/>
                  </a:schemeClr>
                </a:solidFill>
                <a:latin typeface="+mj-lt"/>
              </a:rPr>
              <a:t>L. Zamora</a:t>
            </a:r>
            <a:r>
              <a:rPr lang="en-GB" sz="1400" b="1" baseline="30000" dirty="0">
                <a:solidFill>
                  <a:schemeClr val="bg1">
                    <a:lumMod val="50000"/>
                  </a:schemeClr>
                </a:solidFill>
                <a:latin typeface="+mj-lt"/>
              </a:rPr>
              <a:t>1,2</a:t>
            </a:r>
            <a:r>
              <a:rPr lang="en-GB" sz="1400" b="1" dirty="0">
                <a:solidFill>
                  <a:schemeClr val="bg1">
                    <a:lumMod val="50000"/>
                  </a:schemeClr>
                </a:solidFill>
                <a:latin typeface="+mj-lt"/>
              </a:rPr>
              <a:t>, R. Kahn</a:t>
            </a:r>
            <a:r>
              <a:rPr lang="en-GB" sz="1400" b="1" baseline="30000" dirty="0">
                <a:solidFill>
                  <a:schemeClr val="bg1">
                    <a:lumMod val="50000"/>
                  </a:schemeClr>
                </a:solidFill>
                <a:latin typeface="+mj-lt"/>
              </a:rPr>
              <a:t>1</a:t>
            </a:r>
            <a:r>
              <a:rPr lang="en-GB" sz="1400" b="1" dirty="0">
                <a:solidFill>
                  <a:schemeClr val="bg1">
                    <a:lumMod val="50000"/>
                  </a:schemeClr>
                </a:solidFill>
                <a:latin typeface="+mj-lt"/>
              </a:rPr>
              <a:t>; </a:t>
            </a:r>
            <a:r>
              <a:rPr lang="en-GB" sz="1400" b="1" baseline="30000" dirty="0">
                <a:solidFill>
                  <a:schemeClr val="bg1">
                    <a:lumMod val="50000"/>
                  </a:schemeClr>
                </a:solidFill>
              </a:rPr>
              <a:t>1</a:t>
            </a:r>
            <a:r>
              <a:rPr lang="en-GB" sz="1400" b="1" dirty="0">
                <a:solidFill>
                  <a:schemeClr val="bg1">
                    <a:lumMod val="50000"/>
                  </a:schemeClr>
                </a:solidFill>
                <a:latin typeface="+mj-lt"/>
              </a:rPr>
              <a:t>Code 613, NASA/GSFC, </a:t>
            </a:r>
            <a:r>
              <a:rPr lang="en-GB" sz="1400" b="1" baseline="30000" dirty="0">
                <a:solidFill>
                  <a:schemeClr val="bg1">
                    <a:lumMod val="50000"/>
                  </a:schemeClr>
                </a:solidFill>
                <a:latin typeface="+mj-lt"/>
              </a:rPr>
              <a:t>2</a:t>
            </a:r>
            <a:r>
              <a:rPr lang="en-GB" sz="1400" b="1" dirty="0">
                <a:solidFill>
                  <a:schemeClr val="bg1">
                    <a:lumMod val="50000"/>
                  </a:schemeClr>
                </a:solidFill>
                <a:latin typeface="+mj-lt"/>
              </a:rPr>
              <a:t>ESSIC/UMD</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834169" cy="70982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 y="6415945"/>
            <a:ext cx="1036320" cy="442055"/>
          </a:xfrm>
          <a:prstGeom prst="rect">
            <a:avLst/>
          </a:prstGeom>
        </p:spPr>
      </p:pic>
      <p:pic>
        <p:nvPicPr>
          <p:cNvPr id="5" name="Picture 4">
            <a:extLst>
              <a:ext uri="{FF2B5EF4-FFF2-40B4-BE49-F238E27FC236}">
                <a16:creationId xmlns:a16="http://schemas.microsoft.com/office/drawing/2014/main" id="{70FCF026-88A1-4143-B13F-60B9A5C03A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5800" y="0"/>
            <a:ext cx="838200" cy="838200"/>
          </a:xfrm>
          <a:prstGeom prst="rect">
            <a:avLst/>
          </a:prstGeom>
        </p:spPr>
      </p:pic>
      <p:pic>
        <p:nvPicPr>
          <p:cNvPr id="16" name="Picture 15">
            <a:extLst>
              <a:ext uri="{FF2B5EF4-FFF2-40B4-BE49-F238E27FC236}">
                <a16:creationId xmlns:a16="http://schemas.microsoft.com/office/drawing/2014/main" id="{CE1C6422-C025-AF47-9176-9F3D481BB9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1" t="18091" r="535"/>
          <a:stretch/>
        </p:blipFill>
        <p:spPr>
          <a:xfrm>
            <a:off x="3429000" y="2352786"/>
            <a:ext cx="5659942" cy="2053084"/>
          </a:xfrm>
          <a:prstGeom prst="rect">
            <a:avLst/>
          </a:prstGeom>
        </p:spPr>
      </p:pic>
      <p:sp>
        <p:nvSpPr>
          <p:cNvPr id="24" name="TextBox 23">
            <a:extLst>
              <a:ext uri="{FF2B5EF4-FFF2-40B4-BE49-F238E27FC236}">
                <a16:creationId xmlns:a16="http://schemas.microsoft.com/office/drawing/2014/main" id="{389AC493-F99F-EA4A-ACD6-CC1D677B5C24}"/>
              </a:ext>
            </a:extLst>
          </p:cNvPr>
          <p:cNvSpPr txBox="1"/>
          <p:nvPr/>
        </p:nvSpPr>
        <p:spPr>
          <a:xfrm>
            <a:off x="3429000" y="1529974"/>
            <a:ext cx="5545642" cy="646331"/>
          </a:xfrm>
          <a:prstGeom prst="rect">
            <a:avLst/>
          </a:prstGeom>
          <a:noFill/>
        </p:spPr>
        <p:txBody>
          <a:bodyPr wrap="square" rtlCol="0">
            <a:spAutoFit/>
          </a:bodyPr>
          <a:lstStyle/>
          <a:p>
            <a:pPr algn="ctr"/>
            <a:r>
              <a:rPr lang="en-US" sz="1200" dirty="0">
                <a:latin typeface="+mn-lt"/>
              </a:rPr>
              <a:t>Dust-associated differences in DCC prevalence within similar locations and meteorological conditions (</a:t>
            </a:r>
            <a:r>
              <a:rPr lang="en-US" sz="1200" dirty="0" err="1">
                <a:latin typeface="+mn-lt"/>
              </a:rPr>
              <a:t>C</a:t>
            </a:r>
            <a:r>
              <a:rPr lang="en-US" sz="1400" baseline="-25000" dirty="0" err="1">
                <a:latin typeface="+mn-lt"/>
              </a:rPr>
              <a:t>aero</a:t>
            </a:r>
            <a:r>
              <a:rPr lang="en-US" sz="800" baseline="-25000" dirty="0">
                <a:latin typeface="+mn-lt"/>
              </a:rPr>
              <a:t> </a:t>
            </a:r>
            <a:r>
              <a:rPr lang="en-US" sz="1200" baseline="-25000" dirty="0" err="1">
                <a:latin typeface="+mn-lt"/>
              </a:rPr>
              <a:t>i,j</a:t>
            </a:r>
            <a:r>
              <a:rPr lang="en-US" sz="1200" dirty="0">
                <a:latin typeface="+mn-lt"/>
              </a:rPr>
              <a:t>) are low in very dusty conditions but high at elevated marine aerosol (DMS – dimethyl sulfide)</a:t>
            </a:r>
          </a:p>
        </p:txBody>
      </p:sp>
      <p:sp>
        <p:nvSpPr>
          <p:cNvPr id="29" name="Rectangle 28">
            <a:extLst>
              <a:ext uri="{FF2B5EF4-FFF2-40B4-BE49-F238E27FC236}">
                <a16:creationId xmlns:a16="http://schemas.microsoft.com/office/drawing/2014/main" id="{282A11FC-CDE7-2A4D-B3AF-FE8DA965BEF0}"/>
              </a:ext>
            </a:extLst>
          </p:cNvPr>
          <p:cNvSpPr/>
          <p:nvPr/>
        </p:nvSpPr>
        <p:spPr>
          <a:xfrm>
            <a:off x="1936029" y="2519267"/>
            <a:ext cx="1281330" cy="400110"/>
          </a:xfrm>
          <a:prstGeom prst="rect">
            <a:avLst/>
          </a:prstGeom>
        </p:spPr>
        <p:txBody>
          <a:bodyPr wrap="square">
            <a:spAutoFit/>
          </a:bodyPr>
          <a:lstStyle/>
          <a:p>
            <a:r>
              <a:rPr lang="en-US" dirty="0">
                <a:latin typeface="+mn-lt"/>
              </a:rPr>
              <a:t>Average % of the time DCCs occur</a:t>
            </a:r>
          </a:p>
        </p:txBody>
      </p:sp>
      <p:cxnSp>
        <p:nvCxnSpPr>
          <p:cNvPr id="30" name="Straight Arrow Connector 29">
            <a:extLst>
              <a:ext uri="{FF2B5EF4-FFF2-40B4-BE49-F238E27FC236}">
                <a16:creationId xmlns:a16="http://schemas.microsoft.com/office/drawing/2014/main" id="{8C823961-B672-8D45-B9E4-E132E7976E02}"/>
              </a:ext>
            </a:extLst>
          </p:cNvPr>
          <p:cNvCxnSpPr>
            <a:cxnSpLocks/>
          </p:cNvCxnSpPr>
          <p:nvPr/>
        </p:nvCxnSpPr>
        <p:spPr>
          <a:xfrm flipH="1" flipV="1">
            <a:off x="1936030" y="2396321"/>
            <a:ext cx="121370" cy="1229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CF342B1-EC73-8141-84F7-6FF9363A11DB}"/>
              </a:ext>
            </a:extLst>
          </p:cNvPr>
          <p:cNvSpPr txBox="1"/>
          <p:nvPr/>
        </p:nvSpPr>
        <p:spPr>
          <a:xfrm>
            <a:off x="-76200" y="1387514"/>
            <a:ext cx="2895600" cy="646331"/>
          </a:xfrm>
          <a:prstGeom prst="rect">
            <a:avLst/>
          </a:prstGeom>
          <a:noFill/>
        </p:spPr>
        <p:txBody>
          <a:bodyPr wrap="square" rtlCol="0">
            <a:spAutoFit/>
          </a:bodyPr>
          <a:lstStyle/>
          <a:p>
            <a:pPr algn="ctr"/>
            <a:r>
              <a:rPr lang="en-US" sz="1200" dirty="0">
                <a:latin typeface="+mn-lt"/>
              </a:rPr>
              <a:t>Increases in North Atlantic DCC prevalence (%) associated with elevated aerosols</a:t>
            </a:r>
          </a:p>
        </p:txBody>
      </p:sp>
      <p:sp>
        <p:nvSpPr>
          <p:cNvPr id="33" name="TextBox 32">
            <a:extLst>
              <a:ext uri="{FF2B5EF4-FFF2-40B4-BE49-F238E27FC236}">
                <a16:creationId xmlns:a16="http://schemas.microsoft.com/office/drawing/2014/main" id="{A96476E6-8189-7145-99CB-BD4928AE00AE}"/>
              </a:ext>
            </a:extLst>
          </p:cNvPr>
          <p:cNvSpPr txBox="1"/>
          <p:nvPr/>
        </p:nvSpPr>
        <p:spPr>
          <a:xfrm rot="16200000">
            <a:off x="1279457" y="4469678"/>
            <a:ext cx="1313146" cy="415498"/>
          </a:xfrm>
          <a:prstGeom prst="rect">
            <a:avLst/>
          </a:prstGeom>
          <a:solidFill>
            <a:schemeClr val="bg1"/>
          </a:solidFill>
        </p:spPr>
        <p:txBody>
          <a:bodyPr wrap="square" tIns="0" rtlCol="0">
            <a:spAutoFit/>
          </a:bodyPr>
          <a:lstStyle/>
          <a:p>
            <a:pPr algn="r"/>
            <a:r>
              <a:rPr lang="en-US" sz="1200" dirty="0">
                <a:latin typeface="+mn-lt"/>
              </a:rPr>
              <a:t>DMS-associated</a:t>
            </a:r>
          </a:p>
          <a:p>
            <a:pPr algn="r"/>
            <a:r>
              <a:rPr lang="en-US" sz="1200" dirty="0">
                <a:latin typeface="+mn-lt"/>
              </a:rPr>
              <a:t> aerosols</a:t>
            </a:r>
          </a:p>
        </p:txBody>
      </p:sp>
      <p:sp>
        <p:nvSpPr>
          <p:cNvPr id="34" name="TextBox 33">
            <a:extLst>
              <a:ext uri="{FF2B5EF4-FFF2-40B4-BE49-F238E27FC236}">
                <a16:creationId xmlns:a16="http://schemas.microsoft.com/office/drawing/2014/main" id="{D18B8F2B-21F8-144A-A63E-9FE4991DDDA8}"/>
              </a:ext>
            </a:extLst>
          </p:cNvPr>
          <p:cNvSpPr txBox="1"/>
          <p:nvPr/>
        </p:nvSpPr>
        <p:spPr>
          <a:xfrm rot="16200000">
            <a:off x="456388" y="4275090"/>
            <a:ext cx="739305" cy="230832"/>
          </a:xfrm>
          <a:prstGeom prst="rect">
            <a:avLst/>
          </a:prstGeom>
          <a:solidFill>
            <a:schemeClr val="bg1"/>
          </a:solidFill>
        </p:spPr>
        <p:txBody>
          <a:bodyPr wrap="none" tIns="0" rtlCol="0">
            <a:spAutoFit/>
          </a:bodyPr>
          <a:lstStyle/>
          <a:p>
            <a:r>
              <a:rPr lang="en-US" sz="1200" dirty="0">
                <a:latin typeface="+mn-lt"/>
              </a:rPr>
              <a:t>Sea salt</a:t>
            </a:r>
          </a:p>
        </p:txBody>
      </p:sp>
      <p:sp>
        <p:nvSpPr>
          <p:cNvPr id="6" name="TextBox 5"/>
          <p:cNvSpPr txBox="1"/>
          <p:nvPr/>
        </p:nvSpPr>
        <p:spPr>
          <a:xfrm>
            <a:off x="304800" y="5294293"/>
            <a:ext cx="8610600" cy="954107"/>
          </a:xfrm>
          <a:prstGeom prst="rect">
            <a:avLst/>
          </a:prstGeom>
          <a:solidFill>
            <a:schemeClr val="bg1">
              <a:lumMod val="75000"/>
            </a:schemeClr>
          </a:solidFill>
          <a:ln w="19050">
            <a:solidFill>
              <a:schemeClr val="tx1"/>
            </a:solidFill>
          </a:ln>
        </p:spPr>
        <p:txBody>
          <a:bodyPr wrap="square" rtlCol="0">
            <a:spAutoFit/>
          </a:bodyPr>
          <a:lstStyle/>
          <a:p>
            <a:r>
              <a:rPr lang="en-US" sz="1400" b="1" dirty="0">
                <a:latin typeface="+mn-lt"/>
              </a:rPr>
              <a:t>After accounting for meteorological co-variability, aerosols (especially marine-generated aerosols associated with dimethyl sulfide, DMS) are associated with substantially increased North Atlantic deep convective cloud (DCC) prevalence. However, dust may dampen marine aerosol effects by scrubbing the atmosphere of ocean-emitted cloud active particle precursors.</a:t>
            </a:r>
          </a:p>
        </p:txBody>
      </p:sp>
    </p:spTree>
    <p:extLst>
      <p:ext uri="{BB962C8B-B14F-4D97-AF65-F5344CB8AC3E}">
        <p14:creationId xmlns:p14="http://schemas.microsoft.com/office/powerpoint/2010/main" val="205231745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52400" y="123825"/>
            <a:ext cx="8839200" cy="6063198"/>
          </a:xfrm>
          <a:prstGeom prst="rect">
            <a:avLst/>
          </a:prstGeom>
          <a:noFill/>
          <a:ln w="9525">
            <a:noFill/>
            <a:miter lim="800000"/>
            <a:headEnd/>
            <a:tailEnd/>
          </a:ln>
        </p:spPr>
        <p:txBody>
          <a:bodyPr>
            <a:spAutoFit/>
          </a:bodyPr>
          <a:lstStyle/>
          <a:p>
            <a:pPr fontAlgn="t">
              <a:defRPr/>
            </a:pPr>
            <a:r>
              <a:rPr lang="en-US" b="1" dirty="0">
                <a:latin typeface="Times New Roman" pitchFamily="18" charset="0"/>
              </a:rPr>
              <a:t>                          </a:t>
            </a:r>
            <a:r>
              <a:rPr lang="en-US" dirty="0">
                <a:latin typeface="+mn-lt"/>
              </a:rPr>
              <a:t>Name:  Lauren Zamora, NASA/GSFC, Code 613 </a:t>
            </a:r>
            <a:r>
              <a:rPr lang="en-US" dirty="0">
                <a:latin typeface="Arial" charset="0"/>
              </a:rPr>
              <a:t>and ESSIC/UMD </a:t>
            </a:r>
            <a:br>
              <a:rPr lang="en-US" dirty="0">
                <a:latin typeface="+mn-lt"/>
              </a:rPr>
            </a:br>
            <a:r>
              <a:rPr lang="en-US" dirty="0">
                <a:latin typeface="+mn-lt"/>
              </a:rPr>
              <a:t>                        E-mail: </a:t>
            </a:r>
            <a:r>
              <a:rPr lang="en-US" dirty="0" err="1">
                <a:latin typeface="+mn-lt"/>
              </a:rPr>
              <a:t>lauren.m.zamora@nasa.gov</a:t>
            </a:r>
            <a:br>
              <a:rPr lang="en-US" dirty="0">
                <a:latin typeface="+mn-lt"/>
              </a:rPr>
            </a:br>
            <a:r>
              <a:rPr lang="en-US" dirty="0">
                <a:latin typeface="+mn-lt"/>
              </a:rPr>
              <a:t>                        Phone: 301-614-6353</a:t>
            </a:r>
            <a:br>
              <a:rPr lang="en-US" dirty="0">
                <a:latin typeface="Times New Roman" pitchFamily="18" charset="0"/>
              </a:rPr>
            </a:br>
            <a:endParaRPr lang="en-US" dirty="0">
              <a:latin typeface="Times New Roman" pitchFamily="18" charset="0"/>
            </a:endParaRPr>
          </a:p>
          <a:p>
            <a:pPr fontAlgn="t">
              <a:defRPr/>
            </a:pPr>
            <a:r>
              <a:rPr lang="en-US" sz="1200" b="1" dirty="0">
                <a:latin typeface="+mn-lt"/>
              </a:rPr>
              <a:t>References:</a:t>
            </a:r>
          </a:p>
          <a:p>
            <a:pPr fontAlgn="t">
              <a:defRPr/>
            </a:pPr>
            <a:r>
              <a:rPr lang="en-US" sz="1200" dirty="0">
                <a:latin typeface="+mn-lt"/>
              </a:rPr>
              <a:t>Zamora, L. M., and R. A. Kahn. 2020. "Saharan Dust Aerosols Change Deep Convective Cloud Prevalence, Possibly by Inhibiting Marine New Particle Formation." Journal of Climate, 33 (21): 9467-9480, </a:t>
            </a:r>
            <a:r>
              <a:rPr lang="en-US" sz="1200" dirty="0" err="1">
                <a:latin typeface="+mn-lt"/>
              </a:rPr>
              <a:t>doi</a:t>
            </a:r>
            <a:r>
              <a:rPr lang="en-US" sz="1200" dirty="0">
                <a:latin typeface="+mn-lt"/>
              </a:rPr>
              <a:t>: 10.1175/jcli-d-20-0083.1.</a:t>
            </a:r>
          </a:p>
          <a:p>
            <a:pPr fontAlgn="t">
              <a:defRPr/>
            </a:pPr>
            <a:r>
              <a:rPr lang="en-US" sz="1200" dirty="0">
                <a:latin typeface="+mn-lt"/>
              </a:rPr>
              <a:t> </a:t>
            </a:r>
          </a:p>
          <a:p>
            <a:pPr fontAlgn="t">
              <a:defRPr/>
            </a:pPr>
            <a:r>
              <a:rPr lang="en-US" sz="1200" b="1" dirty="0">
                <a:latin typeface="+mn-lt"/>
              </a:rPr>
              <a:t>Data Sources:  </a:t>
            </a:r>
            <a:r>
              <a:rPr lang="en-US" sz="1200" dirty="0">
                <a:latin typeface="+mn-lt"/>
              </a:rPr>
              <a:t>NASA AIRS, CALIPSO, and </a:t>
            </a:r>
            <a:r>
              <a:rPr lang="en-US" sz="1200" dirty="0" err="1">
                <a:latin typeface="+mn-lt"/>
              </a:rPr>
              <a:t>CloudSat</a:t>
            </a:r>
            <a:r>
              <a:rPr lang="en-US" sz="1200" dirty="0">
                <a:latin typeface="+mn-lt"/>
              </a:rPr>
              <a:t> remote sensing products, and NASA MERRA-2 reanalysis products. The authors were supported by the NASA Aerosol-Cloud Modeling and Analysis Program under Richard Eckman, and the Climate and Radiation program under Hal </a:t>
            </a:r>
            <a:r>
              <a:rPr lang="en-US" sz="1200" dirty="0" err="1">
                <a:latin typeface="+mn-lt"/>
              </a:rPr>
              <a:t>Maring</a:t>
            </a:r>
            <a:r>
              <a:rPr lang="en-US" sz="1200" dirty="0">
                <a:latin typeface="+mn-lt"/>
              </a:rPr>
              <a:t>.</a:t>
            </a:r>
            <a:endParaRPr lang="en-US" sz="1200" b="1" dirty="0">
              <a:latin typeface="+mn-lt"/>
            </a:endParaRPr>
          </a:p>
          <a:p>
            <a:pPr fontAlgn="t">
              <a:defRPr/>
            </a:pPr>
            <a:endParaRPr lang="en-US" sz="1200" dirty="0">
              <a:latin typeface="+mn-lt"/>
            </a:endParaRPr>
          </a:p>
          <a:p>
            <a:pPr fontAlgn="t">
              <a:defRPr/>
            </a:pPr>
            <a:r>
              <a:rPr lang="en-US" sz="1200" b="1" dirty="0">
                <a:latin typeface="+mn-lt"/>
              </a:rPr>
              <a:t>Technical Description of Figures:</a:t>
            </a:r>
          </a:p>
          <a:p>
            <a:pPr fontAlgn="t">
              <a:defRPr/>
            </a:pPr>
            <a:r>
              <a:rPr lang="en-US" sz="1200" b="1" i="1" dirty="0">
                <a:latin typeface="+mn-lt"/>
              </a:rPr>
              <a:t>Figure 1 (left): </a:t>
            </a:r>
            <a:r>
              <a:rPr lang="en-US" sz="1200" dirty="0">
                <a:latin typeface="+mn-lt"/>
              </a:rPr>
              <a:t>Deep convective clouds (DCCs) occur ~4% of the time over the tropical North Atlantic. After accounting for meteorological co-variability, we find that aerosols are associated with substantially increased North Atlantic DCC prevalence - especially for marine-generated aerosols associated with dimethyl sulfide (DMS). The data shown here are for DCCs observed between 3-4 km above mean sea level. The study includes all DCCs at least 4 km in depth having bases within 4 km of the surface. </a:t>
            </a:r>
          </a:p>
          <a:p>
            <a:pPr fontAlgn="t">
              <a:defRPr/>
            </a:pPr>
            <a:r>
              <a:rPr lang="en-US" sz="1200" b="1" i="1" dirty="0">
                <a:latin typeface="+mn-lt"/>
              </a:rPr>
              <a:t>Figure 2 (right): </a:t>
            </a:r>
            <a:r>
              <a:rPr lang="en-US" sz="1200" dirty="0">
                <a:latin typeface="+mn-lt"/>
              </a:rPr>
              <a:t>a) Comparing observations within similar locations and meteorological conditions over an extended period (2007-2010), we found that dust-associated increases in DCC prevalence are actually smaller at higher dust concentrations. b) In contrast, high DMS levels are associated with more prevalent DCCs (and in fact, DMS is more predictive of these increases than any other aerosol or meteorological factor we tested, see Zamora and Kahn, 2020). This suggests that dust may scrub the atmosphere of ocean-emitted cloud condensation nuclei (CCN) precursors, thus dampening marine aerosol effects on DCC prevalence, a process that has been hypothesized theoretically. </a:t>
            </a:r>
          </a:p>
          <a:p>
            <a:pPr fontAlgn="t">
              <a:defRPr/>
            </a:pPr>
            <a:endParaRPr lang="en-US" sz="1200" dirty="0">
              <a:latin typeface="+mn-lt"/>
            </a:endParaRPr>
          </a:p>
          <a:p>
            <a:r>
              <a:rPr lang="en-US" sz="1200" b="1" dirty="0">
                <a:latin typeface="+mn-lt"/>
              </a:rPr>
              <a:t>Scientific significance, societal relevance, and relationships to future missions: </a:t>
            </a:r>
            <a:r>
              <a:rPr lang="en-US" sz="1200" dirty="0">
                <a:latin typeface="+mn-lt"/>
              </a:rPr>
              <a:t>DCCs strongly influence tropical and sub-tropical climate, precipitation, and atmospheric chemistry; aerosol impacts on DCC prevalence are critical for modeling these effects. Our observation-based, advanced statistical method accounts for strong meteorological co-variability, and quantifies the aerosol impacts over large spatial and temporal scales without requiring knowledge of the underlying microphysics or cloud-active aerosol concentrations, which are highly uncertain. Our approach, demonstrated in a region where corroborating measurements are relatively abundant, can be applied in future studies to better understand and quantify aerosol–cloud interactions in other regions and with other cloud types, thus contributing to a major focus area of the Decadal Survey.</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834169" cy="709821"/>
          </a:xfrm>
          <a:prstGeom prst="rect">
            <a:avLst/>
          </a:prstGeom>
        </p:spPr>
      </p:pic>
      <p:sp>
        <p:nvSpPr>
          <p:cNvPr id="9" name="Text Box 17"/>
          <p:cNvSpPr txBox="1">
            <a:spLocks noChangeArrowheads="1"/>
          </p:cNvSpPr>
          <p:nvPr/>
        </p:nvSpPr>
        <p:spPr bwMode="auto">
          <a:xfrm>
            <a:off x="0" y="6613525"/>
            <a:ext cx="2561920" cy="246221"/>
          </a:xfrm>
          <a:prstGeom prst="rect">
            <a:avLst/>
          </a:prstGeom>
          <a:noFill/>
          <a:ln w="9525">
            <a:noFill/>
            <a:miter lim="800000"/>
            <a:headEnd/>
            <a:tailEnd/>
          </a:ln>
        </p:spPr>
        <p:txBody>
          <a:bodyPr wrap="none">
            <a:spAutoFit/>
          </a:bodyPr>
          <a:lstStyle/>
          <a:p>
            <a:pPr>
              <a:defRPr/>
            </a:pPr>
            <a:r>
              <a:rPr lang="en-US" b="1" dirty="0">
                <a:latin typeface="+mj-lt"/>
              </a:rPr>
              <a:t>Earth Sciences Division - Atmospheres</a:t>
            </a:r>
          </a:p>
        </p:txBody>
      </p:sp>
      <p:pic>
        <p:nvPicPr>
          <p:cNvPr id="7" name="Picture 6">
            <a:extLst>
              <a:ext uri="{FF2B5EF4-FFF2-40B4-BE49-F238E27FC236}">
                <a16:creationId xmlns:a16="http://schemas.microsoft.com/office/drawing/2014/main" id="{89978AE5-AAA8-9C4E-876D-5848C50292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800" y="0"/>
            <a:ext cx="838200" cy="838200"/>
          </a:xfrm>
          <a:prstGeom prst="rect">
            <a:avLst/>
          </a:prstGeom>
        </p:spPr>
      </p:pic>
    </p:spTree>
    <p:extLst>
      <p:ext uri="{BB962C8B-B14F-4D97-AF65-F5344CB8AC3E}">
        <p14:creationId xmlns:p14="http://schemas.microsoft.com/office/powerpoint/2010/main" val="39507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609600" y="16736"/>
            <a:ext cx="7861068" cy="691486"/>
          </a:xfrm>
          <a:prstGeom prst="rect">
            <a:avLst/>
          </a:prstGeom>
          <a:noFill/>
          <a:ln w="9525">
            <a:noFill/>
            <a:miter lim="800000"/>
            <a:headEnd/>
            <a:tailEnd/>
          </a:ln>
        </p:spPr>
        <p:txBody>
          <a:bodyPr wrap="square" lIns="82945" tIns="41473" rIns="82945" bIns="41473" anchor="ctr">
            <a:spAutoFit/>
          </a:bodyPr>
          <a:lstStyle/>
          <a:p>
            <a:pPr algn="ctr">
              <a:lnSpc>
                <a:spcPts val="25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1600" b="1" dirty="0">
                <a:solidFill>
                  <a:srgbClr val="000000"/>
                </a:solidFill>
                <a:latin typeface="+mn-lt"/>
              </a:rPr>
              <a:t>Inconsistencies in sulfur dioxide emissions from the Canadian oil sands and potential implications</a:t>
            </a:r>
            <a:r>
              <a:rPr lang="en-GB" sz="1600" b="1" dirty="0">
                <a:solidFill>
                  <a:srgbClr val="000000"/>
                </a:solidFill>
                <a:latin typeface="+mn-lt"/>
              </a:rPr>
              <a:t> </a:t>
            </a:r>
            <a:r>
              <a:rPr lang="en-GB" sz="1200" b="1" dirty="0">
                <a:solidFill>
                  <a:srgbClr val="000000"/>
                </a:solidFill>
                <a:latin typeface="+mn-lt"/>
              </a:rPr>
              <a:t>(C. McLinden (ECCC), Nick Krotkov(614), Can Li(614), and 11 others)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761999" cy="648409"/>
          </a:xfrm>
          <a:prstGeom prst="rect">
            <a:avLst/>
          </a:prstGeom>
        </p:spPr>
      </p:pic>
      <p:pic>
        <p:nvPicPr>
          <p:cNvPr id="11" name="Picture 2"/>
          <p:cNvPicPr>
            <a:picLocks noChangeAspect="1" noChangeArrowheads="1"/>
          </p:cNvPicPr>
          <p:nvPr/>
        </p:nvPicPr>
        <p:blipFill rotWithShape="1">
          <a:blip r:embed="rId4"/>
          <a:srcRect t="5185"/>
          <a:stretch/>
        </p:blipFill>
        <p:spPr bwMode="auto">
          <a:xfrm>
            <a:off x="8382000" y="2"/>
            <a:ext cx="761998" cy="5783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r="85984" b="-17633"/>
          <a:stretch/>
        </p:blipFill>
        <p:spPr>
          <a:xfrm>
            <a:off x="8470668" y="518824"/>
            <a:ext cx="673332" cy="395576"/>
          </a:xfrm>
          <a:prstGeom prst="rect">
            <a:avLst/>
          </a:prstGeom>
        </p:spPr>
      </p:pic>
      <p:sp>
        <p:nvSpPr>
          <p:cNvPr id="6" name="TextBox 5"/>
          <p:cNvSpPr txBox="1"/>
          <p:nvPr/>
        </p:nvSpPr>
        <p:spPr>
          <a:xfrm>
            <a:off x="4572000" y="952143"/>
            <a:ext cx="4490115" cy="2400657"/>
          </a:xfrm>
          <a:prstGeom prst="rect">
            <a:avLst/>
          </a:prstGeom>
          <a:solidFill>
            <a:schemeClr val="bg1">
              <a:lumMod val="75000"/>
            </a:schemeClr>
          </a:solidFill>
          <a:ln w="19050">
            <a:solidFill>
              <a:schemeClr val="tx1"/>
            </a:solidFill>
          </a:ln>
        </p:spPr>
        <p:txBody>
          <a:bodyPr wrap="square" rtlCol="0">
            <a:spAutoFit/>
          </a:bodyPr>
          <a:lstStyle/>
          <a:p>
            <a:r>
              <a:rPr lang="en-US" sz="1500" b="1" dirty="0">
                <a:latin typeface="+mn-lt"/>
              </a:rPr>
              <a:t>(left) A summary of the issue.  Emissions of sulfur dioxide (SO</a:t>
            </a:r>
            <a:r>
              <a:rPr lang="en-US" sz="1500" b="1" baseline="-25000" dirty="0">
                <a:latin typeface="+mn-lt"/>
              </a:rPr>
              <a:t>2</a:t>
            </a:r>
            <a:r>
              <a:rPr lang="en-US" sz="1500" b="1" dirty="0">
                <a:latin typeface="+mn-lt"/>
              </a:rPr>
              <a:t>) reported to the Canadian inventory fell by a factor of two due to the introduction of additional emission control measures (flue gas scrubbing).  However, the average SO</a:t>
            </a:r>
            <a:r>
              <a:rPr lang="en-US" sz="1500" b="1" baseline="-25000" dirty="0">
                <a:latin typeface="+mn-lt"/>
              </a:rPr>
              <a:t>2</a:t>
            </a:r>
            <a:r>
              <a:rPr lang="en-US" sz="1500" b="1" dirty="0">
                <a:latin typeface="+mn-lt"/>
              </a:rPr>
              <a:t> as seen by the Ozone Monitoring Instrument (OMI) on-board the NASA Aura satellite did not show any indication of the decline between these two periods.  The reason for the discrepancy remains unknown.</a:t>
            </a:r>
          </a:p>
        </p:txBody>
      </p:sp>
      <p:sp>
        <p:nvSpPr>
          <p:cNvPr id="13" name="TextBox 12"/>
          <p:cNvSpPr txBox="1"/>
          <p:nvPr/>
        </p:nvSpPr>
        <p:spPr>
          <a:xfrm>
            <a:off x="357554" y="3956346"/>
            <a:ext cx="3833446" cy="2308324"/>
          </a:xfrm>
          <a:prstGeom prst="rect">
            <a:avLst/>
          </a:prstGeom>
          <a:solidFill>
            <a:schemeClr val="bg1">
              <a:lumMod val="75000"/>
            </a:schemeClr>
          </a:solidFill>
          <a:ln w="19050">
            <a:solidFill>
              <a:schemeClr val="tx1"/>
            </a:solidFill>
          </a:ln>
        </p:spPr>
        <p:txBody>
          <a:bodyPr wrap="square" rtlCol="0">
            <a:spAutoFit/>
          </a:bodyPr>
          <a:lstStyle/>
          <a:p>
            <a:r>
              <a:rPr lang="en-US" sz="1600" b="1" dirty="0">
                <a:latin typeface="+mn-lt"/>
              </a:rPr>
              <a:t>(right) OMI-derived SO</a:t>
            </a:r>
            <a:r>
              <a:rPr lang="en-US" sz="1600" b="1" baseline="-25000" dirty="0">
                <a:latin typeface="+mn-lt"/>
              </a:rPr>
              <a:t>2</a:t>
            </a:r>
            <a:r>
              <a:rPr lang="en-US" sz="1600" b="1" dirty="0">
                <a:latin typeface="+mn-lt"/>
              </a:rPr>
              <a:t> emissions compared to those reported to the Canadian inventory agree with each other until 2013. Beginning in 2014, reported emissions are seen to decrease from the additional scrubbing of SO</a:t>
            </a:r>
            <a:r>
              <a:rPr lang="en-US" sz="1600" b="1" baseline="-25000" dirty="0">
                <a:latin typeface="+mn-lt"/>
              </a:rPr>
              <a:t>2, </a:t>
            </a:r>
            <a:r>
              <a:rPr lang="en-US" sz="1600" b="1" dirty="0">
                <a:latin typeface="+mn-lt"/>
              </a:rPr>
              <a:t>but that has not been confirmed by OMI (black lines with uncertainty estimates).</a:t>
            </a:r>
          </a:p>
        </p:txBody>
      </p:sp>
      <p:sp>
        <p:nvSpPr>
          <p:cNvPr id="14" name="Rectangle 13"/>
          <p:cNvSpPr/>
          <p:nvPr/>
        </p:nvSpPr>
        <p:spPr>
          <a:xfrm>
            <a:off x="8686800" y="4114800"/>
            <a:ext cx="228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a:extLst>
              <a:ext uri="{FF2B5EF4-FFF2-40B4-BE49-F238E27FC236}">
                <a16:creationId xmlns:a16="http://schemas.microsoft.com/office/drawing/2014/main" id="{661B246A-9629-384D-BCC1-F58D4AEFE6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 y="6415945"/>
            <a:ext cx="1036320" cy="442055"/>
          </a:xfrm>
          <a:prstGeom prst="rect">
            <a:avLst/>
          </a:prstGeom>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15196" t="3607" r="3059" b="34170"/>
          <a:stretch/>
        </p:blipFill>
        <p:spPr>
          <a:xfrm>
            <a:off x="457200" y="845739"/>
            <a:ext cx="3663271" cy="2973090"/>
          </a:xfrm>
          <a:prstGeom prst="rect">
            <a:avLst/>
          </a:prstGeom>
        </p:spPr>
      </p:pic>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4123"/>
          <a:stretch/>
        </p:blipFill>
        <p:spPr>
          <a:xfrm>
            <a:off x="4343399" y="3977436"/>
            <a:ext cx="4843785" cy="2405743"/>
          </a:xfrm>
          <a:prstGeom prst="rect">
            <a:avLst/>
          </a:prstGeom>
        </p:spPr>
      </p:pic>
    </p:spTree>
    <p:extLst>
      <p:ext uri="{BB962C8B-B14F-4D97-AF65-F5344CB8AC3E}">
        <p14:creationId xmlns:p14="http://schemas.microsoft.com/office/powerpoint/2010/main" val="356452215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17"/>
          <p:cNvSpPr txBox="1">
            <a:spLocks noChangeArrowheads="1"/>
          </p:cNvSpPr>
          <p:nvPr/>
        </p:nvSpPr>
        <p:spPr bwMode="auto">
          <a:xfrm>
            <a:off x="0" y="6613525"/>
            <a:ext cx="2561920" cy="246221"/>
          </a:xfrm>
          <a:prstGeom prst="rect">
            <a:avLst/>
          </a:prstGeom>
          <a:noFill/>
          <a:ln w="9525">
            <a:noFill/>
            <a:miter lim="800000"/>
            <a:headEnd/>
            <a:tailEnd/>
          </a:ln>
        </p:spPr>
        <p:txBody>
          <a:bodyPr wrap="none">
            <a:spAutoFit/>
          </a:bodyPr>
          <a:lstStyle/>
          <a:p>
            <a:pPr>
              <a:defRPr/>
            </a:pPr>
            <a:r>
              <a:rPr lang="en-US" b="1" dirty="0">
                <a:latin typeface="+mj-lt"/>
              </a:rPr>
              <a:t>Earth Sciences Division - Atmospheres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761999" cy="648409"/>
          </a:xfrm>
          <a:prstGeom prst="rect">
            <a:avLst/>
          </a:prstGeom>
        </p:spPr>
      </p:pic>
      <p:pic>
        <p:nvPicPr>
          <p:cNvPr id="11" name="Picture 2"/>
          <p:cNvPicPr>
            <a:picLocks noChangeAspect="1" noChangeArrowheads="1"/>
          </p:cNvPicPr>
          <p:nvPr/>
        </p:nvPicPr>
        <p:blipFill rotWithShape="1">
          <a:blip r:embed="rId4"/>
          <a:srcRect t="5185"/>
          <a:stretch/>
        </p:blipFill>
        <p:spPr bwMode="auto">
          <a:xfrm>
            <a:off x="8229600" y="2"/>
            <a:ext cx="914398" cy="694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r="50000" b="-17633"/>
          <a:stretch/>
        </p:blipFill>
        <p:spPr>
          <a:xfrm>
            <a:off x="6717067" y="595024"/>
            <a:ext cx="2401995" cy="395576"/>
          </a:xfrm>
          <a:prstGeom prst="rect">
            <a:avLst/>
          </a:prstGeom>
        </p:spPr>
      </p:pic>
      <p:sp>
        <p:nvSpPr>
          <p:cNvPr id="14" name="Text Box 4"/>
          <p:cNvSpPr txBox="1">
            <a:spLocks noChangeArrowheads="1"/>
          </p:cNvSpPr>
          <p:nvPr/>
        </p:nvSpPr>
        <p:spPr bwMode="auto">
          <a:xfrm>
            <a:off x="152400" y="123825"/>
            <a:ext cx="8839200" cy="6447919"/>
          </a:xfrm>
          <a:prstGeom prst="rect">
            <a:avLst/>
          </a:prstGeom>
          <a:noFill/>
          <a:ln w="9525">
            <a:noFill/>
            <a:miter lim="800000"/>
            <a:headEnd/>
            <a:tailEnd/>
          </a:ln>
        </p:spPr>
        <p:txBody>
          <a:bodyPr>
            <a:spAutoFit/>
          </a:bodyPr>
          <a:lstStyle/>
          <a:p>
            <a:pPr defTabSz="457200" fontAlgn="t">
              <a:spcBef>
                <a:spcPts val="0"/>
              </a:spcBef>
              <a:spcAft>
                <a:spcPts val="0"/>
              </a:spcAft>
              <a:defRPr/>
            </a:pPr>
            <a:r>
              <a:rPr lang="en-US" sz="1800" b="1" dirty="0">
                <a:solidFill>
                  <a:prstClr val="black"/>
                </a:solidFill>
                <a:latin typeface="Times New Roman" pitchFamily="18" charset="0"/>
              </a:rPr>
              <a:t>                </a:t>
            </a:r>
            <a:r>
              <a:rPr lang="en-US" sz="1800" dirty="0">
                <a:solidFill>
                  <a:prstClr val="black"/>
                </a:solidFill>
                <a:latin typeface="Calibri"/>
              </a:rPr>
              <a:t>Name:  Can Li &amp; Nickolay Krotkov &amp; NASA/GSFC, Code 614</a:t>
            </a:r>
            <a:br>
              <a:rPr lang="en-US" sz="1800" dirty="0">
                <a:solidFill>
                  <a:prstClr val="black"/>
                </a:solidFill>
                <a:latin typeface="Calibri"/>
              </a:rPr>
            </a:br>
            <a:r>
              <a:rPr lang="en-US" sz="1800" dirty="0">
                <a:solidFill>
                  <a:prstClr val="black"/>
                </a:solidFill>
                <a:latin typeface="Calibri"/>
              </a:rPr>
              <a:t>                  E-mail: </a:t>
            </a:r>
            <a:r>
              <a:rPr lang="en-US" sz="1800" dirty="0">
                <a:solidFill>
                  <a:prstClr val="black"/>
                </a:solidFill>
                <a:latin typeface="Calibri"/>
                <a:hlinkClick r:id="rId6"/>
              </a:rPr>
              <a:t>can.li@nasa.gov</a:t>
            </a:r>
            <a:r>
              <a:rPr lang="en-US" sz="1800" dirty="0">
                <a:solidFill>
                  <a:prstClr val="black"/>
                </a:solidFill>
                <a:latin typeface="Calibri"/>
              </a:rPr>
              <a:t> &amp; </a:t>
            </a:r>
            <a:r>
              <a:rPr lang="en-US" sz="1800" dirty="0" err="1">
                <a:solidFill>
                  <a:prstClr val="black"/>
                </a:solidFill>
                <a:latin typeface="Calibri"/>
              </a:rPr>
              <a:t>Nickolay.A.Krotkov@nasa.gov</a:t>
            </a:r>
            <a:br>
              <a:rPr lang="en-US" sz="1800" dirty="0">
                <a:solidFill>
                  <a:prstClr val="black"/>
                </a:solidFill>
                <a:latin typeface="Calibri"/>
              </a:rPr>
            </a:br>
            <a:r>
              <a:rPr lang="en-US" sz="1800" dirty="0">
                <a:solidFill>
                  <a:prstClr val="black"/>
                </a:solidFill>
                <a:latin typeface="Calibri"/>
              </a:rPr>
              <a:t>                        </a:t>
            </a:r>
          </a:p>
          <a:p>
            <a:pPr defTabSz="457200" fontAlgn="t">
              <a:spcBef>
                <a:spcPts val="0"/>
              </a:spcBef>
              <a:spcAft>
                <a:spcPts val="0"/>
              </a:spcAft>
              <a:defRPr/>
            </a:pPr>
            <a:endParaRPr lang="en-US" sz="1800" dirty="0">
              <a:solidFill>
                <a:prstClr val="black"/>
              </a:solidFill>
              <a:latin typeface="Times New Roman" pitchFamily="18" charset="0"/>
            </a:endParaRPr>
          </a:p>
          <a:p>
            <a:pPr defTabSz="457200" fontAlgn="t">
              <a:spcBef>
                <a:spcPts val="0"/>
              </a:spcBef>
              <a:spcAft>
                <a:spcPts val="0"/>
              </a:spcAft>
              <a:defRPr/>
            </a:pPr>
            <a:r>
              <a:rPr lang="en-US" sz="1100" b="1" dirty="0">
                <a:solidFill>
                  <a:prstClr val="black"/>
                </a:solidFill>
                <a:latin typeface="Calibri" panose="020F0502020204030204" pitchFamily="34" charset="0"/>
                <a:cs typeface="Arial"/>
              </a:rPr>
              <a:t>References:  </a:t>
            </a:r>
          </a:p>
          <a:p>
            <a:pPr defTabSz="457200" fontAlgn="t">
              <a:spcBef>
                <a:spcPts val="0"/>
              </a:spcBef>
              <a:spcAft>
                <a:spcPts val="0"/>
              </a:spcAft>
              <a:defRPr/>
            </a:pPr>
            <a:r>
              <a:rPr lang="en-US" sz="1100" dirty="0">
                <a:solidFill>
                  <a:prstClr val="black"/>
                </a:solidFill>
                <a:latin typeface="Calibri" panose="020F0502020204030204" pitchFamily="34" charset="0"/>
              </a:rPr>
              <a:t>McLinden, C. A., C. L. F. Adams, V. Fioletov, D. Griffin, P. A. Makar, X. Zhao, A. Kovachik, N. Dickson, C. Brown, </a:t>
            </a:r>
            <a:r>
              <a:rPr lang="en-US" sz="1100" b="1" dirty="0">
                <a:solidFill>
                  <a:prstClr val="black"/>
                </a:solidFill>
                <a:latin typeface="Calibri" panose="020F0502020204030204" pitchFamily="34" charset="0"/>
              </a:rPr>
              <a:t>N. Krotkov</a:t>
            </a:r>
            <a:r>
              <a:rPr lang="en-US" sz="1100" dirty="0">
                <a:solidFill>
                  <a:prstClr val="black"/>
                </a:solidFill>
                <a:latin typeface="Calibri" panose="020F0502020204030204" pitchFamily="34" charset="0"/>
              </a:rPr>
              <a:t>, </a:t>
            </a:r>
            <a:r>
              <a:rPr lang="en-US" sz="1100" b="1" dirty="0">
                <a:solidFill>
                  <a:prstClr val="black"/>
                </a:solidFill>
                <a:latin typeface="Calibri" panose="020F0502020204030204" pitchFamily="34" charset="0"/>
              </a:rPr>
              <a:t>C. Li</a:t>
            </a:r>
            <a:r>
              <a:rPr lang="en-US" sz="1100" dirty="0">
                <a:solidFill>
                  <a:prstClr val="black"/>
                </a:solidFill>
                <a:latin typeface="Calibri" panose="020F0502020204030204" pitchFamily="34" charset="0"/>
              </a:rPr>
              <a:t>, N. Theys, P. </a:t>
            </a:r>
            <a:r>
              <a:rPr lang="en-US" sz="1100" dirty="0" err="1">
                <a:solidFill>
                  <a:prstClr val="black"/>
                </a:solidFill>
                <a:latin typeface="Calibri" panose="020F0502020204030204" pitchFamily="34" charset="0"/>
              </a:rPr>
              <a:t>Hedelt</a:t>
            </a:r>
            <a:r>
              <a:rPr lang="en-US" sz="1100" dirty="0">
                <a:solidFill>
                  <a:prstClr val="black"/>
                </a:solidFill>
                <a:latin typeface="Calibri" panose="020F0502020204030204" pitchFamily="34" charset="0"/>
              </a:rPr>
              <a:t>, and D. G. Loyola, Inconsistencies in </a:t>
            </a:r>
            <a:r>
              <a:rPr lang="en-US" sz="1100" dirty="0" err="1">
                <a:solidFill>
                  <a:prstClr val="black"/>
                </a:solidFill>
                <a:latin typeface="Calibri" panose="020F0502020204030204" pitchFamily="34" charset="0"/>
              </a:rPr>
              <a:t>sulphur</a:t>
            </a:r>
            <a:r>
              <a:rPr lang="en-US" sz="1100" dirty="0">
                <a:solidFill>
                  <a:prstClr val="black"/>
                </a:solidFill>
                <a:latin typeface="Calibri" panose="020F0502020204030204" pitchFamily="34" charset="0"/>
              </a:rPr>
              <a:t> dioxide emissions from the Canadian oil sands and potential implications, Environmental Research Letters, http://iopscience.iop.org/article/10.1088/1748-9326/abcbbb, 2020.</a:t>
            </a:r>
          </a:p>
          <a:p>
            <a:pPr defTabSz="457200" fontAlgn="t">
              <a:spcBef>
                <a:spcPts val="0"/>
              </a:spcBef>
              <a:spcAft>
                <a:spcPts val="0"/>
              </a:spcAft>
              <a:defRPr/>
            </a:pPr>
            <a:endParaRPr lang="en-US" sz="1100" dirty="0">
              <a:solidFill>
                <a:prstClr val="black"/>
              </a:solidFill>
              <a:latin typeface="Calibri" panose="020F0502020204030204" pitchFamily="34" charset="0"/>
              <a:cs typeface="Arial"/>
            </a:endParaRPr>
          </a:p>
          <a:p>
            <a:pPr fontAlgn="t">
              <a:defRPr/>
            </a:pPr>
            <a:r>
              <a:rPr lang="en-US" sz="1100" b="1" dirty="0">
                <a:latin typeface="Calibri" panose="020F0502020204030204" pitchFamily="34" charset="0"/>
                <a:cs typeface="Arial"/>
              </a:rPr>
              <a:t>Data Sources:  </a:t>
            </a:r>
          </a:p>
          <a:p>
            <a:pPr fontAlgn="t">
              <a:defRPr/>
            </a:pPr>
            <a:r>
              <a:rPr lang="en-US" sz="1100" dirty="0">
                <a:latin typeface="Calibri" panose="020F0502020204030204" pitchFamily="34" charset="0"/>
                <a:cs typeface="Calibri"/>
              </a:rPr>
              <a:t>Aura Ozone Monitoring Instrument (OMI) SO2 and NO2 NASA standard products. </a:t>
            </a:r>
            <a:r>
              <a:rPr lang="en-US" sz="1100" dirty="0">
                <a:latin typeface="Calibri" panose="020F0502020204030204" pitchFamily="34" charset="0"/>
              </a:rPr>
              <a:t>The Dutch - Finnish built OMI instrument is part of the NASA’s EOS Aura satellite payload.  The OMI project is managed by KNMI (PI </a:t>
            </a:r>
            <a:r>
              <a:rPr lang="en-US" sz="1100" dirty="0" err="1">
                <a:latin typeface="Calibri" panose="020F0502020204030204" pitchFamily="34" charset="0"/>
              </a:rPr>
              <a:t>Pieternel</a:t>
            </a:r>
            <a:r>
              <a:rPr lang="en-US" sz="1100" dirty="0">
                <a:latin typeface="Calibri" panose="020F0502020204030204" pitchFamily="34" charset="0"/>
              </a:rPr>
              <a:t> </a:t>
            </a:r>
            <a:r>
              <a:rPr lang="en-US" sz="1100" dirty="0" err="1">
                <a:latin typeface="Calibri" panose="020F0502020204030204" pitchFamily="34" charset="0"/>
              </a:rPr>
              <a:t>Levelt</a:t>
            </a:r>
            <a:r>
              <a:rPr lang="en-US" sz="1100" dirty="0">
                <a:latin typeface="Calibri" panose="020F0502020204030204" pitchFamily="34" charset="0"/>
              </a:rPr>
              <a:t>) and the Netherlands Space Agency (NSO).  </a:t>
            </a:r>
            <a:r>
              <a:rPr lang="en-US" sz="1100" dirty="0">
                <a:latin typeface="Calibri" panose="020F0502020204030204" pitchFamily="34" charset="0"/>
                <a:cs typeface="Calibri"/>
              </a:rPr>
              <a:t>The Planetary Boundary Layer SO2 product (PBL OMSO2 v3) is publicly available from the NASA Goddard Earth Sciences (GES) Data and Information Services Center (DISC) (</a:t>
            </a:r>
            <a:r>
              <a:rPr lang="en-US" sz="1100" u="sng" dirty="0">
                <a:latin typeface="Calibri" panose="020F0502020204030204" pitchFamily="34" charset="0"/>
                <a:cs typeface="Calibri"/>
              </a:rPr>
              <a:t>https://aura.gesdisc.eosdis.nasa.gov/data/Aura_OMI_Level2/OMSO2.003/</a:t>
            </a:r>
            <a:r>
              <a:rPr lang="en-US" sz="1100" dirty="0">
                <a:latin typeface="Calibri" panose="020F0502020204030204" pitchFamily="34" charset="0"/>
                <a:cs typeface="Calibri"/>
              </a:rPr>
              <a:t>). </a:t>
            </a:r>
            <a:endParaRPr lang="en-US" sz="1100" dirty="0">
              <a:latin typeface="Calibri" panose="020F0502020204030204" pitchFamily="34" charset="0"/>
            </a:endParaRPr>
          </a:p>
          <a:p>
            <a:pPr fontAlgn="t">
              <a:defRPr/>
            </a:pPr>
            <a:endParaRPr lang="en-US" sz="1100" b="1" dirty="0">
              <a:latin typeface="Calibri" panose="020F0502020204030204" pitchFamily="34" charset="0"/>
              <a:cs typeface="Arial"/>
            </a:endParaRPr>
          </a:p>
          <a:p>
            <a:pPr fontAlgn="t">
              <a:defRPr/>
            </a:pPr>
            <a:r>
              <a:rPr lang="en-US" sz="1100" b="1" dirty="0">
                <a:latin typeface="Calibri" panose="020F0502020204030204" pitchFamily="34" charset="0"/>
                <a:cs typeface="Arial"/>
              </a:rPr>
              <a:t>Technical Description of Figures:</a:t>
            </a:r>
          </a:p>
          <a:p>
            <a:pPr fontAlgn="t">
              <a:defRPr/>
            </a:pPr>
            <a:r>
              <a:rPr lang="en-US" sz="1100" dirty="0">
                <a:latin typeface="Calibri" panose="020F0502020204030204" pitchFamily="34" charset="0"/>
                <a:cs typeface="Arial"/>
              </a:rPr>
              <a:t>(top-left) Multi-year average SO2 for two four-year periods (2010-2013 and 2014-2017) over the oil sands surface mines.  Top: average annual reported emissions; (bottom) April-October OMI average vertical column densities (in Dobson Units). The surface mines are outlined in black and the red squares indicate the location of the upgraders, facilities that turn heavy oil sands into synthetic crude oil.  Only locations in which the average VCD is at least 3 times larger than the standard error of the mean are shown.</a:t>
            </a:r>
          </a:p>
          <a:p>
            <a:pPr fontAlgn="t">
              <a:defRPr/>
            </a:pPr>
            <a:r>
              <a:rPr lang="en-US" sz="1100" dirty="0">
                <a:latin typeface="Calibri" panose="020F0502020204030204" pitchFamily="34" charset="0"/>
                <a:cs typeface="Arial"/>
              </a:rPr>
              <a:t>(bottom-right) Comparison of reported and OMI-derived annual 3-year running mean SO2</a:t>
            </a:r>
            <a:r>
              <a:rPr lang="en-US" sz="1100" baseline="-25000" dirty="0">
                <a:latin typeface="Calibri" panose="020F0502020204030204" pitchFamily="34" charset="0"/>
                <a:cs typeface="Arial"/>
              </a:rPr>
              <a:t> </a:t>
            </a:r>
            <a:r>
              <a:rPr lang="en-US" sz="1100" dirty="0">
                <a:latin typeface="Calibri" panose="020F0502020204030204" pitchFamily="34" charset="0"/>
                <a:cs typeface="Arial"/>
              </a:rPr>
              <a:t>emissions. (For example: OMI data from 2008-2010 were used to determine OMI 2009 emissions whereas for NPRI 2009 emissions, 2008-2010 values were simply averaged.)  The vertical lines show the uncertainty in the OMI-derived emissions.</a:t>
            </a:r>
          </a:p>
          <a:p>
            <a:pPr fontAlgn="t">
              <a:defRPr/>
            </a:pPr>
            <a:endParaRPr lang="en-US" sz="1100" dirty="0">
              <a:latin typeface="Calibri" panose="020F0502020204030204" pitchFamily="34" charset="0"/>
              <a:cs typeface="Arial"/>
            </a:endParaRPr>
          </a:p>
          <a:p>
            <a:pPr fontAlgn="t">
              <a:defRPr/>
            </a:pPr>
            <a:r>
              <a:rPr lang="en-US" sz="1100" b="1" dirty="0">
                <a:latin typeface="Calibri" panose="020F0502020204030204" pitchFamily="34" charset="0"/>
                <a:cs typeface="Arial"/>
              </a:rPr>
              <a:t>Scientific significance, societal relevance, and relationships to future missions:</a:t>
            </a:r>
          </a:p>
          <a:p>
            <a:r>
              <a:rPr lang="en-US" sz="1100" dirty="0">
                <a:latin typeface="Calibri" panose="020F0502020204030204" pitchFamily="34" charset="0"/>
                <a:cs typeface="Calibri" panose="020F0502020204030204" pitchFamily="34" charset="0"/>
              </a:rPr>
              <a:t>This represents an important study whereby existing Aura OMI satellite observations can be used to verify reported emissions, and to identify potential issues with current reporting procedures.  If SO</a:t>
            </a:r>
            <a:r>
              <a:rPr lang="en-US" sz="1100" baseline="-25000" dirty="0">
                <a:latin typeface="Calibri" panose="020F0502020204030204" pitchFamily="34" charset="0"/>
                <a:cs typeface="Calibri" panose="020F0502020204030204" pitchFamily="34" charset="0"/>
              </a:rPr>
              <a:t>2</a:t>
            </a:r>
            <a:r>
              <a:rPr lang="en-US" sz="1100" dirty="0">
                <a:latin typeface="Calibri" panose="020F0502020204030204" pitchFamily="34" charset="0"/>
                <a:cs typeface="Calibri" panose="020F0502020204030204" pitchFamily="34" charset="0"/>
              </a:rPr>
              <a:t> emissions have not decreased as expected, the area of critical load exceedances of aquatic ecosystems downwind would increase by an estimated 150,000 km</a:t>
            </a:r>
            <a:r>
              <a:rPr lang="en-US" sz="1100" baseline="30000" dirty="0">
                <a:latin typeface="Calibri" panose="020F0502020204030204" pitchFamily="34" charset="0"/>
                <a:cs typeface="Calibri" panose="020F0502020204030204" pitchFamily="34" charset="0"/>
              </a:rPr>
              <a:t>2</a:t>
            </a:r>
            <a:r>
              <a:rPr lang="en-US" sz="1100" dirty="0">
                <a:latin typeface="Calibri" panose="020F0502020204030204" pitchFamily="34" charset="0"/>
                <a:cs typeface="Calibri" panose="020F0502020204030204" pitchFamily="34" charset="0"/>
              </a:rPr>
              <a:t>.</a:t>
            </a: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The next generation of instruments will enable more accurate emission estimates and be more sensitive to smaller sources.  This includes the geostationary constellation of satellites:  NASA’s TEMPO (Tropospheric Emissions: monitoring of pollution) over North America, </a:t>
            </a:r>
            <a:r>
              <a:rPr lang="en-US" sz="1100" u="sng" dirty="0">
                <a:latin typeface="Calibri" panose="020F0502020204030204" pitchFamily="34" charset="0"/>
                <a:cs typeface="Calibri" panose="020F0502020204030204" pitchFamily="34" charset="0"/>
                <a:hlinkClick r:id="rId7"/>
              </a:rPr>
              <a:t>http://tempo.si.edu</a:t>
            </a:r>
            <a:r>
              <a:rPr lang="en-US" sz="1100">
                <a:latin typeface="Calibri" panose="020F0502020204030204" pitchFamily="34" charset="0"/>
                <a:cs typeface="Calibri" panose="020F0502020204030204" pitchFamily="34" charset="0"/>
              </a:rPr>
              <a:t>, ESA Copernicus </a:t>
            </a:r>
            <a:r>
              <a:rPr lang="en-US" sz="1100" dirty="0">
                <a:latin typeface="Calibri" panose="020F0502020204030204" pitchFamily="34" charset="0"/>
                <a:cs typeface="Calibri" panose="020F0502020204030204" pitchFamily="34" charset="0"/>
              </a:rPr>
              <a:t>Sentinel 4 UVN over Europe, and the recently </a:t>
            </a:r>
            <a:r>
              <a:rPr lang="en-US" sz="1100">
                <a:latin typeface="Calibri" panose="020F0502020204030204" pitchFamily="34" charset="0"/>
                <a:cs typeface="Calibri" panose="020F0502020204030204" pitchFamily="34" charset="0"/>
              </a:rPr>
              <a:t>launched Geostationary </a:t>
            </a:r>
            <a:r>
              <a:rPr lang="en-US" sz="1100" dirty="0">
                <a:latin typeface="Calibri" panose="020F0502020204030204" pitchFamily="34" charset="0"/>
                <a:cs typeface="Calibri" panose="020F0502020204030204" pitchFamily="34" charset="0"/>
              </a:rPr>
              <a:t>Environment Monitoring Spectrometer (GEMS) on board the </a:t>
            </a:r>
            <a:r>
              <a:rPr lang="en-US" sz="1100" dirty="0" err="1">
                <a:latin typeface="Calibri" panose="020F0502020204030204" pitchFamily="34" charset="0"/>
                <a:cs typeface="Calibri" panose="020F0502020204030204" pitchFamily="34" charset="0"/>
              </a:rPr>
              <a:t>GeoKOMPSAT</a:t>
            </a:r>
            <a:r>
              <a:rPr lang="en-US" sz="1100" dirty="0">
                <a:latin typeface="Calibri" panose="020F0502020204030204" pitchFamily="34" charset="0"/>
                <a:cs typeface="Calibri" panose="020F0502020204030204" pitchFamily="34" charset="0"/>
              </a:rPr>
              <a:t> satellite over East Asia. </a:t>
            </a:r>
          </a:p>
          <a:p>
            <a:r>
              <a:rPr lang="en-US" sz="1100" dirty="0">
                <a:latin typeface="Calibri" panose="020F0502020204030204" pitchFamily="34" charset="0"/>
                <a:cs typeface="Calibri" panose="020F0502020204030204" pitchFamily="34" charset="0"/>
              </a:rPr>
              <a:t>    </a:t>
            </a:r>
            <a:endParaRPr lang="en-CA" sz="1100" dirty="0">
              <a:latin typeface="Calibri" panose="020F0502020204030204" pitchFamily="34" charset="0"/>
              <a:cs typeface="Calibri" panose="020F0502020204030204" pitchFamily="34" charset="0"/>
            </a:endParaRPr>
          </a:p>
          <a:p>
            <a:pPr defTabSz="457200" fontAlgn="t">
              <a:spcBef>
                <a:spcPts val="0"/>
              </a:spcBef>
              <a:spcAft>
                <a:spcPts val="0"/>
              </a:spcAft>
              <a:defRPr/>
            </a:pPr>
            <a:endParaRPr lang="en-US" sz="1100" b="1" dirty="0">
              <a:solidFill>
                <a:prstClr val="black"/>
              </a:solidFill>
              <a:latin typeface="Arial"/>
              <a:cs typeface="Arial"/>
            </a:endParaRPr>
          </a:p>
        </p:txBody>
      </p:sp>
      <p:pic>
        <p:nvPicPr>
          <p:cNvPr id="7" name="Picture 6">
            <a:extLst>
              <a:ext uri="{FF2B5EF4-FFF2-40B4-BE49-F238E27FC236}">
                <a16:creationId xmlns:a16="http://schemas.microsoft.com/office/drawing/2014/main" id="{8178CDE3-8A66-DD49-8838-6CB285046C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 y="6263545"/>
            <a:ext cx="1036320" cy="442055"/>
          </a:xfrm>
          <a:prstGeom prst="rect">
            <a:avLst/>
          </a:prstGeom>
        </p:spPr>
      </p:pic>
    </p:spTree>
    <p:extLst>
      <p:ext uri="{BB962C8B-B14F-4D97-AF65-F5344CB8AC3E}">
        <p14:creationId xmlns:p14="http://schemas.microsoft.com/office/powerpoint/2010/main" val="4003901990"/>
      </p:ext>
    </p:extLst>
  </p:cSld>
  <p:clrMapOvr>
    <a:masterClrMapping/>
  </p:clrMapOvr>
  <p:transition spd="med"/>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5896</TotalTime>
  <Words>2162</Words>
  <Application>Microsoft Macintosh PowerPoint</Application>
  <PresentationFormat>On-screen Show (4:3)</PresentationFormat>
  <Paragraphs>66</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Helvetica</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vector>
  </TitlesOfParts>
  <Company>NASA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jfoster</dc:creator>
  <cp:lastModifiedBy>Holland, Rashida A. (GSFC-613.0)[GLOBAL SCIENCE &amp; TECHNOLOGY INC]</cp:lastModifiedBy>
  <cp:revision>268</cp:revision>
  <cp:lastPrinted>2014-05-29T18:51:42Z</cp:lastPrinted>
  <dcterms:created xsi:type="dcterms:W3CDTF">2010-01-26T17:34:07Z</dcterms:created>
  <dcterms:modified xsi:type="dcterms:W3CDTF">2021-02-22T18:28:34Z</dcterms:modified>
</cp:coreProperties>
</file>