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74" r:id="rId2"/>
    <p:sldId id="275" r:id="rId3"/>
    <p:sldId id="276" r:id="rId4"/>
    <p:sldId id="277" r:id="rId5"/>
    <p:sldId id="257"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iner, Joanna (GSFC-6140)" initials="JJ(6"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8434C-BEB6-6D4E-A07C-9BCC48B560AF}" v="5" dt="2021-01-26T01:30:23.0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FFBB8-2300-42F9-BFCE-C4C6F6312BA5}"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BAE1A-5E65-4D44-AE90-884DC0537480}" type="slidenum">
              <a:rPr lang="en-US" smtClean="0"/>
              <a:t>‹#›</a:t>
            </a:fld>
            <a:endParaRPr lang="en-US"/>
          </a:p>
        </p:txBody>
      </p:sp>
    </p:spTree>
    <p:extLst>
      <p:ext uri="{BB962C8B-B14F-4D97-AF65-F5344CB8AC3E}">
        <p14:creationId xmlns:p14="http://schemas.microsoft.com/office/powerpoint/2010/main" val="4213947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16935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339149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582221-6386-44D9-8CCD-90BB13F229E4}"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364211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582221-6386-44D9-8CCD-90BB13F229E4}"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119387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582221-6386-44D9-8CCD-90BB13F229E4}"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316358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582221-6386-44D9-8CCD-90BB13F229E4}"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28772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582221-6386-44D9-8CCD-90BB13F229E4}" type="datetimeFigureOut">
              <a:rPr lang="en-GB" smtClean="0"/>
              <a:t>22/02/2021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68594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582221-6386-44D9-8CCD-90BB13F229E4}"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270962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582221-6386-44D9-8CCD-90BB13F229E4}" type="datetimeFigureOut">
              <a:rPr lang="en-GB" smtClean="0"/>
              <a:t>22/02/2021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4210042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582221-6386-44D9-8CCD-90BB13F229E4}" type="datetimeFigureOut">
              <a:rPr lang="en-GB" smtClean="0"/>
              <a:t>22/02/2021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327096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82221-6386-44D9-8CCD-90BB13F229E4}" type="datetimeFigureOut">
              <a:rPr lang="en-GB" smtClean="0"/>
              <a:t>22/02/2021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247792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82221-6386-44D9-8CCD-90BB13F229E4}"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1626376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582221-6386-44D9-8CCD-90BB13F229E4}" type="datetimeFigureOut">
              <a:rPr lang="en-GB" smtClean="0"/>
              <a:t>22/02/2021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726052-5BEF-4EC7-905E-A2B0DEB23A62}" type="slidenum">
              <a:rPr lang="en-GB" smtClean="0"/>
              <a:t>‹#›</a:t>
            </a:fld>
            <a:endParaRPr lang="en-GB"/>
          </a:p>
        </p:txBody>
      </p:sp>
    </p:spTree>
    <p:extLst>
      <p:ext uri="{BB962C8B-B14F-4D97-AF65-F5344CB8AC3E}">
        <p14:creationId xmlns:p14="http://schemas.microsoft.com/office/powerpoint/2010/main" val="273395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82221-6386-44D9-8CCD-90BB13F229E4}" type="datetimeFigureOut">
              <a:rPr lang="en-GB" smtClean="0"/>
              <a:t>22/02/2021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26052-5BEF-4EC7-905E-A2B0DEB23A62}" type="slidenum">
              <a:rPr lang="en-GB" smtClean="0"/>
              <a:t>‹#›</a:t>
            </a:fld>
            <a:endParaRPr lang="en-GB"/>
          </a:p>
        </p:txBody>
      </p:sp>
    </p:spTree>
    <p:extLst>
      <p:ext uri="{BB962C8B-B14F-4D97-AF65-F5344CB8AC3E}">
        <p14:creationId xmlns:p14="http://schemas.microsoft.com/office/powerpoint/2010/main" val="189261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tiff"/></Relationships>
</file>

<file path=ppt/slides/_rels/slide2.xml.rels><?xml version="1.0" encoding="UTF-8" standalone="yes"?>
<Relationships xmlns="http://schemas.openxmlformats.org/package/2006/relationships"><Relationship Id="rId3" Type="http://schemas.openxmlformats.org/officeDocument/2006/relationships/hyperlink" Target="https://storm.pps.eosdis.nasa.gov/stor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so2.gsfc.nas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981323" y="142514"/>
            <a:ext cx="7033258" cy="1991971"/>
          </a:xfrm>
          <a:prstGeom prst="rect">
            <a:avLst/>
          </a:prstGeom>
          <a:noFill/>
          <a:ln w="9525">
            <a:noFill/>
            <a:miter lim="800000"/>
            <a:headEnd/>
            <a:tailEnd/>
          </a:ln>
        </p:spPr>
        <p:txBody>
          <a:bodyPr wrap="square" lIns="82945" tIns="41473" rIns="82945" bIns="41473" anchor="ctr">
            <a:spAutoFit/>
          </a:bodyPr>
          <a:lstStyle/>
          <a:p>
            <a:pPr algn="ctr">
              <a:spcAft>
                <a:spcPts val="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Analysis of GPM Microwave Imager Lake Effect </a:t>
            </a:r>
          </a:p>
          <a:p>
            <a:pPr algn="ctr">
              <a:spcAft>
                <a:spcPts val="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Snow Retrievals Provides Improvements to the </a:t>
            </a:r>
          </a:p>
          <a:p>
            <a:pPr algn="ctr">
              <a:spcAft>
                <a:spcPts val="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2000" b="1" dirty="0">
                <a:solidFill>
                  <a:srgbClr val="000000"/>
                </a:solidFill>
                <a:latin typeface="+mj-lt"/>
              </a:rPr>
              <a:t>GPROF Operational Algorithm</a:t>
            </a:r>
          </a:p>
          <a:p>
            <a:pPr algn="ctr">
              <a:spcAft>
                <a:spcPts val="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endParaRPr lang="en-GB" sz="800" b="1" dirty="0">
              <a:solidFill>
                <a:srgbClr val="000000"/>
              </a:solidFill>
              <a:latin typeface="+mj-lt"/>
            </a:endParaRPr>
          </a:p>
          <a:p>
            <a:pPr algn="ctr"/>
            <a:r>
              <a:rPr lang="en-GB" sz="1400" b="1" spc="-1" dirty="0">
                <a:solidFill>
                  <a:schemeClr val="tx1">
                    <a:lumMod val="50000"/>
                    <a:lumOff val="50000"/>
                  </a:schemeClr>
                </a:solidFill>
                <a:latin typeface="+mj-lt"/>
                <a:cs typeface="Calibri"/>
              </a:rPr>
              <a:t>Lisa Milani (Code 612, NASA/GSFC and UMD); M.S. </a:t>
            </a:r>
            <a:r>
              <a:rPr lang="en-GB" sz="1400" b="1" spc="-1" dirty="0" err="1">
                <a:solidFill>
                  <a:schemeClr val="tx1">
                    <a:lumMod val="50000"/>
                    <a:lumOff val="50000"/>
                  </a:schemeClr>
                </a:solidFill>
                <a:latin typeface="+mj-lt"/>
                <a:cs typeface="Calibri"/>
              </a:rPr>
              <a:t>Kulie</a:t>
            </a:r>
            <a:r>
              <a:rPr lang="en-GB" sz="1400" b="1" spc="-1" dirty="0">
                <a:solidFill>
                  <a:schemeClr val="tx1">
                    <a:lumMod val="50000"/>
                    <a:lumOff val="50000"/>
                  </a:schemeClr>
                </a:solidFill>
                <a:latin typeface="+mj-lt"/>
                <a:cs typeface="Calibri"/>
              </a:rPr>
              <a:t> (NOAA); D. Casella (ISAC-CNR); P.E. Kirstetter (NOAA); G. Panegrossi (ISAC-CNR); V. Petkovic (UMD); S.E. </a:t>
            </a:r>
            <a:r>
              <a:rPr lang="en-GB" sz="1400" b="1" spc="-1" dirty="0" err="1">
                <a:solidFill>
                  <a:schemeClr val="tx1">
                    <a:lumMod val="50000"/>
                    <a:lumOff val="50000"/>
                  </a:schemeClr>
                </a:solidFill>
                <a:latin typeface="+mj-lt"/>
                <a:cs typeface="Calibri"/>
              </a:rPr>
              <a:t>Ringerud</a:t>
            </a:r>
            <a:r>
              <a:rPr lang="en-GB" sz="1400" b="1" spc="-1" dirty="0">
                <a:solidFill>
                  <a:schemeClr val="tx1">
                    <a:lumMod val="50000"/>
                    <a:lumOff val="50000"/>
                  </a:schemeClr>
                </a:solidFill>
                <a:latin typeface="+mj-lt"/>
                <a:cs typeface="Calibri"/>
              </a:rPr>
              <a:t> (Code 612, NASA/GSFC and UMD; J-F. Rysman; P. </a:t>
            </a:r>
            <a:r>
              <a:rPr lang="en-GB" sz="1400" b="1" spc="-1" dirty="0" err="1">
                <a:solidFill>
                  <a:schemeClr val="tx1">
                    <a:lumMod val="50000"/>
                    <a:lumOff val="50000"/>
                  </a:schemeClr>
                </a:solidFill>
                <a:latin typeface="+mj-lt"/>
                <a:cs typeface="Calibri"/>
              </a:rPr>
              <a:t>Sanò</a:t>
            </a:r>
            <a:r>
              <a:rPr lang="en-GB" sz="1400" b="1" spc="-1" dirty="0">
                <a:solidFill>
                  <a:schemeClr val="tx1">
                    <a:lumMod val="50000"/>
                    <a:lumOff val="50000"/>
                  </a:schemeClr>
                </a:solidFill>
                <a:latin typeface="+mj-lt"/>
                <a:cs typeface="Calibri"/>
              </a:rPr>
              <a:t> (ISAC-CNR); N-Y. Wang (NOAA); Y. You (UMD); G. Skofronick-Jackson (NASA/HQ)</a:t>
            </a:r>
            <a:endParaRPr lang="en-GB" sz="1400" b="1" dirty="0">
              <a:solidFill>
                <a:schemeClr val="tx1">
                  <a:lumMod val="50000"/>
                  <a:lumOff val="50000"/>
                </a:schemeClr>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54" y="65990"/>
            <a:ext cx="834169" cy="709821"/>
          </a:xfrm>
          <a:prstGeom prst="rect">
            <a:avLst/>
          </a:prstGeom>
        </p:spPr>
      </p:pic>
      <p:sp>
        <p:nvSpPr>
          <p:cNvPr id="6" name="TextBox 5"/>
          <p:cNvSpPr txBox="1"/>
          <p:nvPr/>
        </p:nvSpPr>
        <p:spPr>
          <a:xfrm>
            <a:off x="-11947" y="4572000"/>
            <a:ext cx="9155947" cy="1600438"/>
          </a:xfrm>
          <a:prstGeom prst="rect">
            <a:avLst/>
          </a:prstGeom>
          <a:solidFill>
            <a:srgbClr val="5091CF"/>
          </a:solidFill>
          <a:ln w="19050">
            <a:solidFill>
              <a:srgbClr val="5091CF"/>
            </a:solidFill>
          </a:ln>
        </p:spPr>
        <p:txBody>
          <a:bodyPr wrap="square" lIns="685800" rIns="685800" rtlCol="0">
            <a:spAutoFit/>
          </a:bodyPr>
          <a:lstStyle/>
          <a:p>
            <a:pPr marL="7938" algn="just" fontAlgn="ctr"/>
            <a:r>
              <a:rPr lang="en-GB" sz="1400" spc="-1" dirty="0">
                <a:solidFill>
                  <a:schemeClr val="bg1"/>
                </a:solidFill>
                <a:latin typeface="+mn-lt"/>
                <a:ea typeface="DejaVu Sans"/>
                <a:cs typeface="Calibri"/>
              </a:rPr>
              <a:t>Quantitative precipitation estimates (QPE) of extreme lake-effect snow events are a big challenge for passive microwave remote sensing. The GPM Microwave Imager (GMI) high frequency channels can clearly detect intense shallow convective snowfall events over the United States lower Great Lakes region. However, GMI Goddard </a:t>
            </a:r>
            <a:r>
              <a:rPr lang="en-GB" sz="1400" spc="-1" dirty="0" err="1">
                <a:solidFill>
                  <a:schemeClr val="bg1"/>
                </a:solidFill>
                <a:latin typeface="+mn-lt"/>
                <a:ea typeface="DejaVu Sans"/>
                <a:cs typeface="Calibri"/>
              </a:rPr>
              <a:t>PROfiling</a:t>
            </a:r>
            <a:r>
              <a:rPr lang="en-GB" sz="1400" spc="-1" dirty="0">
                <a:solidFill>
                  <a:schemeClr val="bg1"/>
                </a:solidFill>
                <a:latin typeface="+mn-lt"/>
                <a:ea typeface="DejaVu Sans"/>
                <a:cs typeface="Calibri"/>
              </a:rPr>
              <a:t> (GPROF) QPE retrievals produce inconsistent results when compared against the Multi-Radar/Multi-Sensor ground-based radar reference dataset. More accurate surface classification and better representativeness of the GPROF a priori databases would represent an important step for improving lake-effect snow QPE.</a:t>
            </a:r>
            <a:endParaRPr lang="en-US" sz="1400" dirty="0">
              <a:solidFill>
                <a:schemeClr val="bg1"/>
              </a:solidFill>
              <a:latin typeface="+mn-lt"/>
            </a:endParaRPr>
          </a:p>
        </p:txBody>
      </p:sp>
      <p:pic>
        <p:nvPicPr>
          <p:cNvPr id="40" name="Picture 39">
            <a:extLst>
              <a:ext uri="{FF2B5EF4-FFF2-40B4-BE49-F238E27FC236}">
                <a16:creationId xmlns:a16="http://schemas.microsoft.com/office/drawing/2014/main" id="{CD7E3A17-EF94-7B44-A15E-C89505AEDC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10" name="Picture 9" descr="GPM_Logo_Transparent.psd">
            <a:extLst>
              <a:ext uri="{FF2B5EF4-FFF2-40B4-BE49-F238E27FC236}">
                <a16:creationId xmlns:a16="http://schemas.microsoft.com/office/drawing/2014/main" id="{C3ED780A-431A-9B49-B800-3CC777EFFD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35795"/>
            <a:ext cx="1183178" cy="867660"/>
          </a:xfrm>
          <a:prstGeom prst="rect">
            <a:avLst/>
          </a:prstGeom>
        </p:spPr>
      </p:pic>
      <p:grpSp>
        <p:nvGrpSpPr>
          <p:cNvPr id="15" name="Group 14">
            <a:extLst>
              <a:ext uri="{FF2B5EF4-FFF2-40B4-BE49-F238E27FC236}">
                <a16:creationId xmlns:a16="http://schemas.microsoft.com/office/drawing/2014/main" id="{1278E089-4E55-154E-99D0-13B08D02F759}"/>
              </a:ext>
            </a:extLst>
          </p:cNvPr>
          <p:cNvGrpSpPr/>
          <p:nvPr/>
        </p:nvGrpSpPr>
        <p:grpSpPr>
          <a:xfrm>
            <a:off x="147154" y="2312794"/>
            <a:ext cx="8863022" cy="1906241"/>
            <a:chOff x="147352" y="2437159"/>
            <a:chExt cx="8863022" cy="1906241"/>
          </a:xfrm>
        </p:grpSpPr>
        <p:grpSp>
          <p:nvGrpSpPr>
            <p:cNvPr id="8" name="Group 7">
              <a:extLst>
                <a:ext uri="{FF2B5EF4-FFF2-40B4-BE49-F238E27FC236}">
                  <a16:creationId xmlns:a16="http://schemas.microsoft.com/office/drawing/2014/main" id="{0C528625-899A-874A-9471-9489233B19D7}"/>
                </a:ext>
              </a:extLst>
            </p:cNvPr>
            <p:cNvGrpSpPr/>
            <p:nvPr/>
          </p:nvGrpSpPr>
          <p:grpSpPr>
            <a:xfrm>
              <a:off x="147352" y="2437159"/>
              <a:ext cx="2899378" cy="1906241"/>
              <a:chOff x="831363" y="2232144"/>
              <a:chExt cx="2899378" cy="1906241"/>
            </a:xfrm>
          </p:grpSpPr>
          <p:pic>
            <p:nvPicPr>
              <p:cNvPr id="16" name="Picture 15">
                <a:extLst>
                  <a:ext uri="{FF2B5EF4-FFF2-40B4-BE49-F238E27FC236}">
                    <a16:creationId xmlns:a16="http://schemas.microsoft.com/office/drawing/2014/main" id="{1FC9C93E-816D-1946-9B4F-E99C1139C86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052" t="10111" r="4791" b="10111"/>
              <a:stretch/>
            </p:blipFill>
            <p:spPr>
              <a:xfrm>
                <a:off x="1066800" y="2309585"/>
                <a:ext cx="2663941" cy="1828800"/>
              </a:xfrm>
              <a:prstGeom prst="rect">
                <a:avLst/>
              </a:prstGeom>
            </p:spPr>
          </p:pic>
          <p:pic>
            <p:nvPicPr>
              <p:cNvPr id="12" name="Picture 11">
                <a:extLst>
                  <a:ext uri="{FF2B5EF4-FFF2-40B4-BE49-F238E27FC236}">
                    <a16:creationId xmlns:a16="http://schemas.microsoft.com/office/drawing/2014/main" id="{92DCCFFE-3517-5E49-8EB7-FF9FC3A82A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794" r="86334" b="24670"/>
              <a:stretch/>
            </p:blipFill>
            <p:spPr>
              <a:xfrm>
                <a:off x="831363" y="2232144"/>
                <a:ext cx="457200" cy="1619266"/>
              </a:xfrm>
              <a:prstGeom prst="rect">
                <a:avLst/>
              </a:prstGeom>
            </p:spPr>
          </p:pic>
        </p:grpSp>
        <p:grpSp>
          <p:nvGrpSpPr>
            <p:cNvPr id="13" name="Group 12">
              <a:extLst>
                <a:ext uri="{FF2B5EF4-FFF2-40B4-BE49-F238E27FC236}">
                  <a16:creationId xmlns:a16="http://schemas.microsoft.com/office/drawing/2014/main" id="{D7CB2E82-A541-024E-ADBC-1116856C7FED}"/>
                </a:ext>
              </a:extLst>
            </p:cNvPr>
            <p:cNvGrpSpPr/>
            <p:nvPr/>
          </p:nvGrpSpPr>
          <p:grpSpPr>
            <a:xfrm>
              <a:off x="5957757" y="2570486"/>
              <a:ext cx="3052617" cy="1768824"/>
              <a:chOff x="3770011" y="2367001"/>
              <a:chExt cx="3179588" cy="1828800"/>
            </a:xfrm>
          </p:grpSpPr>
          <p:pic>
            <p:nvPicPr>
              <p:cNvPr id="4" name="Picture 3">
                <a:extLst>
                  <a:ext uri="{FF2B5EF4-FFF2-40B4-BE49-F238E27FC236}">
                    <a16:creationId xmlns:a16="http://schemas.microsoft.com/office/drawing/2014/main" id="{8818B6C3-A245-2145-BF56-201968E27A0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680" t="10794" b="13032"/>
              <a:stretch/>
            </p:blipFill>
            <p:spPr>
              <a:xfrm>
                <a:off x="3962400" y="2367001"/>
                <a:ext cx="2987199" cy="1828800"/>
              </a:xfrm>
              <a:prstGeom prst="rect">
                <a:avLst/>
              </a:prstGeom>
            </p:spPr>
          </p:pic>
          <p:sp>
            <p:nvSpPr>
              <p:cNvPr id="11" name="Rectangle 10">
                <a:extLst>
                  <a:ext uri="{FF2B5EF4-FFF2-40B4-BE49-F238E27FC236}">
                    <a16:creationId xmlns:a16="http://schemas.microsoft.com/office/drawing/2014/main" id="{973C8065-B905-794E-8B54-28A04E8755F6}"/>
                  </a:ext>
                </a:extLst>
              </p:cNvPr>
              <p:cNvSpPr/>
              <p:nvPr/>
            </p:nvSpPr>
            <p:spPr>
              <a:xfrm rot="211038">
                <a:off x="3770011" y="2575548"/>
                <a:ext cx="384778" cy="1310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6FBFF562-1438-9840-A73E-1D309163CB3C}"/>
                </a:ext>
              </a:extLst>
            </p:cNvPr>
            <p:cNvGrpSpPr/>
            <p:nvPr/>
          </p:nvGrpSpPr>
          <p:grpSpPr>
            <a:xfrm>
              <a:off x="3307629" y="2510510"/>
              <a:ext cx="2828791" cy="1828800"/>
              <a:chOff x="3208790" y="2351435"/>
              <a:chExt cx="2828791" cy="1828800"/>
            </a:xfrm>
          </p:grpSpPr>
          <p:pic>
            <p:nvPicPr>
              <p:cNvPr id="9" name="Picture 8">
                <a:extLst>
                  <a:ext uri="{FF2B5EF4-FFF2-40B4-BE49-F238E27FC236}">
                    <a16:creationId xmlns:a16="http://schemas.microsoft.com/office/drawing/2014/main" id="{26465F88-630B-F744-A5F5-21DD633D0DB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471" t="10498" r="5458" b="13926"/>
              <a:stretch/>
            </p:blipFill>
            <p:spPr>
              <a:xfrm>
                <a:off x="3208790" y="2351435"/>
                <a:ext cx="2809282" cy="1828800"/>
              </a:xfrm>
              <a:prstGeom prst="rect">
                <a:avLst/>
              </a:prstGeom>
            </p:spPr>
          </p:pic>
          <p:sp>
            <p:nvSpPr>
              <p:cNvPr id="17" name="Rectangle 16">
                <a:extLst>
                  <a:ext uri="{FF2B5EF4-FFF2-40B4-BE49-F238E27FC236}">
                    <a16:creationId xmlns:a16="http://schemas.microsoft.com/office/drawing/2014/main" id="{5C82242D-6BDA-2945-A294-3F56521CDE88}"/>
                  </a:ext>
                </a:extLst>
              </p:cNvPr>
              <p:cNvSpPr/>
              <p:nvPr/>
            </p:nvSpPr>
            <p:spPr>
              <a:xfrm rot="21351687">
                <a:off x="5652803" y="2504901"/>
                <a:ext cx="384778" cy="1432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0F8D517-2FDD-9F44-80CD-75D02D71C74C}"/>
                  </a:ext>
                </a:extLst>
              </p:cNvPr>
              <p:cNvSpPr/>
              <p:nvPr/>
            </p:nvSpPr>
            <p:spPr>
              <a:xfrm rot="21351687">
                <a:off x="5281040" y="2425066"/>
                <a:ext cx="384778" cy="176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8834986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52400"/>
            <a:ext cx="8839200" cy="6555641"/>
          </a:xfrm>
          <a:prstGeom prst="rect">
            <a:avLst/>
          </a:prstGeom>
          <a:noFill/>
          <a:ln w="9525">
            <a:noFill/>
            <a:miter lim="800000"/>
            <a:headEnd/>
            <a:tailEnd/>
          </a:ln>
        </p:spPr>
        <p:txBody>
          <a:bodyPr>
            <a:spAutoFit/>
          </a:bodyPr>
          <a:lstStyle/>
          <a:p>
            <a:pPr fontAlgn="t">
              <a:defRPr/>
            </a:pPr>
            <a:r>
              <a:rPr lang="en-US" sz="1000" b="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Name:  Lisa Milani, NASA/GSFC, Code 612 and UMD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E-mail: lisa.milani@nasa.gov</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Phone: 301-614-5703</a:t>
            </a:r>
            <a:br>
              <a:rPr lang="en-US" sz="1000" dirty="0">
                <a:latin typeface="Arial" panose="020B0604020202020204" pitchFamily="34" charset="0"/>
                <a:cs typeface="Arial" panose="020B0604020202020204" pitchFamily="34" charset="0"/>
              </a:rPr>
            </a:br>
            <a:endParaRPr lang="en-US" sz="1000" dirty="0">
              <a:latin typeface="Arial" panose="020B0604020202020204" pitchFamily="34" charset="0"/>
              <a:cs typeface="Arial" panose="020B0604020202020204" pitchFamily="34" charset="0"/>
            </a:endParaRPr>
          </a:p>
          <a:p>
            <a:pPr fontAlgn="t">
              <a:defRPr/>
            </a:pPr>
            <a:endParaRPr lang="en-US" sz="1000" dirty="0">
              <a:latin typeface="Arial" panose="020B0604020202020204" pitchFamily="34" charset="0"/>
              <a:cs typeface="Arial" panose="020B0604020202020204" pitchFamily="34" charset="0"/>
            </a:endParaRPr>
          </a:p>
          <a:p>
            <a:pPr algn="just" fontAlgn="t">
              <a:defRPr/>
            </a:pPr>
            <a:r>
              <a:rPr lang="en-US" sz="1000" b="1" dirty="0">
                <a:latin typeface="Arial" panose="020B0604020202020204" pitchFamily="34" charset="0"/>
                <a:cs typeface="Arial" panose="020B0604020202020204" pitchFamily="34" charset="0"/>
              </a:rPr>
              <a:t>References:</a:t>
            </a:r>
          </a:p>
          <a:p>
            <a:pPr algn="just" fontAlgn="t">
              <a:defRPr/>
            </a:pPr>
            <a:r>
              <a:rPr lang="en-US" sz="1000" dirty="0">
                <a:latin typeface="Arial" panose="020B0604020202020204" pitchFamily="34" charset="0"/>
                <a:cs typeface="Arial" panose="020B0604020202020204" pitchFamily="34" charset="0"/>
              </a:rPr>
              <a:t>Milani, L., et al. (2020). Extreme lake-effect snow from a GPM microwave imager perspective: Observational analysis and precipitation retrieval evaluation. </a:t>
            </a:r>
            <a:r>
              <a:rPr lang="en-US" sz="1000" i="1" dirty="0">
                <a:latin typeface="Arial" panose="020B0604020202020204" pitchFamily="34" charset="0"/>
                <a:cs typeface="Arial" panose="020B0604020202020204" pitchFamily="34" charset="0"/>
              </a:rPr>
              <a:t>Journal of Atmospheric and Oceanic Technology</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doi</a:t>
            </a:r>
            <a:r>
              <a:rPr lang="en-US" sz="1000" dirty="0">
                <a:latin typeface="Arial" panose="020B0604020202020204" pitchFamily="34" charset="0"/>
                <a:cs typeface="Arial" panose="020B0604020202020204" pitchFamily="34" charset="0"/>
              </a:rPr>
              <a:t>: 10.1175/jtech-d-20-0064.1.</a:t>
            </a:r>
          </a:p>
          <a:p>
            <a:pPr algn="just" fontAlgn="t">
              <a:defRPr/>
            </a:pPr>
            <a:endParaRPr lang="en-US" sz="1000" dirty="0">
              <a:latin typeface="Arial" panose="020B0604020202020204" pitchFamily="34" charset="0"/>
              <a:cs typeface="Arial" panose="020B0604020202020204" pitchFamily="34" charset="0"/>
            </a:endParaRPr>
          </a:p>
          <a:p>
            <a:pPr algn="just" fontAlgn="t">
              <a:defRPr/>
            </a:pPr>
            <a:r>
              <a:rPr lang="en-US" sz="1000" b="1" dirty="0">
                <a:latin typeface="Arial" panose="020B0604020202020204" pitchFamily="34" charset="0"/>
                <a:cs typeface="Arial" panose="020B0604020202020204" pitchFamily="34" charset="0"/>
              </a:rPr>
              <a:t>Data Sources: </a:t>
            </a:r>
            <a:r>
              <a:rPr lang="en-US" sz="1000" dirty="0">
                <a:latin typeface="Arial" panose="020B0604020202020204" pitchFamily="34" charset="0"/>
                <a:cs typeface="Arial" panose="020B0604020202020204" pitchFamily="34" charset="0"/>
              </a:rPr>
              <a:t>For performing this study, the 1C-R-GMI product (TBs) and the 2AGPROFGMI (precipitation rates and environmental information) have been used. These datasets are freely available through the NASA Precipitation Processing System (PPS) data archive (</a:t>
            </a:r>
            <a:r>
              <a:rPr lang="en-US" sz="1000" dirty="0">
                <a:latin typeface="Arial" panose="020B0604020202020204" pitchFamily="34" charset="0"/>
                <a:cs typeface="Arial" panose="020B0604020202020204" pitchFamily="34" charset="0"/>
                <a:hlinkClick r:id="rId3"/>
              </a:rPr>
              <a:t>https://storm.pps.eosdis.nasa.gov/storm/</a:t>
            </a:r>
            <a:r>
              <a:rPr lang="en-US" sz="1000" dirty="0">
                <a:latin typeface="Arial" panose="020B0604020202020204" pitchFamily="34" charset="0"/>
                <a:cs typeface="Arial" panose="020B0604020202020204" pitchFamily="34" charset="0"/>
              </a:rPr>
              <a:t>). MRMS dataset is available online from the NASA Global Hydrology Center DAAC, Huntsville, Alabama, U.S.A. </a:t>
            </a:r>
            <a:r>
              <a:rPr lang="en-US" sz="1000" dirty="0" err="1">
                <a:latin typeface="Arial" panose="020B0604020202020204" pitchFamily="34" charset="0"/>
                <a:cs typeface="Arial" panose="020B0604020202020204" pitchFamily="34" charset="0"/>
              </a:rPr>
              <a:t>doi</a:t>
            </a:r>
            <a:r>
              <a:rPr lang="en-US" sz="1000" dirty="0">
                <a:latin typeface="Arial" panose="020B0604020202020204" pitchFamily="34" charset="0"/>
                <a:cs typeface="Arial" panose="020B0604020202020204" pitchFamily="34" charset="0"/>
              </a:rPr>
              <a:t>: http://</a:t>
            </a:r>
            <a:r>
              <a:rPr lang="en-US" sz="1000" dirty="0" err="1">
                <a:latin typeface="Arial" panose="020B0604020202020204" pitchFamily="34" charset="0"/>
                <a:cs typeface="Arial" panose="020B0604020202020204" pitchFamily="34" charset="0"/>
              </a:rPr>
              <a:t>dx.doi.org</a:t>
            </a:r>
            <a:r>
              <a:rPr lang="en-US" sz="1000" dirty="0">
                <a:latin typeface="Arial" panose="020B0604020202020204" pitchFamily="34" charset="0"/>
                <a:cs typeface="Arial" panose="020B0604020202020204" pitchFamily="34" charset="0"/>
              </a:rPr>
              <a:t>/10.5067/GPMGV/MRMS/DATA101 as cited by Kirstetter et al 2018. Snow depth and snowpack temperatures are available from the National Weather Service Snow Analysis at https://</a:t>
            </a:r>
            <a:r>
              <a:rPr lang="en-US" sz="1000" dirty="0" err="1">
                <a:latin typeface="Arial" panose="020B0604020202020204" pitchFamily="34" charset="0"/>
                <a:cs typeface="Arial" panose="020B0604020202020204" pitchFamily="34" charset="0"/>
              </a:rPr>
              <a:t>www.nohrsc.noaa.gov</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nsa</a:t>
            </a:r>
            <a:r>
              <a:rPr lang="en-US" sz="1000" dirty="0">
                <a:latin typeface="Arial" panose="020B0604020202020204" pitchFamily="34" charset="0"/>
                <a:cs typeface="Arial" panose="020B0604020202020204" pitchFamily="34" charset="0"/>
              </a:rPr>
              <a:t>/ and the Lake Effect Snow Event Archive is available online at https://</a:t>
            </a:r>
            <a:r>
              <a:rPr lang="en-US" sz="1000" dirty="0" err="1">
                <a:latin typeface="Arial" panose="020B0604020202020204" pitchFamily="34" charset="0"/>
                <a:cs typeface="Arial" panose="020B0604020202020204" pitchFamily="34" charset="0"/>
              </a:rPr>
              <a:t>www.weather.gov</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buf</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lesEventArchive?season</a:t>
            </a:r>
            <a:r>
              <a:rPr lang="en-US" sz="1000" dirty="0">
                <a:latin typeface="Arial" panose="020B0604020202020204" pitchFamily="34" charset="0"/>
                <a:cs typeface="Arial" panose="020B0604020202020204" pitchFamily="34" charset="0"/>
              </a:rPr>
              <a:t>=2017-2018&amp;event=A. Radiosondes data of National Weather Service Weather Forecast Office are available from the University of Wyoming College of Engineering website (http://</a:t>
            </a:r>
            <a:r>
              <a:rPr lang="en-US" sz="1000" dirty="0" err="1">
                <a:latin typeface="Arial" panose="020B0604020202020204" pitchFamily="34" charset="0"/>
                <a:cs typeface="Arial" panose="020B0604020202020204" pitchFamily="34" charset="0"/>
              </a:rPr>
              <a:t>weather.uwyo.edu</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upperair</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sounding.html</a:t>
            </a:r>
            <a:r>
              <a:rPr lang="en-US" sz="1000" dirty="0">
                <a:latin typeface="Arial" panose="020B0604020202020204" pitchFamily="34" charset="0"/>
                <a:cs typeface="Arial" panose="020B0604020202020204" pitchFamily="34" charset="0"/>
              </a:rPr>
              <a:t>) and the surface temperature analyses from NOAA Great Lakes Environmental Research Laboratory website (https://</a:t>
            </a:r>
            <a:r>
              <a:rPr lang="en-US" sz="1000" dirty="0" err="1">
                <a:latin typeface="Arial" panose="020B0604020202020204" pitchFamily="34" charset="0"/>
                <a:cs typeface="Arial" panose="020B0604020202020204" pitchFamily="34" charset="0"/>
              </a:rPr>
              <a:t>coastwatch.glerl.noaa.gov</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glsea</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glsea.html</a:t>
            </a:r>
            <a:r>
              <a:rPr lang="en-US" sz="1000" dirty="0">
                <a:latin typeface="Arial" panose="020B0604020202020204" pitchFamily="34" charset="0"/>
                <a:cs typeface="Arial" panose="020B0604020202020204" pitchFamily="34" charset="0"/>
              </a:rPr>
              <a:t>).</a:t>
            </a:r>
          </a:p>
          <a:p>
            <a:pPr algn="just" fontAlgn="t">
              <a:defRPr/>
            </a:pPr>
            <a:endParaRPr lang="en-US" sz="1000" dirty="0">
              <a:latin typeface="Arial" panose="020B0604020202020204" pitchFamily="34" charset="0"/>
              <a:cs typeface="Arial" panose="020B0604020202020204" pitchFamily="34" charset="0"/>
            </a:endParaRPr>
          </a:p>
          <a:p>
            <a:pPr algn="just" fontAlgn="t">
              <a:defRPr/>
            </a:pPr>
            <a:r>
              <a:rPr lang="en-US" sz="1000" b="1" dirty="0">
                <a:latin typeface="Arial" panose="020B0604020202020204" pitchFamily="34" charset="0"/>
                <a:cs typeface="Arial" panose="020B0604020202020204" pitchFamily="34" charset="0"/>
              </a:rPr>
              <a:t>Technical Description of Figures:</a:t>
            </a:r>
          </a:p>
          <a:p>
            <a:pPr algn="just" fontAlgn="t">
              <a:defRPr/>
            </a:pPr>
            <a:r>
              <a:rPr lang="en-US" sz="1000" b="1" i="1" dirty="0">
                <a:latin typeface="Arial" panose="020B0604020202020204" pitchFamily="34" charset="0"/>
                <a:cs typeface="Arial" panose="020B0604020202020204" pitchFamily="34" charset="0"/>
              </a:rPr>
              <a:t>Graphic: </a:t>
            </a:r>
            <a:r>
              <a:rPr lang="en-US" sz="1000" dirty="0">
                <a:latin typeface="Arial" panose="020B0604020202020204" pitchFamily="34" charset="0"/>
                <a:cs typeface="Arial" panose="020B0604020202020204" pitchFamily="34" charset="0"/>
              </a:rPr>
              <a:t>GPM orbit  #4914 detecting and quantifying a lake effect snow event at 1226 UTC 9 January 2015 over Lakes Erie and Ontario. MRMS-GV snowfall rate (left), GPROF precipitation rate using </a:t>
            </a:r>
            <a:r>
              <a:rPr lang="en-US" sz="1000" dirty="0" err="1">
                <a:latin typeface="Arial" panose="020B0604020202020204" pitchFamily="34" charset="0"/>
                <a:cs typeface="Arial" panose="020B0604020202020204" pitchFamily="34" charset="0"/>
              </a:rPr>
              <a:t>SurfPrecip</a:t>
            </a:r>
            <a:r>
              <a:rPr lang="en-US" sz="1000" dirty="0">
                <a:latin typeface="Arial" panose="020B0604020202020204" pitchFamily="34" charset="0"/>
                <a:cs typeface="Arial" panose="020B0604020202020204" pitchFamily="34" charset="0"/>
              </a:rPr>
              <a:t> parameter from the standard product (center), and GPROF precipitation rate with ad hoc threshold and coastal application of snow-cover a priori database (right). The standard GPROF product does not detect the intense snow band and overproduces light snowfall rates over snow-covered regions, while the modified retrievals reproduce the observed MRMS snowfall rate more closely.</a:t>
            </a:r>
          </a:p>
          <a:p>
            <a:pPr algn="just" fontAlgn="t">
              <a:defRPr/>
            </a:pPr>
            <a:endParaRPr lang="en-US" sz="1000" dirty="0">
              <a:latin typeface="Arial" panose="020B0604020202020204" pitchFamily="34" charset="0"/>
              <a:cs typeface="Arial" panose="020B0604020202020204" pitchFamily="34" charset="0"/>
            </a:endParaRPr>
          </a:p>
          <a:p>
            <a:pPr algn="just"/>
            <a:r>
              <a:rPr lang="en-US" sz="1000" b="1" dirty="0">
                <a:latin typeface="Arial" panose="020B0604020202020204" pitchFamily="34" charset="0"/>
                <a:cs typeface="Arial" panose="020B0604020202020204" pitchFamily="34" charset="0"/>
              </a:rPr>
              <a:t>Scientific significance, societal relevance, and relationships to future missions: </a:t>
            </a:r>
            <a:r>
              <a:rPr lang="en-US" sz="1000" dirty="0">
                <a:latin typeface="Arial" panose="020B0604020202020204" pitchFamily="34" charset="0"/>
                <a:cs typeface="Arial" panose="020B0604020202020204" pitchFamily="34" charset="0"/>
              </a:rPr>
              <a:t>Lake-effect snow events have the potential to produce massive quantities of snow, severely impacting travel and commerce. Given the value of space-based observations of precipitation, especially in orographically complex regions, accurate quantification of snowfall is vital for local emergency management officials to ensure public safety; however, the shallow nature of these events and poorly characterized surface backgrounds present particular challenges for spaceborne precipitation sensors. This study focuses on the ability of the Global Precipitation Measurement (GPM) passive microwave sensors to detect and quantify extreme lake-effect snowfall events over the United States lower Great Lakes region.  GPM Microwave Imager (GMI) high frequency channels can clearly detect intense shallow convective snowfall events. However, the GMI Goddard </a:t>
            </a:r>
            <a:r>
              <a:rPr lang="en-US" sz="1000" dirty="0" err="1">
                <a:latin typeface="Arial" panose="020B0604020202020204" pitchFamily="34" charset="0"/>
                <a:cs typeface="Arial" panose="020B0604020202020204" pitchFamily="34" charset="0"/>
              </a:rPr>
              <a:t>PROfiling</a:t>
            </a:r>
            <a:r>
              <a:rPr lang="en-US" sz="1000" dirty="0">
                <a:latin typeface="Arial" panose="020B0604020202020204" pitchFamily="34" charset="0"/>
                <a:cs typeface="Arial" panose="020B0604020202020204" pitchFamily="34" charset="0"/>
              </a:rPr>
              <a:t> (GPROF) retrievals produce inconsistent results when compared against the Multi-Radar/Multi-Sensor (MRMS) ground-based radar reference dataset. While GPROF retrievals adequately capture intense snowfall rates and spatial patterns of one event, GPROF systematically underestimates intense snowfall rates in another event.  Furthermore, GPROF produces abundant light snowfall rates that do not conform with MRMS observations. Ad-hoc precipitation rate thresholds (PRT) are suggested to partially mitigate GPROF’s overproduction of light snowfall rates. The sensitivity and retrieval efficiency of GPROF to key parameters (2-meter temperature, total precipitable water, and background surface type) used to constrain the GPROF a-priori retrieval database are investigated.  Results demonstrate that typical lake-effect snow environmental and surface conditions, especially coastal surfaces, are underpopulated in the database, adversely affecting GPROF retrievals. Using a snow-cover a-priori database in the locations originally deemed coastline improves retrieval. This study suggests that it is particularly important to have more accurate GPROF surface classification and better representativeness of the a-priori databases to improve intense lake-effect snow detection and retrieval performance. The results of this work will be particularly useful for the Aerosols, Clouds, Convection, and Precipitation Decadal Survey concept that will pair relevant radiometer bands with radars much more suited for observing snowfall than the current generation of spaceborne cloud and precipitation radars.</a:t>
            </a:r>
          </a:p>
          <a:p>
            <a:pPr algn="just"/>
            <a:endParaRPr lang="en-US" sz="1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sz="1000" b="1" dirty="0">
                <a:latin typeface="Arial" panose="020B0604020202020204" pitchFamily="34" charset="0"/>
                <a:cs typeface="Arial" panose="020B0604020202020204" pitchFamily="34" charset="0"/>
              </a:rPr>
              <a:t>Earth Sciences Division - Atmospheres</a:t>
            </a:r>
          </a:p>
        </p:txBody>
      </p:sp>
      <p:pic>
        <p:nvPicPr>
          <p:cNvPr id="5" name="Picture 4" descr="GPM_Logo_Transparent.psd">
            <a:extLst>
              <a:ext uri="{FF2B5EF4-FFF2-40B4-BE49-F238E27FC236}">
                <a16:creationId xmlns:a16="http://schemas.microsoft.com/office/drawing/2014/main" id="{BFEA266A-62E6-974A-938C-BEB685008C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6222" y="-165100"/>
            <a:ext cx="1183178" cy="867660"/>
          </a:xfrm>
          <a:prstGeom prst="rect">
            <a:avLst/>
          </a:prstGeom>
        </p:spPr>
      </p:pic>
    </p:spTree>
    <p:extLst>
      <p:ext uri="{BB962C8B-B14F-4D97-AF65-F5344CB8AC3E}">
        <p14:creationId xmlns:p14="http://schemas.microsoft.com/office/powerpoint/2010/main" val="311663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6" y="47492"/>
            <a:ext cx="834169" cy="709821"/>
          </a:xfrm>
          <a:prstGeom prst="rect">
            <a:avLst/>
          </a:prstGeom>
        </p:spPr>
      </p:pic>
      <p:sp>
        <p:nvSpPr>
          <p:cNvPr id="9" name="Text Box 1"/>
          <p:cNvSpPr txBox="1">
            <a:spLocks noChangeArrowheads="1"/>
          </p:cNvSpPr>
          <p:nvPr/>
        </p:nvSpPr>
        <p:spPr bwMode="auto">
          <a:xfrm>
            <a:off x="865851" y="0"/>
            <a:ext cx="7439949" cy="631791"/>
          </a:xfrm>
          <a:prstGeom prst="rect">
            <a:avLst/>
          </a:prstGeom>
          <a:solidFill>
            <a:schemeClr val="bg1"/>
          </a:solidFill>
          <a:ln w="9525">
            <a:noFill/>
            <a:miter lim="800000"/>
            <a:headEnd/>
            <a:tailEnd/>
          </a:ln>
        </p:spPr>
        <p:txBody>
          <a:bodyPr wrap="square" lIns="82945" tIns="41473" rIns="82945" bIns="41473" anchor="ctr">
            <a:spAutoFit/>
          </a:bodyPr>
          <a:lstStyle/>
          <a:p>
            <a:pPr algn="ctr" eaLnBrk="1" hangingPunct="1">
              <a:lnSpc>
                <a:spcPts val="2513"/>
              </a:lnSpc>
              <a:defRPr/>
            </a:pPr>
            <a:r>
              <a:rPr lang="en-US" sz="1600" b="1" dirty="0">
                <a:latin typeface="+mj-lt"/>
              </a:rPr>
              <a:t>Spectral Aerosol Absorption from DSCOVR EPIC</a:t>
            </a:r>
          </a:p>
          <a:p>
            <a:pPr algn="ctr" eaLnBrk="1" hangingPunct="1">
              <a:lnSpc>
                <a:spcPts val="2000"/>
              </a:lnSpc>
              <a:defRPr/>
            </a:pPr>
            <a:r>
              <a:rPr lang="en-GB" sz="1200" b="1" dirty="0">
                <a:solidFill>
                  <a:srgbClr val="000000"/>
                </a:solidFill>
                <a:latin typeface="+mj-lt"/>
              </a:rPr>
              <a:t>A. Lyapustin, Code 613 NASA GSFC; S</a:t>
            </a:r>
            <a:r>
              <a:rPr lang="en-US" sz="1200" b="1" dirty="0">
                <a:latin typeface="+mj-lt"/>
              </a:rPr>
              <a:t>. Go, UMBC;</a:t>
            </a:r>
            <a:r>
              <a:rPr lang="en-GB" sz="1200" b="1" dirty="0">
                <a:solidFill>
                  <a:srgbClr val="000000"/>
                </a:solidFill>
                <a:latin typeface="+mj-lt"/>
              </a:rPr>
              <a:t> </a:t>
            </a:r>
            <a:r>
              <a:rPr lang="en-US" sz="1200" b="1" dirty="0">
                <a:latin typeface="+mj-lt"/>
              </a:rPr>
              <a:t>Y. Wang, UMBC; S. Korkin, USRA </a:t>
            </a:r>
          </a:p>
        </p:txBody>
      </p:sp>
      <p:sp>
        <p:nvSpPr>
          <p:cNvPr id="29" name="TextBox 28"/>
          <p:cNvSpPr txBox="1"/>
          <p:nvPr/>
        </p:nvSpPr>
        <p:spPr>
          <a:xfrm>
            <a:off x="157181" y="5015805"/>
            <a:ext cx="8829637" cy="1384995"/>
          </a:xfrm>
          <a:prstGeom prst="rect">
            <a:avLst/>
          </a:prstGeom>
          <a:solidFill>
            <a:schemeClr val="bg2">
              <a:alpha val="50000"/>
            </a:schemeClr>
          </a:solidFill>
          <a:ln>
            <a:solidFill>
              <a:schemeClr val="tx1"/>
            </a:solidFill>
          </a:ln>
        </p:spPr>
        <p:txBody>
          <a:bodyPr wrap="square">
            <a:spAutoFit/>
          </a:bodyPr>
          <a:lstStyle/>
          <a:p>
            <a:pPr>
              <a:defRPr/>
            </a:pPr>
            <a:r>
              <a:rPr lang="en-US" sz="1400" i="1" dirty="0">
                <a:latin typeface="+mj-lt"/>
              </a:rPr>
              <a:t>We developed a new capability for simultaneous retrieval of aerosol optical depth (AOD) and spectral absorption of biomass burning smoke and mineral dust from DSCOVR EPIC observations in the UV-Visible part of spectrum. It is integrated in version 2 (v2) MAIAC EPIC atmospheric correction algorithm which recently completed re-processing of the EPIC 2015-2020 data record. Besides AOD, spectral surface reflectance and BRDF, </a:t>
            </a:r>
            <a:r>
              <a:rPr lang="en-US" sz="1400" i="1" dirty="0">
                <a:latin typeface="+mj-lt"/>
                <a:sym typeface="Symbol" panose="05050102010706020507" pitchFamily="18" charset="2"/>
              </a:rPr>
              <a:t>v2 MAIAC reports at 10km resolution aerosol single scattering albedo (SSA) at 443nm, imaginary refractive index at 680nm (k</a:t>
            </a:r>
            <a:r>
              <a:rPr lang="en-US" sz="1400" i="1" baseline="-25000" dirty="0">
                <a:latin typeface="+mj-lt"/>
                <a:sym typeface="Symbol" panose="05050102010706020507" pitchFamily="18" charset="2"/>
              </a:rPr>
              <a:t>0</a:t>
            </a:r>
            <a:r>
              <a:rPr lang="en-US" sz="1400" i="1" dirty="0">
                <a:latin typeface="+mj-lt"/>
                <a:sym typeface="Symbol" panose="05050102010706020507" pitchFamily="18" charset="2"/>
              </a:rPr>
              <a:t>) and spectral absorption exponent (b) characterizing dependence k(). </a:t>
            </a:r>
            <a:endParaRPr lang="en-US" sz="1400" i="1" dirty="0">
              <a:latin typeface="+mj-lt"/>
            </a:endParaRPr>
          </a:p>
        </p:txBody>
      </p:sp>
      <p:pic>
        <p:nvPicPr>
          <p:cNvPr id="4" name="Picture 3">
            <a:extLst>
              <a:ext uri="{FF2B5EF4-FFF2-40B4-BE49-F238E27FC236}">
                <a16:creationId xmlns:a16="http://schemas.microsoft.com/office/drawing/2014/main" id="{00787686-FDC9-4138-A1C6-9DCEC64345B2}"/>
              </a:ext>
            </a:extLst>
          </p:cNvPr>
          <p:cNvPicPr>
            <a:picLocks noChangeAspect="1"/>
          </p:cNvPicPr>
          <p:nvPr/>
        </p:nvPicPr>
        <p:blipFill>
          <a:blip r:embed="rId4"/>
          <a:stretch>
            <a:fillRect/>
          </a:stretch>
        </p:blipFill>
        <p:spPr>
          <a:xfrm>
            <a:off x="239225" y="729005"/>
            <a:ext cx="6657409" cy="4373194"/>
          </a:xfrm>
          <a:prstGeom prst="rect">
            <a:avLst/>
          </a:prstGeom>
        </p:spPr>
      </p:pic>
      <p:pic>
        <p:nvPicPr>
          <p:cNvPr id="16" name="Picture 15">
            <a:extLst>
              <a:ext uri="{FF2B5EF4-FFF2-40B4-BE49-F238E27FC236}">
                <a16:creationId xmlns:a16="http://schemas.microsoft.com/office/drawing/2014/main" id="{B0572EB3-0A21-441F-931C-B5B7EB9A0A1E}"/>
              </a:ext>
            </a:extLst>
          </p:cNvPr>
          <p:cNvPicPr>
            <a:picLocks noChangeAspect="1"/>
          </p:cNvPicPr>
          <p:nvPr/>
        </p:nvPicPr>
        <p:blipFill>
          <a:blip r:embed="rId5"/>
          <a:stretch>
            <a:fillRect/>
          </a:stretch>
        </p:blipFill>
        <p:spPr>
          <a:xfrm>
            <a:off x="7013804" y="805204"/>
            <a:ext cx="1920407" cy="2057579"/>
          </a:xfrm>
          <a:prstGeom prst="rect">
            <a:avLst/>
          </a:prstGeom>
        </p:spPr>
      </p:pic>
      <p:pic>
        <p:nvPicPr>
          <p:cNvPr id="17" name="Picture 16">
            <a:extLst>
              <a:ext uri="{FF2B5EF4-FFF2-40B4-BE49-F238E27FC236}">
                <a16:creationId xmlns:a16="http://schemas.microsoft.com/office/drawing/2014/main" id="{54BA9C96-D592-4822-8309-D5C117D4EA46}"/>
              </a:ext>
            </a:extLst>
          </p:cNvPr>
          <p:cNvPicPr>
            <a:picLocks noChangeAspect="1"/>
          </p:cNvPicPr>
          <p:nvPr/>
        </p:nvPicPr>
        <p:blipFill>
          <a:blip r:embed="rId6"/>
          <a:stretch>
            <a:fillRect/>
          </a:stretch>
        </p:blipFill>
        <p:spPr>
          <a:xfrm>
            <a:off x="7013804" y="2862425"/>
            <a:ext cx="1920407" cy="2057579"/>
          </a:xfrm>
          <a:prstGeom prst="rect">
            <a:avLst/>
          </a:prstGeom>
        </p:spPr>
      </p:pic>
      <p:pic>
        <p:nvPicPr>
          <p:cNvPr id="10" name="Picture 9">
            <a:extLst>
              <a:ext uri="{FF2B5EF4-FFF2-40B4-BE49-F238E27FC236}">
                <a16:creationId xmlns:a16="http://schemas.microsoft.com/office/drawing/2014/main" id="{E71794CF-3676-4B67-9F41-B1D58B8504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79" y="6477000"/>
            <a:ext cx="960121" cy="409551"/>
          </a:xfrm>
          <a:prstGeom prst="rect">
            <a:avLst/>
          </a:prstGeom>
        </p:spPr>
      </p:pic>
    </p:spTree>
    <p:extLst>
      <p:ext uri="{BB962C8B-B14F-4D97-AF65-F5344CB8AC3E}">
        <p14:creationId xmlns:p14="http://schemas.microsoft.com/office/powerpoint/2010/main" val="38798149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sz="1000" b="1" dirty="0">
                <a:latin typeface="Arial" panose="020B0604020202020204" pitchFamily="34" charset="0"/>
                <a:cs typeface="Arial" panose="020B0604020202020204" pitchFamily="34" charset="0"/>
              </a:rPr>
              <a:t>Earth Sciences Division - Atmospheres</a:t>
            </a:r>
          </a:p>
        </p:txBody>
      </p:sp>
      <p:sp>
        <p:nvSpPr>
          <p:cNvPr id="7" name="Text Box 4"/>
          <p:cNvSpPr txBox="1">
            <a:spLocks noChangeArrowheads="1"/>
          </p:cNvSpPr>
          <p:nvPr/>
        </p:nvSpPr>
        <p:spPr bwMode="auto">
          <a:xfrm>
            <a:off x="152400" y="134809"/>
            <a:ext cx="8915400" cy="6515630"/>
          </a:xfrm>
          <a:prstGeom prst="rect">
            <a:avLst/>
          </a:prstGeom>
          <a:noFill/>
          <a:ln>
            <a:noFill/>
          </a:ln>
        </p:spPr>
        <p:txBody>
          <a:bodyPr wrap="square" lIns="0">
            <a:spAutoFit/>
          </a:bodyPr>
          <a:lstStyle>
            <a:lvl1pPr marL="6826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fontAlgn="t" hangingPunct="1">
              <a:spcBef>
                <a:spcPct val="0"/>
              </a:spcBef>
              <a:buFontTx/>
              <a:buNone/>
            </a:pPr>
            <a:r>
              <a:rPr lang="en-US" altLang="en-US" sz="1000" dirty="0">
                <a:ea typeface="ヒラギノ角ゴ Pro W3" charset="-128"/>
              </a:rPr>
              <a:t>Name:  Alexei </a:t>
            </a:r>
            <a:r>
              <a:rPr lang="en-US" altLang="en-US" sz="1000" dirty="0" err="1">
                <a:ea typeface="ヒラギノ角ゴ Pro W3" charset="-128"/>
              </a:rPr>
              <a:t>Lyapustin</a:t>
            </a:r>
            <a:r>
              <a:rPr lang="en-US" altLang="en-US" sz="1000" dirty="0">
                <a:ea typeface="ヒラギノ角ゴ Pro W3" charset="-128"/>
              </a:rPr>
              <a:t>, NASA/GSFC Code 613</a:t>
            </a:r>
            <a:br>
              <a:rPr lang="en-US" altLang="en-US" sz="1000" dirty="0">
                <a:ea typeface="ヒラギノ角ゴ Pro W3" charset="-128"/>
              </a:rPr>
            </a:br>
            <a:r>
              <a:rPr lang="en-US" altLang="en-US" sz="1000" dirty="0">
                <a:ea typeface="ヒラギノ角ゴ Pro W3" charset="-128"/>
              </a:rPr>
              <a:t>E-mail: Alexei.I.Lyapustin@nasa.gov</a:t>
            </a:r>
            <a:br>
              <a:rPr lang="en-US" altLang="en-US" sz="1000" dirty="0">
                <a:ea typeface="ヒラギノ角ゴ Pro W3" charset="-128"/>
              </a:rPr>
            </a:br>
            <a:r>
              <a:rPr lang="en-US" altLang="en-US" sz="1000" dirty="0">
                <a:ea typeface="ヒラギノ角ゴ Pro W3" charset="-128"/>
              </a:rPr>
              <a:t>Phone: 301-614-5998</a:t>
            </a:r>
            <a:endParaRPr lang="en-US" altLang="en-US" sz="1000" dirty="0">
              <a:latin typeface="Times New Roman" panose="02020603050405020304" pitchFamily="18" charset="0"/>
              <a:ea typeface="ヒラギノ角ゴ Pro W3" charset="-128"/>
            </a:endParaRPr>
          </a:p>
          <a:p>
            <a:pPr eaLnBrk="1" fontAlgn="t" hangingPunct="1">
              <a:spcBef>
                <a:spcPct val="0"/>
              </a:spcBef>
              <a:buFontTx/>
              <a:buNone/>
            </a:pPr>
            <a:endParaRPr lang="en-US" altLang="en-US" sz="800" dirty="0">
              <a:latin typeface="Times New Roman" panose="02020603050405020304" pitchFamily="18" charset="0"/>
              <a:ea typeface="ヒラギノ角ゴ Pro W3" charset="-128"/>
            </a:endParaRPr>
          </a:p>
          <a:p>
            <a:pPr eaLnBrk="1" fontAlgn="t" hangingPunct="1">
              <a:spcBef>
                <a:spcPct val="0"/>
              </a:spcBef>
              <a:spcAft>
                <a:spcPts val="600"/>
              </a:spcAft>
              <a:buFontTx/>
              <a:buNone/>
            </a:pPr>
            <a:r>
              <a:rPr lang="en-US" altLang="en-US" sz="1100" b="1" dirty="0">
                <a:ea typeface="ヒラギノ角ゴ Pro W3" charset="-128"/>
              </a:rPr>
              <a:t>References:</a:t>
            </a:r>
          </a:p>
          <a:p>
            <a:pPr>
              <a:buNone/>
            </a:pPr>
            <a:r>
              <a:rPr lang="en-US" sz="1100" dirty="0"/>
              <a:t>Lyapustin, A., S. Go, S. Korkin, Y. Wang, O. Torres, H. Jethva, A. Marshak:  </a:t>
            </a:r>
            <a:r>
              <a:rPr lang="en-US" sz="1100" dirty="0">
                <a:solidFill>
                  <a:srgbClr val="000000"/>
                </a:solidFill>
                <a:effectLst/>
                <a:latin typeface="+mn-lt"/>
                <a:ea typeface="Times New Roman" panose="02020603050405020304" pitchFamily="18" charset="0"/>
              </a:rPr>
              <a:t>Retrievals of Aerosol Optical Depth and Spectral Absorption from </a:t>
            </a:r>
            <a:r>
              <a:rPr lang="en-US" sz="1100" dirty="0">
                <a:effectLst/>
                <a:latin typeface="+mn-lt"/>
                <a:ea typeface="Times New Roman" panose="02020603050405020304" pitchFamily="18" charset="0"/>
              </a:rPr>
              <a:t>DSCOVR EPIC</a:t>
            </a:r>
            <a:r>
              <a:rPr lang="en-US" sz="1100" dirty="0"/>
              <a:t>,</a:t>
            </a:r>
            <a:r>
              <a:rPr lang="en-US" sz="1100" i="1" dirty="0"/>
              <a:t> Frontiers Remote Sensing</a:t>
            </a:r>
            <a:r>
              <a:rPr lang="en-US" sz="1100" dirty="0"/>
              <a:t>, in review, 2021.</a:t>
            </a:r>
          </a:p>
          <a:p>
            <a:pPr>
              <a:spcBef>
                <a:spcPts val="600"/>
              </a:spcBef>
              <a:buNone/>
            </a:pPr>
            <a:r>
              <a:rPr lang="en-US" sz="1100" dirty="0"/>
              <a:t>Lyapustin, A., Wang, Y., Korkin, S., and Huang, D.: MODIS Collection 6 MAIAC Algorithm, </a:t>
            </a:r>
            <a:r>
              <a:rPr lang="en-US" sz="1100" i="1" dirty="0"/>
              <a:t>Atmos. Meas. Tech</a:t>
            </a:r>
            <a:r>
              <a:rPr lang="en-US" sz="1100" dirty="0"/>
              <a:t>., 11, 5741-5765, https://doi.org/10.5194/amt-11-5741-2018, 2018.</a:t>
            </a:r>
          </a:p>
          <a:p>
            <a:pPr>
              <a:spcBef>
                <a:spcPts val="600"/>
              </a:spcBef>
              <a:buNone/>
            </a:pPr>
            <a:r>
              <a:rPr lang="en-US" altLang="en-US" sz="1100" dirty="0"/>
              <a:t>Torres, O., </a:t>
            </a:r>
            <a:r>
              <a:rPr lang="en-US" altLang="en-US" sz="1100" dirty="0" err="1"/>
              <a:t>Ahn</a:t>
            </a:r>
            <a:r>
              <a:rPr lang="en-US" altLang="en-US" sz="1100" dirty="0"/>
              <a:t>, C., &amp; Chen, Z., Improvements to the OMI near-UV aerosol algorithm using A-train CALIOP and AIRS observations. </a:t>
            </a:r>
            <a:r>
              <a:rPr lang="en-US" altLang="en-US" sz="1100" i="1" dirty="0"/>
              <a:t>Atmos. Meas. Tech.</a:t>
            </a:r>
            <a:r>
              <a:rPr lang="en-US" altLang="en-US" sz="1100" dirty="0"/>
              <a:t>, 6(11), 3257-3270, 2013.</a:t>
            </a:r>
          </a:p>
          <a:p>
            <a:pPr>
              <a:spcBef>
                <a:spcPts val="600"/>
              </a:spcBef>
              <a:buNone/>
            </a:pPr>
            <a:r>
              <a:rPr lang="en-US" altLang="en-US" sz="1100" dirty="0"/>
              <a:t>Schuster, G., O. Dubovik, and A. </a:t>
            </a:r>
            <a:r>
              <a:rPr lang="en-US" altLang="en-US" sz="1100" dirty="0" err="1"/>
              <a:t>Arola</a:t>
            </a:r>
            <a:r>
              <a:rPr lang="en-US" altLang="en-US" sz="1100" dirty="0"/>
              <a:t> (2016), Remote sensing of soot carbon – Part 1: Distinguishing different absorbing aerosol species, </a:t>
            </a:r>
            <a:r>
              <a:rPr lang="en-US" altLang="en-US" sz="1100" i="1" dirty="0"/>
              <a:t>Atmos. Chem. Phys</a:t>
            </a:r>
            <a:r>
              <a:rPr lang="en-US" altLang="en-US" sz="1100" dirty="0"/>
              <a:t>., 16, 1565-1585, doi:10.5194/acp-16-1565-2016.</a:t>
            </a:r>
          </a:p>
          <a:p>
            <a:pPr>
              <a:spcBef>
                <a:spcPts val="600"/>
              </a:spcBef>
              <a:buNone/>
            </a:pPr>
            <a:endParaRPr lang="en-US" altLang="en-US" sz="1100" dirty="0"/>
          </a:p>
          <a:p>
            <a:pPr eaLnBrk="1" hangingPunct="1">
              <a:spcBef>
                <a:spcPct val="0"/>
              </a:spcBef>
              <a:buFontTx/>
              <a:buNone/>
            </a:pPr>
            <a:r>
              <a:rPr lang="en-US" altLang="en-US" sz="1100" b="1" dirty="0">
                <a:ea typeface="ヒラギノ角ゴ Pro W3" charset="-128"/>
              </a:rPr>
              <a:t>Data Sources:</a:t>
            </a:r>
            <a:r>
              <a:rPr lang="en-US" altLang="en-US" sz="1100" dirty="0">
                <a:ea typeface="ヒラギノ角ゴ Pro W3" charset="-128"/>
              </a:rPr>
              <a:t> v2 MAIAC EPIC products are currently being released; v1 MAIAC EPIC  </a:t>
            </a:r>
            <a:r>
              <a:rPr lang="en-US" altLang="en-US" sz="1100" dirty="0"/>
              <a:t>(</a:t>
            </a:r>
            <a:r>
              <a:rPr lang="en-US" sz="1100" b="0" i="0" dirty="0">
                <a:solidFill>
                  <a:srgbClr val="212529"/>
                </a:solidFill>
                <a:effectLst/>
                <a:latin typeface="+mn-lt"/>
              </a:rPr>
              <a:t>https://doi.org/10.5067/EPIC/DSCOVR/L2_MAIAC.001</a:t>
            </a:r>
            <a:r>
              <a:rPr lang="en-US" sz="1100" dirty="0"/>
              <a:t>),</a:t>
            </a:r>
            <a:r>
              <a:rPr lang="en-US" altLang="en-US" sz="1100" dirty="0">
                <a:ea typeface="ヒラギノ角ゴ Pro W3" charset="-128"/>
              </a:rPr>
              <a:t> AERONET dataset (https://aeronet.gsfc.nasa.gov).</a:t>
            </a:r>
            <a:endParaRPr lang="en-US" altLang="en-US" sz="1100" b="1" dirty="0">
              <a:ea typeface="ヒラギノ角ゴ Pro W3" charset="-128"/>
            </a:endParaRPr>
          </a:p>
          <a:p>
            <a:pPr eaLnBrk="1" fontAlgn="t" hangingPunct="1">
              <a:spcBef>
                <a:spcPct val="0"/>
              </a:spcBef>
              <a:buFontTx/>
              <a:buNone/>
            </a:pPr>
            <a:endParaRPr lang="en-US" altLang="en-US" sz="1100" b="1" dirty="0">
              <a:ea typeface="ヒラギノ角ゴ Pro W3" charset="-128"/>
            </a:endParaRPr>
          </a:p>
          <a:p>
            <a:pPr eaLnBrk="1" fontAlgn="t" hangingPunct="1">
              <a:spcBef>
                <a:spcPct val="0"/>
              </a:spcBef>
              <a:spcAft>
                <a:spcPts val="600"/>
              </a:spcAft>
              <a:buFontTx/>
              <a:buNone/>
            </a:pPr>
            <a:r>
              <a:rPr lang="en-US" altLang="en-US" sz="1100" b="1" dirty="0">
                <a:ea typeface="ヒラギノ角ゴ Pro W3" charset="-128"/>
              </a:rPr>
              <a:t>Technical Description of Figures:</a:t>
            </a:r>
          </a:p>
          <a:p>
            <a:pPr>
              <a:spcBef>
                <a:spcPts val="600"/>
              </a:spcBef>
              <a:spcAft>
                <a:spcPts val="1200"/>
              </a:spcAft>
              <a:buNone/>
            </a:pPr>
            <a:r>
              <a:rPr lang="en-US" altLang="en-US" sz="1100" b="1" dirty="0">
                <a:ea typeface="ヒラギノ角ゴ Pro W3" charset="-128"/>
              </a:rPr>
              <a:t>Images</a:t>
            </a:r>
            <a:r>
              <a:rPr lang="en-US" altLang="en-US" sz="1100" dirty="0">
                <a:ea typeface="ヒラギノ角ゴ Pro W3" charset="-128"/>
              </a:rPr>
              <a:t>: (Center) Illustration of v2 </a:t>
            </a:r>
            <a:r>
              <a:rPr lang="en-US" sz="1100" dirty="0"/>
              <a:t>MAIAC EPIC retrievals for Saharan dust storms originating from </a:t>
            </a:r>
            <a:r>
              <a:rPr lang="en-US" sz="1100" dirty="0" err="1"/>
              <a:t>Bodele</a:t>
            </a:r>
            <a:r>
              <a:rPr lang="en-US" sz="1100" dirty="0"/>
              <a:t> depression (Jan. 1, 2018), Arabian peninsula (Mar. 29, 2018) and west Africa (May 29, 2018). The panels show EPIC top of atmosphere (TOA) RGB image, and unitless Aerosol Index (AI) from 340 and 388nm, aerosol optical depth (AOD</a:t>
            </a:r>
            <a:r>
              <a:rPr lang="en-US" sz="1100" baseline="-25000" dirty="0"/>
              <a:t>1km</a:t>
            </a:r>
            <a:r>
              <a:rPr lang="en-US" sz="1100" dirty="0"/>
              <a:t>) for effective height 1km, Single Scattering Albedo at 443nm (SSA</a:t>
            </a:r>
            <a:r>
              <a:rPr lang="en-US" sz="1100" baseline="-25000" dirty="0"/>
              <a:t>443</a:t>
            </a:r>
            <a:r>
              <a:rPr lang="en-US" sz="1100" dirty="0"/>
              <a:t>), spectral absorption exponent (</a:t>
            </a:r>
            <a:r>
              <a:rPr lang="en-US" sz="1100" i="1" dirty="0"/>
              <a:t>b</a:t>
            </a:r>
            <a:r>
              <a:rPr lang="en-US" sz="1100" dirty="0"/>
              <a:t>) and imaginary refractive index at 680nm (k</a:t>
            </a:r>
            <a:r>
              <a:rPr lang="en-US" sz="1100" baseline="-25000" dirty="0"/>
              <a:t>0</a:t>
            </a:r>
            <a:r>
              <a:rPr lang="en-US" sz="1100" dirty="0"/>
              <a:t>). (Right) AERONET-based validation of SSA</a:t>
            </a:r>
            <a:r>
              <a:rPr lang="en-US" sz="1100" baseline="-25000" dirty="0"/>
              <a:t>443</a:t>
            </a:r>
            <a:r>
              <a:rPr lang="en-US" sz="1100" dirty="0"/>
              <a:t> for the wildfire smoke over North America in 2018 (top) and for mineral dust over greater Sahara region in 2018 (bottom). Validation for smoke/dust is presented for an effective aerosol layer height of 4km and 1km, respectively</a:t>
            </a:r>
            <a:r>
              <a:rPr lang="en-US" sz="1100" dirty="0">
                <a:sym typeface="Symbol" panose="05050102010706020507" pitchFamily="18" charset="2"/>
              </a:rPr>
              <a:t>.</a:t>
            </a:r>
            <a:endParaRPr lang="en-US" altLang="en-US" sz="1100" dirty="0"/>
          </a:p>
          <a:p>
            <a:pPr>
              <a:buNone/>
              <a:defRPr/>
            </a:pPr>
            <a:r>
              <a:rPr lang="en-US" altLang="en-US" sz="1100" b="1" dirty="0">
                <a:ea typeface="ヒラギノ角ゴ Pro W3" charset="-128"/>
              </a:rPr>
              <a:t>Scientific significance, societal relevance, and relationships to future missions: </a:t>
            </a:r>
            <a:r>
              <a:rPr lang="en-US" altLang="en-US" sz="1100" dirty="0">
                <a:ea typeface="ヒラギノ角ゴ Pro W3" charset="-128"/>
              </a:rPr>
              <a:t>A</a:t>
            </a:r>
            <a:r>
              <a:rPr lang="en-US" sz="1100" dirty="0">
                <a:effectLst/>
                <a:latin typeface="+mn-lt"/>
                <a:ea typeface="Times New Roman" panose="02020603050405020304" pitchFamily="18" charset="0"/>
              </a:rPr>
              <a:t>erosol absorption has a high natural variability and is poorly constrained in models. This makes it one of the largest sources of uncertainty in assessments of aerosol direct radiative effects and in current climate projections [IPCC 2013]. Information on spectral dependence of aerosol absorption provides a pathway to the speciation of absorbing aerosol components [e.g., Schuster et al., 2016] – information required in climate modeling and in Air Quality research. </a:t>
            </a:r>
            <a:r>
              <a:rPr lang="en-US" sz="1100" dirty="0"/>
              <a:t>In v2 MAIAC EPIC algorithm, we developed a capability to simultaneously retrieve AOD and spectral aerosol absorption using the following model for spectral imaginary refractive index </a:t>
            </a:r>
            <a:r>
              <a:rPr lang="en-US" sz="1100" i="1" dirty="0">
                <a:effectLst/>
                <a:latin typeface="Times New Roman" panose="02020603050405020304" pitchFamily="18" charset="0"/>
                <a:ea typeface="Times New Roman" panose="02020603050405020304" pitchFamily="18" charset="0"/>
              </a:rPr>
              <a:t>k</a:t>
            </a:r>
            <a:r>
              <a:rPr lang="en-US" sz="1100" baseline="-250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100" i="1" dirty="0">
                <a:effectLst/>
                <a:latin typeface="Times New Roman" panose="02020603050405020304" pitchFamily="18" charset="0"/>
                <a:ea typeface="Times New Roman" panose="02020603050405020304" pitchFamily="18" charset="0"/>
              </a:rPr>
              <a:t>= k</a:t>
            </a:r>
            <a:r>
              <a:rPr lang="en-US" sz="1100" baseline="-25000" dirty="0">
                <a:effectLst/>
                <a:latin typeface="Times New Roman" panose="02020603050405020304" pitchFamily="18" charset="0"/>
                <a:ea typeface="Times New Roman" panose="02020603050405020304" pitchFamily="18" charset="0"/>
              </a:rPr>
              <a:t>0</a:t>
            </a:r>
            <a:r>
              <a:rPr lang="en-US" sz="1100" i="1"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100" i="1"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latin typeface="Times New Roman" panose="02020603050405020304" pitchFamily="18" charset="0"/>
                <a:ea typeface="Times New Roman" panose="02020603050405020304" pitchFamily="18" charset="0"/>
              </a:rPr>
              <a:t>0</a:t>
            </a:r>
            <a:r>
              <a:rPr lang="en-US" sz="1100" i="1" dirty="0">
                <a:effectLst/>
                <a:latin typeface="Times New Roman" panose="02020603050405020304" pitchFamily="18" charset="0"/>
                <a:ea typeface="Times New Roman" panose="02020603050405020304" pitchFamily="18" charset="0"/>
              </a:rPr>
              <a:t>)</a:t>
            </a:r>
            <a:r>
              <a:rPr lang="en-US" sz="1100" i="1" baseline="30000" dirty="0">
                <a:effectLst/>
                <a:latin typeface="Times New Roman" panose="02020603050405020304" pitchFamily="18" charset="0"/>
                <a:ea typeface="Times New Roman" panose="02020603050405020304" pitchFamily="18" charset="0"/>
              </a:rPr>
              <a:t>-b</a:t>
            </a:r>
            <a:r>
              <a:rPr lang="en-US" sz="1100" dirty="0">
                <a:effectLst/>
                <a:latin typeface="Times New Roman" panose="02020603050405020304" pitchFamily="18" charset="0"/>
                <a:ea typeface="Times New Roman" panose="02020603050405020304" pitchFamily="18" charset="0"/>
              </a:rPr>
              <a:t>, </a:t>
            </a:r>
            <a:r>
              <a:rPr lang="en-US" sz="1100" dirty="0">
                <a:effectLst/>
                <a:latin typeface="+mn-lt"/>
                <a:ea typeface="Times New Roman" panose="02020603050405020304" pitchFamily="18" charset="0"/>
              </a:rPr>
              <a:t>where</a:t>
            </a:r>
            <a:r>
              <a:rPr lang="en-US" sz="110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100" baseline="-25000" dirty="0">
                <a:effectLst/>
                <a:latin typeface="Times New Roman" panose="02020603050405020304" pitchFamily="18" charset="0"/>
                <a:ea typeface="Times New Roman" panose="02020603050405020304" pitchFamily="18" charset="0"/>
              </a:rPr>
              <a:t>0</a:t>
            </a:r>
            <a:r>
              <a:rPr lang="en-US" sz="1100" i="1" dirty="0">
                <a:effectLst/>
                <a:latin typeface="Times New Roman" panose="02020603050405020304" pitchFamily="18" charset="0"/>
                <a:ea typeface="Times New Roman" panose="02020603050405020304" pitchFamily="18" charset="0"/>
              </a:rPr>
              <a:t> = </a:t>
            </a:r>
            <a:r>
              <a:rPr lang="en-US" sz="1100" dirty="0">
                <a:effectLst/>
                <a:latin typeface="+mn-lt"/>
                <a:ea typeface="Times New Roman" panose="02020603050405020304" pitchFamily="18" charset="0"/>
              </a:rPr>
              <a:t>680nm.</a:t>
            </a:r>
            <a:r>
              <a:rPr lang="en-US" sz="1100" dirty="0"/>
              <a:t>  The Levenberg-Marquardt optimal minimization algorithm is used to find (AOD, </a:t>
            </a:r>
            <a:r>
              <a:rPr lang="en-US" sz="1100" i="1" dirty="0"/>
              <a:t>b</a:t>
            </a:r>
            <a:r>
              <a:rPr lang="en-US" sz="1100" dirty="0"/>
              <a:t>, k</a:t>
            </a:r>
            <a:r>
              <a:rPr lang="en-US" sz="1100" baseline="-25000" dirty="0"/>
              <a:t>0</a:t>
            </a:r>
            <a:r>
              <a:rPr lang="en-US" sz="1100" dirty="0"/>
              <a:t>) by matching EPIC observations at 340, 388, 443 and 680nm. An initial validation of single scattering albedo over North America and northern Africa in 2018 shows good agreement with AERONET, typically within the AERONET uncertainty of </a:t>
            </a:r>
            <a:r>
              <a:rPr lang="en-US" sz="1100" dirty="0">
                <a:sym typeface="Symbol" panose="05050102010706020507" pitchFamily="18" charset="2"/>
              </a:rPr>
              <a:t>0.03</a:t>
            </a:r>
            <a:r>
              <a:rPr lang="en-US" sz="1100" dirty="0"/>
              <a:t>.</a:t>
            </a:r>
            <a:endParaRPr lang="en-US" altLang="en-US" sz="1100" b="1" dirty="0">
              <a:ea typeface="ヒラギノ角ゴ Pro W3" charset="-128"/>
            </a:endParaRPr>
          </a:p>
        </p:txBody>
      </p:sp>
    </p:spTree>
    <p:extLst>
      <p:ext uri="{BB962C8B-B14F-4D97-AF65-F5344CB8AC3E}">
        <p14:creationId xmlns:p14="http://schemas.microsoft.com/office/powerpoint/2010/main" val="329191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498105"/>
            <a:ext cx="3779520" cy="2362200"/>
          </a:xfrm>
          <a:prstGeom prst="rect">
            <a:avLst/>
          </a:prstGeom>
        </p:spPr>
      </p:pic>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526" y="4502425"/>
            <a:ext cx="3768919" cy="2355575"/>
          </a:xfrm>
          <a:prstGeom prst="rect">
            <a:avLst/>
          </a:prstGeom>
        </p:spPr>
      </p:pic>
      <p:pic>
        <p:nvPicPr>
          <p:cNvPr id="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6717" y="6104878"/>
            <a:ext cx="2862277" cy="477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TextBox 78"/>
          <p:cNvSpPr txBox="1"/>
          <p:nvPr/>
        </p:nvSpPr>
        <p:spPr>
          <a:xfrm>
            <a:off x="574351" y="6138021"/>
            <a:ext cx="2544414" cy="369332"/>
          </a:xfrm>
          <a:prstGeom prst="rect">
            <a:avLst/>
          </a:prstGeom>
          <a:noFill/>
        </p:spPr>
        <p:txBody>
          <a:bodyPr wrap="none" rtlCol="0">
            <a:spAutoFit/>
          </a:bodyPr>
          <a:lstStyle/>
          <a:p>
            <a:r>
              <a:rPr lang="en-US" dirty="0"/>
              <a:t>Pinatubo, June 17, 1991 </a:t>
            </a:r>
            <a:endParaRPr lang="en-GB" baseline="-25000" dirty="0"/>
          </a:p>
        </p:txBody>
      </p:sp>
      <p:sp>
        <p:nvSpPr>
          <p:cNvPr id="81" name="TextBox 80"/>
          <p:cNvSpPr txBox="1"/>
          <p:nvPr/>
        </p:nvSpPr>
        <p:spPr>
          <a:xfrm>
            <a:off x="5700443" y="4680005"/>
            <a:ext cx="1265283" cy="615553"/>
          </a:xfrm>
          <a:prstGeom prst="rect">
            <a:avLst/>
          </a:prstGeom>
          <a:noFill/>
        </p:spPr>
        <p:txBody>
          <a:bodyPr wrap="none" rtlCol="0">
            <a:spAutoFit/>
          </a:bodyPr>
          <a:lstStyle/>
          <a:p>
            <a:r>
              <a:rPr lang="en-US" dirty="0"/>
              <a:t> </a:t>
            </a:r>
            <a:r>
              <a:rPr lang="en-US" sz="1600" dirty="0">
                <a:solidFill>
                  <a:srgbClr val="0000FF"/>
                </a:solidFill>
              </a:rPr>
              <a:t>H-solution </a:t>
            </a:r>
          </a:p>
          <a:p>
            <a:r>
              <a:rPr lang="en-US" sz="1600" dirty="0">
                <a:solidFill>
                  <a:srgbClr val="0000FF"/>
                </a:solidFill>
              </a:rPr>
              <a:t> for Pinatubo</a:t>
            </a:r>
            <a:endParaRPr lang="en-GB" sz="1600" baseline="-25000" dirty="0">
              <a:solidFill>
                <a:srgbClr val="0000FF"/>
              </a:solidFill>
            </a:endParaRPr>
          </a:p>
        </p:txBody>
      </p:sp>
      <p:sp>
        <p:nvSpPr>
          <p:cNvPr id="7" name="TextBox 6"/>
          <p:cNvSpPr txBox="1"/>
          <p:nvPr/>
        </p:nvSpPr>
        <p:spPr>
          <a:xfrm>
            <a:off x="453326" y="4729310"/>
            <a:ext cx="282450" cy="369332"/>
          </a:xfrm>
          <a:prstGeom prst="rect">
            <a:avLst/>
          </a:prstGeom>
          <a:noFill/>
        </p:spPr>
        <p:txBody>
          <a:bodyPr wrap="none" rtlCol="0">
            <a:spAutoFit/>
          </a:bodyPr>
          <a:lstStyle/>
          <a:p>
            <a:r>
              <a:rPr lang="en-US" dirty="0"/>
              <a:t>c</a:t>
            </a:r>
            <a:endParaRPr lang="en-GB" dirty="0"/>
          </a:p>
        </p:txBody>
      </p:sp>
      <p:sp>
        <p:nvSpPr>
          <p:cNvPr id="8" name="TextBox 7"/>
          <p:cNvSpPr txBox="1"/>
          <p:nvPr/>
        </p:nvSpPr>
        <p:spPr>
          <a:xfrm>
            <a:off x="3915881" y="4736068"/>
            <a:ext cx="306494" cy="369332"/>
          </a:xfrm>
          <a:prstGeom prst="rect">
            <a:avLst/>
          </a:prstGeom>
          <a:noFill/>
        </p:spPr>
        <p:txBody>
          <a:bodyPr wrap="none" rtlCol="0">
            <a:spAutoFit/>
          </a:bodyPr>
          <a:lstStyle/>
          <a:p>
            <a:r>
              <a:rPr lang="en-US" dirty="0"/>
              <a:t>d</a:t>
            </a:r>
            <a:endParaRPr lang="en-GB" dirty="0"/>
          </a:p>
        </p:txBody>
      </p:sp>
      <p:pic>
        <p:nvPicPr>
          <p:cNvPr id="26" name="Picture 7">
            <a:extLst>
              <a:ext uri="{FF2B5EF4-FFF2-40B4-BE49-F238E27FC236}">
                <a16:creationId xmlns:a16="http://schemas.microsoft.com/office/drawing/2014/main" id="{A2C2C61B-E1BD-B34E-B39B-7696E8DBE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85725"/>
            <a:ext cx="916989"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4530" y="1811606"/>
            <a:ext cx="3740238" cy="22943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AutoShape 1"/>
          <p:cNvSpPr>
            <a:spLocks noChangeArrowheads="1"/>
          </p:cNvSpPr>
          <p:nvPr/>
        </p:nvSpPr>
        <p:spPr bwMode="auto">
          <a:xfrm>
            <a:off x="466347" y="4054882"/>
            <a:ext cx="2979360" cy="288030"/>
          </a:xfrm>
          <a:custGeom>
            <a:avLst/>
            <a:gdLst>
              <a:gd name="T0" fmla="*/ 3284537 w 3284537"/>
              <a:gd name="T1" fmla="*/ 158750 h 317500"/>
              <a:gd name="T2" fmla="*/ 1642269 w 3284537"/>
              <a:gd name="T3" fmla="*/ 317500 h 317500"/>
              <a:gd name="T4" fmla="*/ 0 w 3284537"/>
              <a:gd name="T5" fmla="*/ 158750 h 317500"/>
              <a:gd name="T6" fmla="*/ 1642269 w 3284537"/>
              <a:gd name="T7" fmla="*/ 0 h 317500"/>
              <a:gd name="T8" fmla="*/ 0 60000 65536"/>
              <a:gd name="T9" fmla="*/ 5898240 60000 65536"/>
              <a:gd name="T10" fmla="*/ 11796480 60000 65536"/>
              <a:gd name="T11" fmla="*/ 17694720 60000 65536"/>
              <a:gd name="T12" fmla="*/ 0 w 3284537"/>
              <a:gd name="T13" fmla="*/ 0 h 317500"/>
              <a:gd name="T14" fmla="*/ 3284537 w 3284537"/>
              <a:gd name="T15" fmla="*/ 317500 h 317500"/>
            </a:gdLst>
            <a:ahLst/>
            <a:cxnLst>
              <a:cxn ang="T8">
                <a:pos x="T0" y="T1"/>
              </a:cxn>
              <a:cxn ang="T9">
                <a:pos x="T2" y="T3"/>
              </a:cxn>
              <a:cxn ang="T10">
                <a:pos x="T4" y="T5"/>
              </a:cxn>
              <a:cxn ang="T11">
                <a:pos x="T6" y="T7"/>
              </a:cxn>
            </a:cxnLst>
            <a:rect l="T12" t="T13" r="T14" b="T15"/>
            <a:pathLst>
              <a:path w="3284537" h="3175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9" tIns="40820" rIns="81639" bIns="40820"/>
          <a:lstStyle>
            <a:lvl1pPr eaLnBrk="0">
              <a:spcBef>
                <a:spcPts val="1425"/>
              </a:spcBef>
              <a:tabLst>
                <a:tab pos="457200" algn="l"/>
                <a:tab pos="914400" algn="l"/>
                <a:tab pos="1371600" algn="l"/>
                <a:tab pos="1828800" algn="l"/>
                <a:tab pos="2286000" algn="l"/>
                <a:tab pos="2743200" algn="l"/>
                <a:tab pos="3200400" algn="l"/>
              </a:tabLst>
              <a:defRPr sz="3200">
                <a:solidFill>
                  <a:srgbClr val="000000"/>
                </a:solidFill>
                <a:latin typeface="Arial" pitchFamily="34" charset="0"/>
                <a:cs typeface="Tahoma" pitchFamily="34" charset="0"/>
              </a:defRPr>
            </a:lvl1pPr>
            <a:lvl2pPr eaLnBrk="0">
              <a:spcBef>
                <a:spcPts val="1138"/>
              </a:spcBef>
              <a:tabLst>
                <a:tab pos="457200" algn="l"/>
                <a:tab pos="914400" algn="l"/>
                <a:tab pos="1371600" algn="l"/>
                <a:tab pos="1828800" algn="l"/>
                <a:tab pos="2286000" algn="l"/>
                <a:tab pos="2743200" algn="l"/>
                <a:tab pos="3200400" algn="l"/>
              </a:tabLst>
              <a:defRPr sz="2800">
                <a:solidFill>
                  <a:srgbClr val="000000"/>
                </a:solidFill>
                <a:latin typeface="Arial" pitchFamily="34" charset="0"/>
                <a:cs typeface="Tahoma" pitchFamily="34" charset="0"/>
              </a:defRPr>
            </a:lvl2pPr>
            <a:lvl3pPr eaLnBrk="0">
              <a:spcBef>
                <a:spcPts val="850"/>
              </a:spcBef>
              <a:tabLst>
                <a:tab pos="457200" algn="l"/>
                <a:tab pos="914400" algn="l"/>
                <a:tab pos="1371600" algn="l"/>
                <a:tab pos="1828800" algn="l"/>
                <a:tab pos="2286000" algn="l"/>
                <a:tab pos="2743200" algn="l"/>
                <a:tab pos="3200400" algn="l"/>
              </a:tabLst>
              <a:defRPr sz="2400">
                <a:solidFill>
                  <a:srgbClr val="000000"/>
                </a:solidFill>
                <a:latin typeface="Arial" pitchFamily="34" charset="0"/>
                <a:cs typeface="Tahoma" pitchFamily="34" charset="0"/>
              </a:defRPr>
            </a:lvl3pPr>
            <a:lvl4pPr eaLnBrk="0">
              <a:spcBef>
                <a:spcPts val="575"/>
              </a:spcBef>
              <a:tabLst>
                <a:tab pos="457200" algn="l"/>
                <a:tab pos="914400" algn="l"/>
                <a:tab pos="1371600" algn="l"/>
                <a:tab pos="1828800" algn="l"/>
                <a:tab pos="2286000" algn="l"/>
                <a:tab pos="2743200" algn="l"/>
                <a:tab pos="3200400" algn="l"/>
              </a:tabLst>
              <a:defRPr sz="2000">
                <a:solidFill>
                  <a:srgbClr val="000000"/>
                </a:solidFill>
                <a:latin typeface="Arial" pitchFamily="34" charset="0"/>
                <a:cs typeface="Tahoma" pitchFamily="34" charset="0"/>
              </a:defRPr>
            </a:lvl4pPr>
            <a:lvl5pPr eaLnBrk="0">
              <a:spcBef>
                <a:spcPts val="288"/>
              </a:spcBef>
              <a:tabLst>
                <a:tab pos="457200" algn="l"/>
                <a:tab pos="914400" algn="l"/>
                <a:tab pos="1371600" algn="l"/>
                <a:tab pos="1828800" algn="l"/>
                <a:tab pos="2286000" algn="l"/>
                <a:tab pos="2743200" algn="l"/>
                <a:tab pos="3200400" algn="l"/>
              </a:tabLst>
              <a:defRPr sz="2000">
                <a:solidFill>
                  <a:srgbClr val="000000"/>
                </a:solidFill>
                <a:latin typeface="Arial" pitchFamily="34" charset="0"/>
                <a:cs typeface="Tahoma" pitchFamily="34"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sz="2000">
                <a:solidFill>
                  <a:srgbClr val="000000"/>
                </a:solidFill>
                <a:latin typeface="Arial" pitchFamily="34" charset="0"/>
                <a:cs typeface="Tahoma" pitchFamily="34"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sz="2000">
                <a:solidFill>
                  <a:srgbClr val="000000"/>
                </a:solidFill>
                <a:latin typeface="Arial" pitchFamily="34" charset="0"/>
                <a:cs typeface="Tahoma" pitchFamily="34"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sz="2000">
                <a:solidFill>
                  <a:srgbClr val="000000"/>
                </a:solidFill>
                <a:latin typeface="Arial" pitchFamily="34" charset="0"/>
                <a:cs typeface="Tahoma" pitchFamily="34"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itchFamily="18" charset="0"/>
              <a:tabLst>
                <a:tab pos="457200" algn="l"/>
                <a:tab pos="914400" algn="l"/>
                <a:tab pos="1371600" algn="l"/>
                <a:tab pos="1828800" algn="l"/>
                <a:tab pos="2286000" algn="l"/>
                <a:tab pos="2743200" algn="l"/>
                <a:tab pos="3200400" algn="l"/>
              </a:tabLst>
              <a:defRPr sz="2000">
                <a:solidFill>
                  <a:srgbClr val="000000"/>
                </a:solidFill>
                <a:latin typeface="Arial" pitchFamily="34" charset="0"/>
                <a:cs typeface="Tahoma" pitchFamily="34" charset="0"/>
              </a:defRPr>
            </a:lvl9pPr>
          </a:lstStyle>
          <a:p>
            <a:pPr eaLnBrk="1">
              <a:lnSpc>
                <a:spcPct val="100000"/>
              </a:lnSpc>
              <a:spcBef>
                <a:spcPct val="0"/>
              </a:spcBef>
            </a:pPr>
            <a:r>
              <a:rPr lang="en-US" altLang="en-US" sz="900" dirty="0"/>
              <a:t>      </a:t>
            </a:r>
            <a:r>
              <a:rPr lang="en-US" altLang="en-US" sz="900" b="1" dirty="0"/>
              <a:t>0      1     2     5    10    25   50  100  150</a:t>
            </a:r>
          </a:p>
        </p:txBody>
      </p:sp>
      <p:sp>
        <p:nvSpPr>
          <p:cNvPr id="29" name="Line 2"/>
          <p:cNvSpPr>
            <a:spLocks noChangeShapeType="1"/>
          </p:cNvSpPr>
          <p:nvPr/>
        </p:nvSpPr>
        <p:spPr bwMode="auto">
          <a:xfrm>
            <a:off x="781706"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0" name="Line 3"/>
          <p:cNvSpPr>
            <a:spLocks noChangeShapeType="1"/>
          </p:cNvSpPr>
          <p:nvPr/>
        </p:nvSpPr>
        <p:spPr bwMode="auto">
          <a:xfrm>
            <a:off x="1017866"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1" name="Line 4"/>
          <p:cNvSpPr>
            <a:spLocks noChangeShapeType="1"/>
          </p:cNvSpPr>
          <p:nvPr/>
        </p:nvSpPr>
        <p:spPr bwMode="auto">
          <a:xfrm>
            <a:off x="1474347"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2" name="Line 5"/>
          <p:cNvSpPr>
            <a:spLocks noChangeShapeType="1"/>
          </p:cNvSpPr>
          <p:nvPr/>
        </p:nvSpPr>
        <p:spPr bwMode="auto">
          <a:xfrm>
            <a:off x="1709066"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3" name="Line 6"/>
          <p:cNvSpPr>
            <a:spLocks noChangeShapeType="1"/>
          </p:cNvSpPr>
          <p:nvPr/>
        </p:nvSpPr>
        <p:spPr bwMode="auto">
          <a:xfrm>
            <a:off x="1946667"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4" name="Line 7"/>
          <p:cNvSpPr>
            <a:spLocks noChangeShapeType="1"/>
          </p:cNvSpPr>
          <p:nvPr/>
        </p:nvSpPr>
        <p:spPr bwMode="auto">
          <a:xfrm>
            <a:off x="2406026"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5" name="Line 8"/>
          <p:cNvSpPr>
            <a:spLocks noChangeShapeType="1"/>
          </p:cNvSpPr>
          <p:nvPr/>
        </p:nvSpPr>
        <p:spPr bwMode="auto">
          <a:xfrm>
            <a:off x="2647946" y="443633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6" name="Line 9"/>
          <p:cNvSpPr>
            <a:spLocks noChangeShapeType="1"/>
          </p:cNvSpPr>
          <p:nvPr/>
        </p:nvSpPr>
        <p:spPr bwMode="auto">
          <a:xfrm>
            <a:off x="1248266" y="4433454"/>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37" name="Line 10"/>
          <p:cNvSpPr>
            <a:spLocks noChangeShapeType="1"/>
          </p:cNvSpPr>
          <p:nvPr/>
        </p:nvSpPr>
        <p:spPr bwMode="auto">
          <a:xfrm>
            <a:off x="2181386" y="4433454"/>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9395" y="4295852"/>
            <a:ext cx="3122266" cy="3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36147" y="1771770"/>
            <a:ext cx="3743804" cy="23341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599171" y="4518898"/>
            <a:ext cx="2268570" cy="230832"/>
          </a:xfrm>
          <a:prstGeom prst="rect">
            <a:avLst/>
          </a:prstGeom>
        </p:spPr>
        <p:txBody>
          <a:bodyPr wrap="none">
            <a:spAutoFit/>
          </a:bodyPr>
          <a:lstStyle/>
          <a:p>
            <a:r>
              <a:rPr lang="en-US" altLang="en-US" sz="900" dirty="0"/>
              <a:t> 5</a:t>
            </a:r>
            <a:r>
              <a:rPr lang="en-US" altLang="en-US" sz="900" b="1" dirty="0"/>
              <a:t>0     75   100  150  200  250   300  350   400 </a:t>
            </a:r>
            <a:endParaRPr lang="en-GB" sz="900" dirty="0"/>
          </a:p>
        </p:txBody>
      </p:sp>
      <p:sp>
        <p:nvSpPr>
          <p:cNvPr id="55" name="Line 2"/>
          <p:cNvSpPr>
            <a:spLocks noChangeShapeType="1"/>
          </p:cNvSpPr>
          <p:nvPr/>
        </p:nvSpPr>
        <p:spPr bwMode="auto">
          <a:xfrm>
            <a:off x="781827"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56" name="Line 3"/>
          <p:cNvSpPr>
            <a:spLocks noChangeShapeType="1"/>
          </p:cNvSpPr>
          <p:nvPr/>
        </p:nvSpPr>
        <p:spPr bwMode="auto">
          <a:xfrm>
            <a:off x="1017987"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57" name="Line 4"/>
          <p:cNvSpPr>
            <a:spLocks noChangeShapeType="1"/>
          </p:cNvSpPr>
          <p:nvPr/>
        </p:nvSpPr>
        <p:spPr bwMode="auto">
          <a:xfrm>
            <a:off x="1474468"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58" name="Line 5"/>
          <p:cNvSpPr>
            <a:spLocks noChangeShapeType="1"/>
          </p:cNvSpPr>
          <p:nvPr/>
        </p:nvSpPr>
        <p:spPr bwMode="auto">
          <a:xfrm>
            <a:off x="1709187"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59" name="Line 6"/>
          <p:cNvSpPr>
            <a:spLocks noChangeShapeType="1"/>
          </p:cNvSpPr>
          <p:nvPr/>
        </p:nvSpPr>
        <p:spPr bwMode="auto">
          <a:xfrm>
            <a:off x="1946788"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60" name="Line 7"/>
          <p:cNvSpPr>
            <a:spLocks noChangeShapeType="1"/>
          </p:cNvSpPr>
          <p:nvPr/>
        </p:nvSpPr>
        <p:spPr bwMode="auto">
          <a:xfrm>
            <a:off x="2406147"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61" name="Line 8"/>
          <p:cNvSpPr>
            <a:spLocks noChangeShapeType="1"/>
          </p:cNvSpPr>
          <p:nvPr/>
        </p:nvSpPr>
        <p:spPr bwMode="auto">
          <a:xfrm>
            <a:off x="2648067" y="4233095"/>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62" name="Line 9"/>
          <p:cNvSpPr>
            <a:spLocks noChangeShapeType="1"/>
          </p:cNvSpPr>
          <p:nvPr/>
        </p:nvSpPr>
        <p:spPr bwMode="auto">
          <a:xfrm>
            <a:off x="1248387" y="4230214"/>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sp>
        <p:nvSpPr>
          <p:cNvPr id="63" name="Line 10"/>
          <p:cNvSpPr>
            <a:spLocks noChangeShapeType="1"/>
          </p:cNvSpPr>
          <p:nvPr/>
        </p:nvSpPr>
        <p:spPr bwMode="auto">
          <a:xfrm>
            <a:off x="2181507" y="4230214"/>
            <a:ext cx="1440" cy="129614"/>
          </a:xfrm>
          <a:prstGeom prst="line">
            <a:avLst/>
          </a:prstGeom>
          <a:noFill/>
          <a:ln w="18360">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2945" tIns="41473" rIns="82945" bIns="41473"/>
          <a:lstStyle/>
          <a:p>
            <a:endParaRPr lang="en-GB"/>
          </a:p>
        </p:txBody>
      </p:sp>
      <p:pic>
        <p:nvPicPr>
          <p:cNvPr id="64"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5730" y="4295021"/>
            <a:ext cx="2315520" cy="2131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Rectangle 12"/>
          <p:cNvSpPr>
            <a:spLocks noChangeArrowheads="1"/>
          </p:cNvSpPr>
          <p:nvPr/>
        </p:nvSpPr>
        <p:spPr bwMode="auto">
          <a:xfrm>
            <a:off x="558506" y="4286559"/>
            <a:ext cx="2315520" cy="213142"/>
          </a:xfrm>
          <a:prstGeom prst="rect">
            <a:avLst/>
          </a:prstGeom>
          <a:noFill/>
          <a:ln w="18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endParaRPr lang="en-US" altLang="en-US"/>
          </a:p>
        </p:txBody>
      </p:sp>
      <p:sp>
        <p:nvSpPr>
          <p:cNvPr id="3" name="Rectangle 2"/>
          <p:cNvSpPr/>
          <p:nvPr/>
        </p:nvSpPr>
        <p:spPr>
          <a:xfrm>
            <a:off x="2893687" y="4247970"/>
            <a:ext cx="847411" cy="276999"/>
          </a:xfrm>
          <a:prstGeom prst="rect">
            <a:avLst/>
          </a:prstGeom>
        </p:spPr>
        <p:txBody>
          <a:bodyPr wrap="none">
            <a:spAutoFit/>
          </a:bodyPr>
          <a:lstStyle/>
          <a:p>
            <a:pPr>
              <a:spcBef>
                <a:spcPct val="0"/>
              </a:spcBef>
            </a:pPr>
            <a:r>
              <a:rPr lang="en-US" altLang="en-US" sz="1200" b="1" dirty="0"/>
              <a:t>SO</a:t>
            </a:r>
            <a:r>
              <a:rPr lang="en-US" altLang="en-US" sz="1200" b="1" baseline="-25000" dirty="0"/>
              <a:t>2</a:t>
            </a:r>
            <a:r>
              <a:rPr lang="en-US" altLang="en-US" sz="1200" b="1" dirty="0"/>
              <a:t> (VCD) </a:t>
            </a:r>
          </a:p>
        </p:txBody>
      </p:sp>
      <p:sp>
        <p:nvSpPr>
          <p:cNvPr id="69" name="TextBox 68"/>
          <p:cNvSpPr txBox="1"/>
          <p:nvPr/>
        </p:nvSpPr>
        <p:spPr>
          <a:xfrm>
            <a:off x="3886200" y="1981200"/>
            <a:ext cx="284236" cy="369332"/>
          </a:xfrm>
          <a:prstGeom prst="rect">
            <a:avLst/>
          </a:prstGeom>
          <a:noFill/>
        </p:spPr>
        <p:txBody>
          <a:bodyPr wrap="square" rtlCol="0">
            <a:spAutoFit/>
          </a:bodyPr>
          <a:lstStyle/>
          <a:p>
            <a:r>
              <a:rPr lang="en-US" dirty="0"/>
              <a:t>b</a:t>
            </a:r>
            <a:endParaRPr lang="en-GB" dirty="0"/>
          </a:p>
        </p:txBody>
      </p:sp>
      <p:sp>
        <p:nvSpPr>
          <p:cNvPr id="72" name="TextBox 71"/>
          <p:cNvSpPr txBox="1"/>
          <p:nvPr/>
        </p:nvSpPr>
        <p:spPr>
          <a:xfrm>
            <a:off x="477764" y="1963270"/>
            <a:ext cx="284236" cy="369332"/>
          </a:xfrm>
          <a:prstGeom prst="rect">
            <a:avLst/>
          </a:prstGeom>
          <a:noFill/>
        </p:spPr>
        <p:txBody>
          <a:bodyPr wrap="square" rtlCol="0">
            <a:spAutoFit/>
          </a:bodyPr>
          <a:lstStyle/>
          <a:p>
            <a:r>
              <a:rPr lang="en-US" dirty="0"/>
              <a:t>a</a:t>
            </a:r>
            <a:endParaRPr lang="en-GB" dirty="0"/>
          </a:p>
        </p:txBody>
      </p:sp>
      <p:sp>
        <p:nvSpPr>
          <p:cNvPr id="4" name="TextBox 3"/>
          <p:cNvSpPr txBox="1"/>
          <p:nvPr/>
        </p:nvSpPr>
        <p:spPr>
          <a:xfrm>
            <a:off x="2098351" y="4736068"/>
            <a:ext cx="1192827" cy="369332"/>
          </a:xfrm>
          <a:prstGeom prst="rect">
            <a:avLst/>
          </a:prstGeom>
          <a:noFill/>
        </p:spPr>
        <p:txBody>
          <a:bodyPr wrap="none" rtlCol="0">
            <a:spAutoFit/>
          </a:bodyPr>
          <a:lstStyle/>
          <a:p>
            <a:r>
              <a:rPr lang="en-US" dirty="0">
                <a:solidFill>
                  <a:srgbClr val="FF0000"/>
                </a:solidFill>
              </a:rPr>
              <a:t>SO</a:t>
            </a:r>
            <a:r>
              <a:rPr lang="en-US" baseline="-25000" dirty="0">
                <a:solidFill>
                  <a:srgbClr val="FF0000"/>
                </a:solidFill>
              </a:rPr>
              <a:t>2</a:t>
            </a:r>
            <a:r>
              <a:rPr lang="en-US" dirty="0">
                <a:solidFill>
                  <a:srgbClr val="FF0000"/>
                </a:solidFill>
              </a:rPr>
              <a:t>, TOMS</a:t>
            </a:r>
            <a:endParaRPr lang="en-GB" dirty="0">
              <a:solidFill>
                <a:srgbClr val="FF0000"/>
              </a:solidFill>
            </a:endParaRPr>
          </a:p>
        </p:txBody>
      </p:sp>
      <p:sp>
        <p:nvSpPr>
          <p:cNvPr id="78" name="TextBox 77"/>
          <p:cNvSpPr txBox="1"/>
          <p:nvPr/>
        </p:nvSpPr>
        <p:spPr>
          <a:xfrm>
            <a:off x="2211171" y="3294356"/>
            <a:ext cx="1384546" cy="615553"/>
          </a:xfrm>
          <a:prstGeom prst="rect">
            <a:avLst/>
          </a:prstGeom>
          <a:noFill/>
        </p:spPr>
        <p:txBody>
          <a:bodyPr wrap="none" rtlCol="0">
            <a:spAutoFit/>
          </a:bodyPr>
          <a:lstStyle/>
          <a:p>
            <a:r>
              <a:rPr lang="en-US" dirty="0"/>
              <a:t>       </a:t>
            </a:r>
            <a:r>
              <a:rPr lang="en-US" dirty="0" err="1"/>
              <a:t>Raikoke</a:t>
            </a:r>
            <a:r>
              <a:rPr lang="en-US" dirty="0"/>
              <a:t>, </a:t>
            </a:r>
          </a:p>
          <a:p>
            <a:r>
              <a:rPr lang="en-US" sz="1600" dirty="0"/>
              <a:t>June 22, 2019</a:t>
            </a:r>
            <a:endParaRPr lang="en-GB" sz="1600" baseline="-25000" dirty="0"/>
          </a:p>
        </p:txBody>
      </p:sp>
      <p:sp>
        <p:nvSpPr>
          <p:cNvPr id="82" name="TextBox 81"/>
          <p:cNvSpPr txBox="1"/>
          <p:nvPr/>
        </p:nvSpPr>
        <p:spPr>
          <a:xfrm>
            <a:off x="726751" y="2096869"/>
            <a:ext cx="1194558" cy="646331"/>
          </a:xfrm>
          <a:prstGeom prst="rect">
            <a:avLst/>
          </a:prstGeom>
          <a:noFill/>
        </p:spPr>
        <p:txBody>
          <a:bodyPr wrap="none" rtlCol="0">
            <a:spAutoFit/>
          </a:bodyPr>
          <a:lstStyle/>
          <a:p>
            <a:r>
              <a:rPr lang="en-US" dirty="0">
                <a:solidFill>
                  <a:srgbClr val="FF0000"/>
                </a:solidFill>
              </a:rPr>
              <a:t>        SO</a:t>
            </a:r>
            <a:r>
              <a:rPr lang="en-US" baseline="-25000" dirty="0">
                <a:solidFill>
                  <a:srgbClr val="FF0000"/>
                </a:solidFill>
              </a:rPr>
              <a:t>2</a:t>
            </a:r>
            <a:r>
              <a:rPr lang="en-US" dirty="0">
                <a:solidFill>
                  <a:srgbClr val="FF0000"/>
                </a:solidFill>
              </a:rPr>
              <a:t> </a:t>
            </a:r>
          </a:p>
          <a:p>
            <a:r>
              <a:rPr lang="en-US" dirty="0">
                <a:solidFill>
                  <a:srgbClr val="FF0000"/>
                </a:solidFill>
              </a:rPr>
              <a:t>OMPS/NM</a:t>
            </a:r>
            <a:endParaRPr lang="en-GB" dirty="0">
              <a:solidFill>
                <a:srgbClr val="FF0000"/>
              </a:solidFill>
            </a:endParaRPr>
          </a:p>
        </p:txBody>
      </p:sp>
      <p:sp>
        <p:nvSpPr>
          <p:cNvPr id="84" name="TextBox 83"/>
          <p:cNvSpPr txBox="1"/>
          <p:nvPr/>
        </p:nvSpPr>
        <p:spPr>
          <a:xfrm>
            <a:off x="4129117" y="1981200"/>
            <a:ext cx="1382879" cy="646331"/>
          </a:xfrm>
          <a:prstGeom prst="rect">
            <a:avLst/>
          </a:prstGeom>
          <a:noFill/>
        </p:spPr>
        <p:txBody>
          <a:bodyPr wrap="none" rtlCol="0">
            <a:spAutoFit/>
          </a:bodyPr>
          <a:lstStyle/>
          <a:p>
            <a:r>
              <a:rPr lang="en-US" dirty="0"/>
              <a:t> </a:t>
            </a:r>
            <a:r>
              <a:rPr lang="en-US" dirty="0">
                <a:solidFill>
                  <a:srgbClr val="0000FF"/>
                </a:solidFill>
              </a:rPr>
              <a:t>H-solution </a:t>
            </a:r>
          </a:p>
          <a:p>
            <a:r>
              <a:rPr lang="en-US" dirty="0">
                <a:solidFill>
                  <a:srgbClr val="0000FF"/>
                </a:solidFill>
              </a:rPr>
              <a:t> for </a:t>
            </a:r>
            <a:r>
              <a:rPr lang="en-US" dirty="0" err="1">
                <a:solidFill>
                  <a:srgbClr val="0000FF"/>
                </a:solidFill>
              </a:rPr>
              <a:t>Raikoke</a:t>
            </a:r>
            <a:r>
              <a:rPr lang="en-US" dirty="0">
                <a:solidFill>
                  <a:srgbClr val="0000FF"/>
                </a:solidFill>
              </a:rPr>
              <a:t> </a:t>
            </a:r>
            <a:endParaRPr lang="en-GB" baseline="-25000" dirty="0">
              <a:solidFill>
                <a:srgbClr val="0000FF"/>
              </a:solidFill>
            </a:endParaRPr>
          </a:p>
        </p:txBody>
      </p:sp>
      <p:sp>
        <p:nvSpPr>
          <p:cNvPr id="86" name="TextBox 85"/>
          <p:cNvSpPr txBox="1"/>
          <p:nvPr/>
        </p:nvSpPr>
        <p:spPr>
          <a:xfrm>
            <a:off x="6965726" y="2323293"/>
            <a:ext cx="184731" cy="369332"/>
          </a:xfrm>
          <a:prstGeom prst="rect">
            <a:avLst/>
          </a:prstGeom>
          <a:noFill/>
        </p:spPr>
        <p:txBody>
          <a:bodyPr wrap="none" rtlCol="0">
            <a:spAutoFit/>
          </a:bodyPr>
          <a:lstStyle/>
          <a:p>
            <a:endParaRPr lang="en-GB" dirty="0"/>
          </a:p>
        </p:txBody>
      </p:sp>
      <p:sp>
        <p:nvSpPr>
          <p:cNvPr id="87" name="Rectangle 86"/>
          <p:cNvSpPr/>
          <p:nvPr/>
        </p:nvSpPr>
        <p:spPr>
          <a:xfrm>
            <a:off x="1095627" y="161091"/>
            <a:ext cx="6752973" cy="815608"/>
          </a:xfrm>
          <a:prstGeom prst="rect">
            <a:avLst/>
          </a:prstGeom>
        </p:spPr>
        <p:txBody>
          <a:bodyPr wrap="square">
            <a:spAutoFit/>
          </a:bodyPr>
          <a:lstStyle/>
          <a:p>
            <a:r>
              <a:rPr lang="en-GB" sz="1600" b="1" dirty="0"/>
              <a:t>Calculating the Height of Volcanic Cloud SO</a:t>
            </a:r>
            <a:r>
              <a:rPr lang="en-GB" sz="1600" b="1" baseline="-25000" dirty="0"/>
              <a:t>2</a:t>
            </a:r>
            <a:r>
              <a:rPr lang="en-GB" sz="1600" b="1" dirty="0"/>
              <a:t> With a </a:t>
            </a:r>
            <a:r>
              <a:rPr lang="en-GB" sz="1600" b="1" dirty="0" err="1"/>
              <a:t>Lagrangian</a:t>
            </a:r>
            <a:r>
              <a:rPr lang="en-GB" sz="1600" b="1" dirty="0"/>
              <a:t> Trajectory Tool: </a:t>
            </a:r>
            <a:r>
              <a:rPr lang="en-GB" sz="1600" b="1" dirty="0" err="1"/>
              <a:t>Raikoke</a:t>
            </a:r>
            <a:r>
              <a:rPr lang="en-GB" sz="1600" b="1" dirty="0"/>
              <a:t> (2019) and Pinatubo (1991) Cases. </a:t>
            </a:r>
            <a:r>
              <a:rPr lang="en-US" sz="1500" dirty="0"/>
              <a:t>Gorkavyi, N., </a:t>
            </a:r>
            <a:r>
              <a:rPr lang="en-US" sz="1500" dirty="0" err="1"/>
              <a:t>Krotkov</a:t>
            </a:r>
            <a:r>
              <a:rPr lang="en-US" sz="1500" dirty="0"/>
              <a:t>, N., Li, C., </a:t>
            </a:r>
            <a:r>
              <a:rPr lang="en-US" sz="1500" dirty="0" err="1"/>
              <a:t>Lait</a:t>
            </a:r>
            <a:r>
              <a:rPr lang="en-US" sz="1500" dirty="0"/>
              <a:t>, L., Vasilkov, A., </a:t>
            </a:r>
            <a:r>
              <a:rPr lang="en-US" sz="1500" dirty="0" err="1"/>
              <a:t>Colarco</a:t>
            </a:r>
            <a:r>
              <a:rPr lang="en-US" sz="1500" dirty="0"/>
              <a:t>, P., Joiner, J., </a:t>
            </a:r>
            <a:r>
              <a:rPr lang="en-US" sz="1500" dirty="0" err="1"/>
              <a:t>Schoeberl</a:t>
            </a:r>
            <a:r>
              <a:rPr lang="en-US" sz="1500" dirty="0"/>
              <a:t>, M., </a:t>
            </a:r>
            <a:r>
              <a:rPr lang="en-US" sz="1500" dirty="0" err="1"/>
              <a:t>Carn</a:t>
            </a:r>
            <a:r>
              <a:rPr lang="en-US" sz="1500" dirty="0"/>
              <a:t>, S., Fisher, B.</a:t>
            </a:r>
            <a:endParaRPr lang="en-US" sz="1500" baseline="30000" dirty="0"/>
          </a:p>
        </p:txBody>
      </p:sp>
      <p:pic>
        <p:nvPicPr>
          <p:cNvPr id="8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49866"/>
            <a:ext cx="137160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304800" y="942652"/>
            <a:ext cx="8534399" cy="986911"/>
          </a:xfrm>
          <a:prstGeom prst="rect">
            <a:avLst/>
          </a:prstGeom>
          <a:gradFill>
            <a:gsLst>
              <a:gs pos="0">
                <a:srgbClr val="5E9EFF"/>
              </a:gs>
              <a:gs pos="39999">
                <a:srgbClr val="85C2FF"/>
              </a:gs>
              <a:gs pos="70000">
                <a:srgbClr val="C4D6EB"/>
              </a:gs>
              <a:gs pos="100000">
                <a:srgbClr val="FFEBFA"/>
              </a:gs>
            </a:gsLst>
            <a:lin ang="540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solidFill>
                  <a:schemeClr val="tx1"/>
                </a:solidFill>
              </a:rPr>
              <a:t>We developed a tool to reconstruct the altitude of SO</a:t>
            </a:r>
            <a:r>
              <a:rPr lang="en-GB" sz="1300" baseline="-25000" dirty="0">
                <a:solidFill>
                  <a:schemeClr val="tx1"/>
                </a:solidFill>
              </a:rPr>
              <a:t>2</a:t>
            </a:r>
            <a:r>
              <a:rPr lang="en-GB" sz="1300" dirty="0">
                <a:solidFill>
                  <a:schemeClr val="tx1"/>
                </a:solidFill>
              </a:rPr>
              <a:t> clouds ejected by a volcanic eruption. We obtained a distribution of SO</a:t>
            </a:r>
            <a:r>
              <a:rPr lang="en-GB" sz="1300" baseline="-25000" dirty="0">
                <a:solidFill>
                  <a:schemeClr val="tx1"/>
                </a:solidFill>
              </a:rPr>
              <a:t>2</a:t>
            </a:r>
            <a:r>
              <a:rPr lang="en-GB" sz="1300" dirty="0">
                <a:solidFill>
                  <a:schemeClr val="tx1"/>
                </a:solidFill>
              </a:rPr>
              <a:t> altitudes between 2 and 15 km in different parts of the SO</a:t>
            </a:r>
            <a:r>
              <a:rPr lang="en-GB" sz="1300" baseline="-25000" dirty="0">
                <a:solidFill>
                  <a:schemeClr val="tx1"/>
                </a:solidFill>
              </a:rPr>
              <a:t>2</a:t>
            </a:r>
            <a:r>
              <a:rPr lang="en-GB" sz="1300" dirty="0">
                <a:solidFill>
                  <a:schemeClr val="tx1"/>
                </a:solidFill>
              </a:rPr>
              <a:t> clouds (a-b) from the </a:t>
            </a:r>
            <a:r>
              <a:rPr lang="en-GB" sz="1300" dirty="0" err="1">
                <a:solidFill>
                  <a:schemeClr val="tx1"/>
                </a:solidFill>
              </a:rPr>
              <a:t>Raikoke</a:t>
            </a:r>
            <a:r>
              <a:rPr lang="en-GB" sz="1300" dirty="0">
                <a:solidFill>
                  <a:schemeClr val="tx1"/>
                </a:solidFill>
              </a:rPr>
              <a:t> eruption in June 2019. For the June 15, 1991 Pinatubo eruption, we similarly obtained a wide distribution of SO</a:t>
            </a:r>
            <a:r>
              <a:rPr lang="en-GB" sz="1300" baseline="-25000" dirty="0">
                <a:solidFill>
                  <a:schemeClr val="tx1"/>
                </a:solidFill>
              </a:rPr>
              <a:t>2</a:t>
            </a:r>
            <a:r>
              <a:rPr lang="en-GB" sz="1300" dirty="0">
                <a:solidFill>
                  <a:schemeClr val="tx1"/>
                </a:solidFill>
              </a:rPr>
              <a:t> heights from 10-25 km. To validate the plume heights we use independent sources of information such as the SNPP/OMPS Limb Profiler or CALIPSO/CALIOP lidar. </a:t>
            </a:r>
          </a:p>
        </p:txBody>
      </p:sp>
      <p:sp>
        <p:nvSpPr>
          <p:cNvPr id="49" name="Rectangle 48"/>
          <p:cNvSpPr/>
          <p:nvPr/>
        </p:nvSpPr>
        <p:spPr>
          <a:xfrm>
            <a:off x="7181339" y="4736067"/>
            <a:ext cx="1657860" cy="1845857"/>
          </a:xfrm>
          <a:prstGeom prst="rect">
            <a:avLst/>
          </a:prstGeom>
          <a:gradFill>
            <a:gsLst>
              <a:gs pos="0">
                <a:srgbClr val="5E9EFF"/>
              </a:gs>
              <a:gs pos="39999">
                <a:srgbClr val="85C2FF"/>
              </a:gs>
              <a:gs pos="70000">
                <a:srgbClr val="C4D6EB"/>
              </a:gs>
              <a:gs pos="100000">
                <a:srgbClr val="FFEBFA"/>
              </a:gs>
            </a:gsLst>
            <a:lin ang="540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We found that the southern part of the Pinatubo plume is located in the troposphere, and the northern part is in the stratosphere.</a:t>
            </a:r>
          </a:p>
        </p:txBody>
      </p:sp>
      <p:sp>
        <p:nvSpPr>
          <p:cNvPr id="50" name="Rectangle 49"/>
          <p:cNvSpPr/>
          <p:nvPr/>
        </p:nvSpPr>
        <p:spPr>
          <a:xfrm>
            <a:off x="7058092" y="2034991"/>
            <a:ext cx="1857308" cy="1828800"/>
          </a:xfrm>
          <a:prstGeom prst="rect">
            <a:avLst/>
          </a:prstGeom>
          <a:gradFill>
            <a:gsLst>
              <a:gs pos="0">
                <a:srgbClr val="5E9EFF"/>
              </a:gs>
              <a:gs pos="39999">
                <a:srgbClr val="85C2FF"/>
              </a:gs>
              <a:gs pos="70000">
                <a:srgbClr val="C4D6EB"/>
              </a:gs>
              <a:gs pos="100000">
                <a:srgbClr val="FFEBFA"/>
              </a:gs>
            </a:gsLst>
            <a:lin ang="5400000" scaled="0"/>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Standard estimation</a:t>
            </a:r>
          </a:p>
          <a:p>
            <a:r>
              <a:rPr lang="en-US" sz="1400" dirty="0">
                <a:solidFill>
                  <a:schemeClr val="tx1"/>
                </a:solidFill>
              </a:rPr>
              <a:t>SO</a:t>
            </a:r>
            <a:r>
              <a:rPr lang="en-US" sz="1400" baseline="-25000" dirty="0">
                <a:solidFill>
                  <a:schemeClr val="tx1"/>
                </a:solidFill>
              </a:rPr>
              <a:t>2</a:t>
            </a:r>
            <a:r>
              <a:rPr lang="en-US" sz="1400" dirty="0">
                <a:solidFill>
                  <a:schemeClr val="tx1"/>
                </a:solidFill>
              </a:rPr>
              <a:t> with H=13 km:  </a:t>
            </a:r>
            <a:r>
              <a:rPr lang="en-US" sz="1400" b="1" dirty="0">
                <a:solidFill>
                  <a:schemeClr val="tx1"/>
                </a:solidFill>
              </a:rPr>
              <a:t>1.19*10</a:t>
            </a:r>
            <a:r>
              <a:rPr lang="en-US" sz="1400" b="1" baseline="30000" dirty="0">
                <a:solidFill>
                  <a:schemeClr val="tx1"/>
                </a:solidFill>
              </a:rPr>
              <a:t>6</a:t>
            </a:r>
            <a:r>
              <a:rPr lang="en-US" sz="1400" b="1" dirty="0">
                <a:solidFill>
                  <a:schemeClr val="tx1"/>
                </a:solidFill>
              </a:rPr>
              <a:t> </a:t>
            </a:r>
            <a:r>
              <a:rPr lang="en-US" sz="1400" b="1" dirty="0" err="1">
                <a:solidFill>
                  <a:schemeClr val="tx1"/>
                </a:solidFill>
              </a:rPr>
              <a:t>tn</a:t>
            </a:r>
            <a:r>
              <a:rPr lang="en-US" sz="1400" b="1" dirty="0">
                <a:solidFill>
                  <a:schemeClr val="tx1"/>
                </a:solidFill>
              </a:rPr>
              <a:t>;</a:t>
            </a:r>
          </a:p>
          <a:p>
            <a:r>
              <a:rPr lang="en-US" sz="1400" dirty="0">
                <a:solidFill>
                  <a:schemeClr val="tx1"/>
                </a:solidFill>
              </a:rPr>
              <a:t>After recalculation of</a:t>
            </a:r>
          </a:p>
          <a:p>
            <a:r>
              <a:rPr lang="en-US" sz="1400" dirty="0">
                <a:solidFill>
                  <a:schemeClr val="tx1"/>
                </a:solidFill>
              </a:rPr>
              <a:t>SO</a:t>
            </a:r>
            <a:r>
              <a:rPr lang="en-US" sz="1400" baseline="-25000" dirty="0">
                <a:solidFill>
                  <a:schemeClr val="tx1"/>
                </a:solidFill>
              </a:rPr>
              <a:t>2</a:t>
            </a:r>
            <a:r>
              <a:rPr lang="en-US" sz="1400" dirty="0">
                <a:solidFill>
                  <a:schemeClr val="tx1"/>
                </a:solidFill>
              </a:rPr>
              <a:t> for </a:t>
            </a:r>
            <a:r>
              <a:rPr lang="en-GB" sz="1400" dirty="0">
                <a:solidFill>
                  <a:schemeClr val="tx1"/>
                </a:solidFill>
              </a:rPr>
              <a:t>the calculated distribution of heights</a:t>
            </a:r>
            <a:r>
              <a:rPr lang="en-US" sz="1400" dirty="0">
                <a:solidFill>
                  <a:schemeClr val="tx1"/>
                </a:solidFill>
              </a:rPr>
              <a:t>: </a:t>
            </a:r>
            <a:endParaRPr lang="ru-RU" sz="1400" dirty="0">
              <a:solidFill>
                <a:schemeClr val="tx1"/>
              </a:solidFill>
            </a:endParaRPr>
          </a:p>
          <a:p>
            <a:r>
              <a:rPr lang="en-US" sz="1400" b="1" dirty="0">
                <a:solidFill>
                  <a:schemeClr val="tx1"/>
                </a:solidFill>
              </a:rPr>
              <a:t>1.40*10</a:t>
            </a:r>
            <a:r>
              <a:rPr lang="en-US" sz="1400" b="1" baseline="30000" dirty="0">
                <a:solidFill>
                  <a:schemeClr val="tx1"/>
                </a:solidFill>
              </a:rPr>
              <a:t>6</a:t>
            </a:r>
            <a:r>
              <a:rPr lang="en-US" sz="1400" dirty="0">
                <a:solidFill>
                  <a:schemeClr val="tx1"/>
                </a:solidFill>
              </a:rPr>
              <a:t> </a:t>
            </a:r>
            <a:r>
              <a:rPr lang="en-US" sz="1400" b="1" dirty="0" err="1">
                <a:solidFill>
                  <a:schemeClr val="tx1"/>
                </a:solidFill>
              </a:rPr>
              <a:t>tn</a:t>
            </a:r>
            <a:r>
              <a:rPr lang="en-US" sz="1400" dirty="0">
                <a:solidFill>
                  <a:schemeClr val="tx1"/>
                </a:solidFill>
              </a:rPr>
              <a:t> or </a:t>
            </a:r>
          </a:p>
          <a:p>
            <a:r>
              <a:rPr lang="en-US" sz="1400" b="1" dirty="0">
                <a:solidFill>
                  <a:srgbClr val="FF0000"/>
                </a:solidFill>
              </a:rPr>
              <a:t>18% </a:t>
            </a:r>
            <a:r>
              <a:rPr lang="en-US" sz="1400" dirty="0">
                <a:solidFill>
                  <a:schemeClr val="tx1"/>
                </a:solidFill>
              </a:rPr>
              <a:t>more.</a:t>
            </a:r>
            <a:endParaRPr lang="en-GB" sz="2800" dirty="0">
              <a:solidFill>
                <a:schemeClr val="tx1"/>
              </a:solidFill>
            </a:endParaRPr>
          </a:p>
        </p:txBody>
      </p:sp>
    </p:spTree>
    <p:extLst>
      <p:ext uri="{BB962C8B-B14F-4D97-AF65-F5344CB8AC3E}">
        <p14:creationId xmlns:p14="http://schemas.microsoft.com/office/powerpoint/2010/main" val="105205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340688"/>
            <a:ext cx="4122090" cy="369332"/>
          </a:xfrm>
          <a:prstGeom prst="rect">
            <a:avLst/>
          </a:prstGeom>
        </p:spPr>
        <p:txBody>
          <a:bodyPr wrap="none">
            <a:spAutoFit/>
          </a:bodyPr>
          <a:lstStyle/>
          <a:p>
            <a:r>
              <a:rPr lang="en-GB" dirty="0"/>
              <a:t>Nick Gorkavyi (nick.gorkavyi@ssaihq.com)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36309"/>
            <a:ext cx="914399" cy="778091"/>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36309"/>
            <a:ext cx="1217882" cy="778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3400" y="710020"/>
            <a:ext cx="8229600" cy="5447645"/>
          </a:xfrm>
          <a:prstGeom prst="rect">
            <a:avLst/>
          </a:prstGeom>
        </p:spPr>
        <p:txBody>
          <a:bodyPr wrap="square">
            <a:spAutoFit/>
          </a:bodyPr>
          <a:lstStyle/>
          <a:p>
            <a:pPr defTabSz="457200" fontAlgn="t">
              <a:spcBef>
                <a:spcPts val="0"/>
              </a:spcBef>
              <a:spcAft>
                <a:spcPts val="0"/>
              </a:spcAft>
              <a:defRPr/>
            </a:pPr>
            <a:endParaRPr lang="en-US" sz="1200" dirty="0">
              <a:solidFill>
                <a:prstClr val="black"/>
              </a:solidFill>
              <a:latin typeface="Times New Roman" pitchFamily="18" charset="0"/>
            </a:endParaRPr>
          </a:p>
          <a:p>
            <a:pPr defTabSz="457200" fontAlgn="t">
              <a:spcBef>
                <a:spcPts val="0"/>
              </a:spcBef>
              <a:spcAft>
                <a:spcPts val="0"/>
              </a:spcAft>
              <a:defRPr/>
            </a:pPr>
            <a:r>
              <a:rPr lang="en-US" sz="1200" b="1" dirty="0">
                <a:solidFill>
                  <a:prstClr val="black"/>
                </a:solidFill>
                <a:latin typeface="Calibri" panose="020F0502020204030204" pitchFamily="34" charset="0"/>
                <a:cs typeface="Arial"/>
              </a:rPr>
              <a:t>References:  </a:t>
            </a:r>
            <a:r>
              <a:rPr lang="en-US" sz="1200" dirty="0"/>
              <a:t>Gorkavyi, N., </a:t>
            </a:r>
            <a:r>
              <a:rPr lang="en-US" sz="1200" dirty="0" err="1"/>
              <a:t>Krotkov</a:t>
            </a:r>
            <a:r>
              <a:rPr lang="en-US" sz="1200" dirty="0"/>
              <a:t>, N., Li, C., </a:t>
            </a:r>
            <a:r>
              <a:rPr lang="en-US" sz="1200" dirty="0" err="1"/>
              <a:t>Lait</a:t>
            </a:r>
            <a:r>
              <a:rPr lang="en-US" sz="1200" dirty="0"/>
              <a:t>, L., Vasilkov, A., </a:t>
            </a:r>
            <a:r>
              <a:rPr lang="en-US" sz="1200" dirty="0" err="1"/>
              <a:t>Colarco</a:t>
            </a:r>
            <a:r>
              <a:rPr lang="en-US" sz="1200" dirty="0"/>
              <a:t>, P., Joiner, J., </a:t>
            </a:r>
            <a:r>
              <a:rPr lang="en-US" sz="1200" dirty="0" err="1"/>
              <a:t>Schoeberl</a:t>
            </a:r>
            <a:r>
              <a:rPr lang="en-US" sz="1200" dirty="0"/>
              <a:t>, M., </a:t>
            </a:r>
            <a:r>
              <a:rPr lang="en-US" sz="1200" dirty="0" err="1"/>
              <a:t>Carn</a:t>
            </a:r>
            <a:r>
              <a:rPr lang="en-US" sz="1200" dirty="0"/>
              <a:t>, S., Fisher, B.</a:t>
            </a:r>
            <a:r>
              <a:rPr lang="en-GB" sz="1200" dirty="0"/>
              <a:t> </a:t>
            </a:r>
            <a:r>
              <a:rPr lang="en-GB" sz="1200" b="1" dirty="0"/>
              <a:t>Calculating the Height of Volcanic Cloud SO</a:t>
            </a:r>
            <a:r>
              <a:rPr lang="en-GB" sz="1200" b="1" baseline="-25000" dirty="0"/>
              <a:t>2</a:t>
            </a:r>
            <a:r>
              <a:rPr lang="en-GB" sz="1200" b="1" dirty="0"/>
              <a:t> With a </a:t>
            </a:r>
            <a:r>
              <a:rPr lang="en-GB" sz="1200" b="1" dirty="0" err="1"/>
              <a:t>Lagrangian</a:t>
            </a:r>
            <a:r>
              <a:rPr lang="en-GB" sz="1200" b="1" dirty="0"/>
              <a:t> Trajectory Tool: </a:t>
            </a:r>
            <a:r>
              <a:rPr lang="en-GB" sz="1200" b="1" dirty="0" err="1"/>
              <a:t>Raikoke</a:t>
            </a:r>
            <a:r>
              <a:rPr lang="en-GB" sz="1200" b="1" dirty="0"/>
              <a:t> (2019) and Pinatubo (1991) Cases</a:t>
            </a:r>
            <a:r>
              <a:rPr lang="en-GB" sz="1200" dirty="0"/>
              <a:t> </a:t>
            </a:r>
            <a:r>
              <a:rPr lang="en-US" sz="1200" dirty="0"/>
              <a:t>(presentations for AGU-2020 and AMS-2021; paper in preparation)</a:t>
            </a:r>
          </a:p>
          <a:p>
            <a:pPr defTabSz="457200" fontAlgn="t">
              <a:spcBef>
                <a:spcPts val="0"/>
              </a:spcBef>
              <a:spcAft>
                <a:spcPts val="0"/>
              </a:spcAft>
              <a:defRPr/>
            </a:pPr>
            <a:endParaRPr lang="en-GB" sz="1200" b="1" dirty="0">
              <a:latin typeface="Calibri" panose="020F0502020204030204" pitchFamily="34" charset="0"/>
              <a:cs typeface="Arial"/>
            </a:endParaRPr>
          </a:p>
          <a:p>
            <a:pPr defTabSz="457200" fontAlgn="t">
              <a:spcBef>
                <a:spcPts val="0"/>
              </a:spcBef>
              <a:spcAft>
                <a:spcPts val="0"/>
              </a:spcAft>
              <a:defRPr/>
            </a:pPr>
            <a:r>
              <a:rPr lang="en-US" sz="1200" b="1" dirty="0">
                <a:latin typeface="Calibri" panose="020F0502020204030204" pitchFamily="34" charset="0"/>
                <a:cs typeface="Arial"/>
              </a:rPr>
              <a:t>Data Sources:  </a:t>
            </a:r>
          </a:p>
          <a:p>
            <a:r>
              <a:rPr lang="en-GB" sz="1200" dirty="0"/>
              <a:t>The SO</a:t>
            </a:r>
            <a:r>
              <a:rPr lang="en-GB" sz="1200" baseline="-25000" dirty="0"/>
              <a:t>2 </a:t>
            </a:r>
            <a:r>
              <a:rPr lang="en-GB" sz="1200" dirty="0"/>
              <a:t>data for OMI, OMPS, TOMPS and TROPOMI data are available at </a:t>
            </a:r>
            <a:r>
              <a:rPr lang="en-GB" sz="1200" u="sng" dirty="0">
                <a:hlinkClick r:id="rId4"/>
              </a:rPr>
              <a:t>https://so2.gsfc.nasa.gov/</a:t>
            </a:r>
            <a:r>
              <a:rPr lang="en-GB" sz="1200" dirty="0"/>
              <a:t> and GES DISC. </a:t>
            </a:r>
          </a:p>
          <a:p>
            <a:endParaRPr lang="en-US" sz="1200" b="1" dirty="0">
              <a:latin typeface="Calibri" panose="020F0502020204030204" pitchFamily="34" charset="0"/>
              <a:cs typeface="Arial"/>
            </a:endParaRPr>
          </a:p>
          <a:p>
            <a:pPr fontAlgn="t">
              <a:defRPr/>
            </a:pPr>
            <a:r>
              <a:rPr lang="en-US" sz="1200" b="1" dirty="0">
                <a:latin typeface="Calibri" panose="020F0502020204030204" pitchFamily="34" charset="0"/>
                <a:cs typeface="Arial"/>
              </a:rPr>
              <a:t>Technical Description of Figures:</a:t>
            </a:r>
          </a:p>
          <a:p>
            <a:pPr marL="228600" indent="-228600" fontAlgn="t">
              <a:buAutoNum type="alphaLcPeriod"/>
              <a:defRPr/>
            </a:pPr>
            <a:r>
              <a:rPr lang="en-US" sz="1200" dirty="0" err="1">
                <a:solidFill>
                  <a:schemeClr val="tx1"/>
                </a:solidFill>
              </a:rPr>
              <a:t>Raikoke</a:t>
            </a:r>
            <a:r>
              <a:rPr lang="en-US" sz="1200" dirty="0">
                <a:solidFill>
                  <a:schemeClr val="tx1"/>
                </a:solidFill>
              </a:rPr>
              <a:t> plume (30 h after eruption): Satellite retrieved </a:t>
            </a:r>
            <a:r>
              <a:rPr lang="en-GB" sz="1200" dirty="0">
                <a:solidFill>
                  <a:schemeClr val="tx1"/>
                </a:solidFill>
              </a:rPr>
              <a:t>SO</a:t>
            </a:r>
            <a:r>
              <a:rPr lang="en-GB" sz="1200" baseline="-25000" dirty="0"/>
              <a:t>2</a:t>
            </a:r>
            <a:r>
              <a:rPr lang="en-GB" sz="1200" dirty="0">
                <a:solidFill>
                  <a:schemeClr val="tx1"/>
                </a:solidFill>
              </a:rPr>
              <a:t> Vertical Column Density (VCD) in Dobson units (NASA/Suomi/OMPS/NM)</a:t>
            </a:r>
            <a:r>
              <a:rPr lang="en-US" sz="1200" dirty="0">
                <a:solidFill>
                  <a:schemeClr val="tx1"/>
                </a:solidFill>
              </a:rPr>
              <a:t> </a:t>
            </a:r>
          </a:p>
          <a:p>
            <a:pPr marL="228600" indent="-228600" fontAlgn="t">
              <a:buAutoNum type="alphaLcPeriod"/>
              <a:defRPr/>
            </a:pPr>
            <a:r>
              <a:rPr lang="en-US" sz="1200" dirty="0" err="1"/>
              <a:t>Raikoke</a:t>
            </a:r>
            <a:r>
              <a:rPr lang="en-US" sz="1200" dirty="0"/>
              <a:t> plume: Estimated </a:t>
            </a:r>
            <a:r>
              <a:rPr lang="en-GB" sz="1200" dirty="0">
                <a:solidFill>
                  <a:schemeClr val="tx1"/>
                </a:solidFill>
              </a:rPr>
              <a:t>SO</a:t>
            </a:r>
            <a:r>
              <a:rPr lang="en-GB" sz="1200" baseline="-25000" dirty="0"/>
              <a:t>2</a:t>
            </a:r>
            <a:r>
              <a:rPr lang="en-GB" sz="1200" baseline="-25000" dirty="0">
                <a:solidFill>
                  <a:schemeClr val="tx1"/>
                </a:solidFill>
              </a:rPr>
              <a:t> </a:t>
            </a:r>
            <a:r>
              <a:rPr lang="en-GB" sz="1200" dirty="0">
                <a:solidFill>
                  <a:schemeClr val="tx1"/>
                </a:solidFill>
              </a:rPr>
              <a:t>height using a </a:t>
            </a:r>
            <a:r>
              <a:rPr lang="en-GB" sz="1200" dirty="0" err="1">
                <a:solidFill>
                  <a:schemeClr val="tx1"/>
                </a:solidFill>
              </a:rPr>
              <a:t>Lagrangian</a:t>
            </a:r>
            <a:r>
              <a:rPr lang="en-GB" sz="1200" dirty="0">
                <a:solidFill>
                  <a:schemeClr val="tx1"/>
                </a:solidFill>
              </a:rPr>
              <a:t> backward trajectories</a:t>
            </a:r>
          </a:p>
          <a:p>
            <a:pPr marL="228600" indent="-228600" fontAlgn="t">
              <a:buAutoNum type="alphaLcPeriod"/>
              <a:defRPr/>
            </a:pPr>
            <a:r>
              <a:rPr lang="en-US" sz="1200" dirty="0"/>
              <a:t>Pinatubo plume (2 days after eruption): Satellite retrieved </a:t>
            </a:r>
            <a:r>
              <a:rPr lang="en-GB" sz="1200" dirty="0"/>
              <a:t>SO</a:t>
            </a:r>
            <a:r>
              <a:rPr lang="en-GB" sz="1200" baseline="-25000" dirty="0"/>
              <a:t>2</a:t>
            </a:r>
            <a:r>
              <a:rPr lang="en-GB" sz="1200" dirty="0"/>
              <a:t> Vertical Column Density (VCD) in Dobson units (NASA/TOMS)</a:t>
            </a:r>
            <a:r>
              <a:rPr lang="en-US" sz="1200" dirty="0"/>
              <a:t> </a:t>
            </a:r>
          </a:p>
          <a:p>
            <a:pPr marL="228600" indent="-228600" fontAlgn="t">
              <a:buAutoNum type="alphaLcPeriod"/>
              <a:defRPr/>
            </a:pPr>
            <a:r>
              <a:rPr lang="en-US" sz="1200" dirty="0"/>
              <a:t>Pinatubo plume: Estimated </a:t>
            </a:r>
            <a:r>
              <a:rPr lang="en-GB" sz="1200" dirty="0"/>
              <a:t>SO</a:t>
            </a:r>
            <a:r>
              <a:rPr lang="en-GB" sz="1200" baseline="-25000" dirty="0"/>
              <a:t>2 </a:t>
            </a:r>
            <a:r>
              <a:rPr lang="en-GB" sz="1200" dirty="0"/>
              <a:t>height using a </a:t>
            </a:r>
            <a:r>
              <a:rPr lang="en-GB" sz="1200" dirty="0" err="1"/>
              <a:t>Lagrangian</a:t>
            </a:r>
            <a:r>
              <a:rPr lang="en-GB" sz="1200" dirty="0"/>
              <a:t> backward trajectories.</a:t>
            </a:r>
          </a:p>
          <a:p>
            <a:pPr marL="228600" indent="-228600" fontAlgn="t">
              <a:buAutoNum type="alphaLcPeriod"/>
              <a:defRPr/>
            </a:pPr>
            <a:endParaRPr lang="en-GB" sz="1200" dirty="0"/>
          </a:p>
          <a:p>
            <a:pPr fontAlgn="t">
              <a:defRPr/>
            </a:pPr>
            <a:r>
              <a:rPr lang="en-US" sz="1200" b="1" dirty="0">
                <a:latin typeface="Calibri" panose="020F0502020204030204" pitchFamily="34" charset="0"/>
                <a:cs typeface="Arial"/>
              </a:rPr>
              <a:t>Scientific significance, societal relevance, and relationships to future missions:</a:t>
            </a:r>
          </a:p>
          <a:p>
            <a:r>
              <a:rPr lang="en-GB" sz="1200" dirty="0">
                <a:solidFill>
                  <a:schemeClr val="tx1"/>
                </a:solidFill>
              </a:rPr>
              <a:t>We have developed a new trajectory tool to predict the position and heights of SO</a:t>
            </a:r>
            <a:r>
              <a:rPr lang="en-GB" sz="1200" baseline="-25000" dirty="0">
                <a:solidFill>
                  <a:schemeClr val="tx1"/>
                </a:solidFill>
              </a:rPr>
              <a:t>2</a:t>
            </a:r>
            <a:r>
              <a:rPr lang="en-GB" sz="1200" dirty="0">
                <a:solidFill>
                  <a:schemeClr val="tx1"/>
                </a:solidFill>
              </a:rPr>
              <a:t>/aerosol clouds ejected by a volcanic eruption. We initialize the model using SO</a:t>
            </a:r>
            <a:r>
              <a:rPr lang="en-GB" sz="1200" baseline="-25000" dirty="0">
                <a:solidFill>
                  <a:schemeClr val="tx1"/>
                </a:solidFill>
              </a:rPr>
              <a:t>2</a:t>
            </a:r>
            <a:r>
              <a:rPr lang="en-GB" sz="1200" dirty="0">
                <a:solidFill>
                  <a:schemeClr val="tx1"/>
                </a:solidFill>
              </a:rPr>
              <a:t> or aerosol column 2D observations from nadir looking satellite UV spectrometers, such as SNPP/OMPS, Aura/OMI or Sentinel-5 Precursor (TROPOMI) within 1-2 days after a volcanic eruption. </a:t>
            </a:r>
            <a:r>
              <a:rPr lang="en-US" sz="1200" dirty="0">
                <a:solidFill>
                  <a:schemeClr val="tx1"/>
                </a:solidFill>
              </a:rPr>
              <a:t>Next</a:t>
            </a:r>
            <a:r>
              <a:rPr lang="en-GB" sz="1200" dirty="0">
                <a:solidFill>
                  <a:schemeClr val="tx1"/>
                </a:solidFill>
              </a:rPr>
              <a:t>, we create a 3D model of the volcanic cloud at the overpass time, reconstructing the vertical distribution using backward trajectories to the volcano location. </a:t>
            </a:r>
          </a:p>
          <a:p>
            <a:endParaRPr lang="en-GB" sz="1200" dirty="0"/>
          </a:p>
          <a:p>
            <a:r>
              <a:rPr lang="en-GB" sz="1200" dirty="0">
                <a:solidFill>
                  <a:schemeClr val="tx1"/>
                </a:solidFill>
              </a:rPr>
              <a:t>For near real time cloud predictions</a:t>
            </a:r>
            <a:r>
              <a:rPr lang="en-GB" sz="1200" dirty="0"/>
              <a:t> (which is important for the protection of the population and aircraft)</a:t>
            </a:r>
            <a:r>
              <a:rPr lang="en-GB" sz="1200" dirty="0">
                <a:solidFill>
                  <a:schemeClr val="tx1"/>
                </a:solidFill>
              </a:rPr>
              <a:t>, we use forward trajectory </a:t>
            </a:r>
            <a:r>
              <a:rPr lang="en-GB" sz="1200" dirty="0" err="1">
                <a:solidFill>
                  <a:schemeClr val="tx1"/>
                </a:solidFill>
              </a:rPr>
              <a:t>modeling</a:t>
            </a:r>
            <a:r>
              <a:rPr lang="en-GB" sz="1200" dirty="0">
                <a:solidFill>
                  <a:schemeClr val="tx1"/>
                </a:solidFill>
              </a:rPr>
              <a:t> with input wind fields from the Goddard Earth Observing System (GEOS) Earth system model. This allows us to create a short-term 4D concentration forecasts to improve SO</a:t>
            </a:r>
            <a:r>
              <a:rPr lang="en-GB" sz="1200" baseline="-25000" dirty="0"/>
              <a:t>2</a:t>
            </a:r>
            <a:r>
              <a:rPr lang="en-GB" sz="1200" dirty="0">
                <a:solidFill>
                  <a:schemeClr val="tx1"/>
                </a:solidFill>
              </a:rPr>
              <a:t>/aerosol satellite retrievals and to assimilate into GEOS model. We demonstrate our </a:t>
            </a:r>
            <a:r>
              <a:rPr lang="en-US" sz="1200" dirty="0">
                <a:solidFill>
                  <a:schemeClr val="tx1"/>
                </a:solidFill>
              </a:rPr>
              <a:t>tool </a:t>
            </a:r>
            <a:r>
              <a:rPr lang="en-GB" sz="1200" dirty="0">
                <a:solidFill>
                  <a:schemeClr val="tx1"/>
                </a:solidFill>
              </a:rPr>
              <a:t>for predicting the dispersion of SO</a:t>
            </a:r>
            <a:r>
              <a:rPr lang="en-GB" sz="1200" baseline="-25000" dirty="0">
                <a:solidFill>
                  <a:schemeClr val="tx1"/>
                </a:solidFill>
              </a:rPr>
              <a:t>2</a:t>
            </a:r>
            <a:r>
              <a:rPr lang="en-GB" sz="1200" dirty="0">
                <a:solidFill>
                  <a:schemeClr val="tx1"/>
                </a:solidFill>
              </a:rPr>
              <a:t> clouds after the June 21, 2019 Mt. </a:t>
            </a:r>
            <a:r>
              <a:rPr lang="en-GB" sz="1200" dirty="0" err="1">
                <a:solidFill>
                  <a:schemeClr val="tx1"/>
                </a:solidFill>
              </a:rPr>
              <a:t>Raikoke</a:t>
            </a:r>
            <a:r>
              <a:rPr lang="en-GB" sz="1200" dirty="0">
                <a:solidFill>
                  <a:schemeClr val="tx1"/>
                </a:solidFill>
              </a:rPr>
              <a:t> eruption. We create an initial 3D model of the cloud based on the SNPP/OMPS column SO</a:t>
            </a:r>
            <a:r>
              <a:rPr lang="en-GB" sz="1200" baseline="-25000" dirty="0">
                <a:solidFill>
                  <a:schemeClr val="tx1"/>
                </a:solidFill>
              </a:rPr>
              <a:t>2</a:t>
            </a:r>
            <a:r>
              <a:rPr lang="en-GB" sz="1200" dirty="0">
                <a:solidFill>
                  <a:schemeClr val="tx1"/>
                </a:solidFill>
              </a:rPr>
              <a:t> observations and then compare to the SO</a:t>
            </a:r>
            <a:r>
              <a:rPr lang="en-GB" sz="1200" baseline="-25000" dirty="0">
                <a:solidFill>
                  <a:schemeClr val="tx1"/>
                </a:solidFill>
              </a:rPr>
              <a:t>2</a:t>
            </a:r>
            <a:r>
              <a:rPr lang="en-GB" sz="1200" dirty="0">
                <a:solidFill>
                  <a:schemeClr val="tx1"/>
                </a:solidFill>
              </a:rPr>
              <a:t> observations by TROPOMI. Good agreement between the predicted and observed 2D distributions SO</a:t>
            </a:r>
            <a:r>
              <a:rPr lang="en-GB" sz="1200" baseline="-25000" dirty="0">
                <a:solidFill>
                  <a:schemeClr val="tx1"/>
                </a:solidFill>
              </a:rPr>
              <a:t>2</a:t>
            </a:r>
            <a:r>
              <a:rPr lang="en-GB" sz="1200" dirty="0">
                <a:solidFill>
                  <a:schemeClr val="tx1"/>
                </a:solidFill>
              </a:rPr>
              <a:t> shows that this method can be used for near real time prediction of the dispersion of volcanic gases and aerosols for air quality alerts and aviation avoidance.</a:t>
            </a:r>
          </a:p>
        </p:txBody>
      </p:sp>
      <p:sp>
        <p:nvSpPr>
          <p:cNvPr id="8" name="Text Box 17">
            <a:extLst>
              <a:ext uri="{FF2B5EF4-FFF2-40B4-BE49-F238E27FC236}">
                <a16:creationId xmlns:a16="http://schemas.microsoft.com/office/drawing/2014/main" id="{B5236AEF-2979-45BC-9C31-19E977D5061B}"/>
              </a:ext>
            </a:extLst>
          </p:cNvPr>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sz="1000" b="1" dirty="0">
                <a:latin typeface="Arial" panose="020B0604020202020204" pitchFamily="34" charset="0"/>
                <a:cs typeface="Arial" panose="020B0604020202020204" pitchFamily="34" charset="0"/>
              </a:rPr>
              <a:t>Earth Sciences Division - Atmospheres</a:t>
            </a:r>
          </a:p>
        </p:txBody>
      </p:sp>
    </p:spTree>
    <p:extLst>
      <p:ext uri="{BB962C8B-B14F-4D97-AF65-F5344CB8AC3E}">
        <p14:creationId xmlns:p14="http://schemas.microsoft.com/office/powerpoint/2010/main" val="1876088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2482</Words>
  <Application>Microsoft Office PowerPoint</Application>
  <PresentationFormat>On-screen Show (4:3)</PresentationFormat>
  <Paragraphs>81</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Williams, Omega V. (GSFC-6100)</cp:lastModifiedBy>
  <cp:revision>9</cp:revision>
  <dcterms:created xsi:type="dcterms:W3CDTF">2021-01-25T21:36:29Z</dcterms:created>
  <dcterms:modified xsi:type="dcterms:W3CDTF">2021-02-22T14:35:33Z</dcterms:modified>
</cp:coreProperties>
</file>