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7"/>
  </p:notesMasterIdLst>
  <p:sldIdLst>
    <p:sldId id="258" r:id="rId3"/>
    <p:sldId id="259" r:id="rId4"/>
    <p:sldId id="256" r:id="rId5"/>
    <p:sldId id="25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94"/>
  </p:normalViewPr>
  <p:slideViewPr>
    <p:cSldViewPr snapToGrid="0">
      <p:cViewPr varScale="1">
        <p:scale>
          <a:sx n="161" d="100"/>
          <a:sy n="161" d="100"/>
        </p:scale>
        <p:origin x="1080"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407752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12598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8c5134dc6_2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7" name="Google Shape;127;gb8c5134dc6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8c5134dc6_2_8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b8c5134dc6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88/1748-9326/abb2c7"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244312" y="8647"/>
            <a:ext cx="6655377" cy="1037443"/>
          </a:xfrm>
          <a:prstGeom prst="rect">
            <a:avLst/>
          </a:prstGeom>
          <a:noFill/>
          <a:ln w="9525">
            <a:noFill/>
            <a:miter lim="800000"/>
            <a:headEnd/>
            <a:tailEnd/>
          </a:ln>
        </p:spPr>
        <p:txBody>
          <a:bodyPr wrap="square" lIns="62209" tIns="31105" rIns="62209" bIns="31105" anchor="ctr">
            <a:spAutoFit/>
          </a:bodyPr>
          <a:lstStyle/>
          <a:p>
            <a:pPr algn="ctr">
              <a:lnSpc>
                <a:spcPts val="1885"/>
              </a:lnSpc>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US" sz="1200" b="1" dirty="0">
                <a:latin typeface="Helvetica" pitchFamily="2" charset="0"/>
              </a:rPr>
              <a:t>Assessment of ICESat-2 sea ice surface classification with Sentinel-2 imagery:</a:t>
            </a:r>
            <a:r>
              <a:rPr lang="en-US" sz="1200" dirty="0">
                <a:latin typeface="Helvetica" pitchFamily="2" charset="0"/>
              </a:rPr>
              <a:t> </a:t>
            </a:r>
            <a:r>
              <a:rPr lang="en-US" sz="1200" b="1" dirty="0">
                <a:latin typeface="Helvetica" pitchFamily="2" charset="0"/>
              </a:rPr>
              <a:t>implications for freeboard and new estimates of lead and floe geometry </a:t>
            </a:r>
            <a:br>
              <a:rPr lang="en-GB" sz="900" b="1" dirty="0">
                <a:latin typeface="+mj-lt"/>
              </a:rPr>
            </a:br>
            <a:r>
              <a:rPr lang="en-GB" sz="900" b="1" dirty="0">
                <a:latin typeface="Arial" panose="020B0604020202020204" pitchFamily="34" charset="0"/>
                <a:cs typeface="Arial" panose="020B0604020202020204" pitchFamily="34" charset="0"/>
              </a:rPr>
              <a:t>Alek Petty</a:t>
            </a:r>
            <a:r>
              <a:rPr lang="en-GB" sz="900" b="1" baseline="30000" dirty="0">
                <a:latin typeface="Arial" panose="020B0604020202020204" pitchFamily="34" charset="0"/>
                <a:cs typeface="Arial" panose="020B0604020202020204" pitchFamily="34" charset="0"/>
              </a:rPr>
              <a:t>1,2</a:t>
            </a:r>
            <a:r>
              <a:rPr lang="en-GB" sz="900" b="1" dirty="0">
                <a:latin typeface="Arial" panose="020B0604020202020204" pitchFamily="34" charset="0"/>
                <a:cs typeface="Arial" panose="020B0604020202020204" pitchFamily="34" charset="0"/>
              </a:rPr>
              <a:t>, M. Bagnardi</a:t>
            </a:r>
            <a:r>
              <a:rPr lang="en-GB" sz="900" b="1" baseline="30000" dirty="0">
                <a:latin typeface="Arial" panose="020B0604020202020204" pitchFamily="34" charset="0"/>
                <a:cs typeface="Arial" panose="020B0604020202020204" pitchFamily="34" charset="0"/>
              </a:rPr>
              <a:t>1,3</a:t>
            </a:r>
            <a:r>
              <a:rPr lang="en-GB" sz="900" b="1" dirty="0">
                <a:latin typeface="Arial" panose="020B0604020202020204" pitchFamily="34" charset="0"/>
                <a:cs typeface="Arial" panose="020B0604020202020204" pitchFamily="34" charset="0"/>
              </a:rPr>
              <a:t>, N. Kurtz</a:t>
            </a:r>
            <a:r>
              <a:rPr lang="en-GB" sz="900" b="1" baseline="30000" dirty="0">
                <a:latin typeface="Arial" panose="020B0604020202020204" pitchFamily="34" charset="0"/>
                <a:cs typeface="Arial" panose="020B0604020202020204" pitchFamily="34" charset="0"/>
              </a:rPr>
              <a:t>1</a:t>
            </a:r>
            <a:r>
              <a:rPr lang="en-GB" sz="900" b="1" dirty="0">
                <a:latin typeface="Arial" panose="020B0604020202020204" pitchFamily="34" charset="0"/>
                <a:cs typeface="Arial" panose="020B0604020202020204" pitchFamily="34" charset="0"/>
              </a:rPr>
              <a:t>, R. Tilling</a:t>
            </a:r>
            <a:r>
              <a:rPr lang="en-GB" sz="900" b="1" baseline="30000" dirty="0">
                <a:latin typeface="Arial" panose="020B0604020202020204" pitchFamily="34" charset="0"/>
                <a:cs typeface="Arial" panose="020B0604020202020204" pitchFamily="34" charset="0"/>
              </a:rPr>
              <a:t>1,2</a:t>
            </a:r>
            <a:r>
              <a:rPr lang="en-GB" sz="900" b="1" dirty="0">
                <a:latin typeface="Arial" panose="020B0604020202020204" pitchFamily="34" charset="0"/>
                <a:cs typeface="Arial" panose="020B0604020202020204" pitchFamily="34" charset="0"/>
              </a:rPr>
              <a:t>, S. Fons</a:t>
            </a:r>
            <a:r>
              <a:rPr lang="en-GB" sz="900" b="1" baseline="30000" dirty="0">
                <a:latin typeface="Arial" panose="020B0604020202020204" pitchFamily="34" charset="0"/>
                <a:cs typeface="Arial" panose="020B0604020202020204" pitchFamily="34" charset="0"/>
              </a:rPr>
              <a:t>1,4</a:t>
            </a:r>
            <a:r>
              <a:rPr lang="en-GB" sz="900" b="1" dirty="0">
                <a:latin typeface="Arial" panose="020B0604020202020204" pitchFamily="34" charset="0"/>
                <a:cs typeface="Arial" panose="020B0604020202020204" pitchFamily="34" charset="0"/>
              </a:rPr>
              <a:t>, T. Armitage, C. Horvat</a:t>
            </a:r>
            <a:r>
              <a:rPr lang="en-GB" sz="900" b="1" baseline="30000" dirty="0">
                <a:latin typeface="Arial" panose="020B0604020202020204" pitchFamily="34" charset="0"/>
                <a:cs typeface="Arial" panose="020B0604020202020204" pitchFamily="34" charset="0"/>
              </a:rPr>
              <a:t>5</a:t>
            </a:r>
            <a:r>
              <a:rPr lang="en-GB" sz="900" b="1" dirty="0">
                <a:latin typeface="Arial" panose="020B0604020202020204" pitchFamily="34" charset="0"/>
                <a:cs typeface="Arial" panose="020B0604020202020204" pitchFamily="34" charset="0"/>
              </a:rPr>
              <a:t>, Ron Kwok</a:t>
            </a:r>
            <a:r>
              <a:rPr lang="en-GB" sz="900" b="1" baseline="30000" dirty="0">
                <a:latin typeface="Arial" panose="020B0604020202020204" pitchFamily="34" charset="0"/>
                <a:cs typeface="Arial" panose="020B0604020202020204" pitchFamily="34" charset="0"/>
              </a:rPr>
              <a:t>6</a:t>
            </a:r>
          </a:p>
          <a:p>
            <a:pPr algn="ctr">
              <a:lnSpc>
                <a:spcPts val="1885"/>
              </a:lnSpc>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900" b="1" baseline="30000" dirty="0">
                <a:latin typeface="Arial" panose="020B0604020202020204" pitchFamily="34" charset="0"/>
                <a:cs typeface="Arial" panose="020B0604020202020204" pitchFamily="34" charset="0"/>
              </a:rPr>
              <a:t>1</a:t>
            </a:r>
            <a:r>
              <a:rPr lang="en-GB" sz="900" b="1" dirty="0">
                <a:latin typeface="Arial" panose="020B0604020202020204" pitchFamily="34" charset="0"/>
                <a:cs typeface="Arial" panose="020B0604020202020204" pitchFamily="34" charset="0"/>
              </a:rPr>
              <a:t>Code 615, NASA GSFC , </a:t>
            </a:r>
            <a:r>
              <a:rPr lang="en-GB" sz="900" b="1" baseline="30000" dirty="0">
                <a:latin typeface="Arial" panose="020B0604020202020204" pitchFamily="34" charset="0"/>
                <a:cs typeface="Arial" panose="020B0604020202020204" pitchFamily="34" charset="0"/>
              </a:rPr>
              <a:t>2</a:t>
            </a:r>
            <a:r>
              <a:rPr lang="en-GB" sz="900" b="1" dirty="0">
                <a:latin typeface="Arial" panose="020B0604020202020204" pitchFamily="34" charset="0"/>
                <a:cs typeface="Arial" panose="020B0604020202020204" pitchFamily="34" charset="0"/>
              </a:rPr>
              <a:t>ESSIC/UMD</a:t>
            </a:r>
            <a:r>
              <a:rPr lang="en-US" sz="900" b="1" dirty="0">
                <a:latin typeface="Arial" panose="020B0604020202020204" pitchFamily="34" charset="0"/>
                <a:cs typeface="Arial" panose="020B0604020202020204" pitchFamily="34" charset="0"/>
              </a:rPr>
              <a:t>, </a:t>
            </a:r>
            <a:r>
              <a:rPr lang="en-US" sz="900" b="1" baseline="30000" dirty="0">
                <a:latin typeface="Arial" panose="020B0604020202020204" pitchFamily="34" charset="0"/>
                <a:cs typeface="Arial" panose="020B0604020202020204" pitchFamily="34" charset="0"/>
              </a:rPr>
              <a:t>3</a:t>
            </a:r>
            <a:r>
              <a:rPr lang="en-US" sz="900" b="1" dirty="0">
                <a:latin typeface="Arial" panose="020B0604020202020204" pitchFamily="34" charset="0"/>
                <a:cs typeface="Arial" panose="020B0604020202020204" pitchFamily="34" charset="0"/>
              </a:rPr>
              <a:t>ADNET, </a:t>
            </a:r>
            <a:r>
              <a:rPr lang="en-US" sz="900" b="1" baseline="30000" dirty="0">
                <a:latin typeface="Arial" panose="020B0604020202020204" pitchFamily="34" charset="0"/>
                <a:cs typeface="Arial" panose="020B0604020202020204" pitchFamily="34" charset="0"/>
              </a:rPr>
              <a:t>4</a:t>
            </a:r>
            <a:r>
              <a:rPr lang="en-US" sz="900" b="1" dirty="0">
                <a:latin typeface="Arial" panose="020B0604020202020204" pitchFamily="34" charset="0"/>
                <a:cs typeface="Arial" panose="020B0604020202020204" pitchFamily="34" charset="0"/>
              </a:rPr>
              <a:t>AOSC/UMD, </a:t>
            </a:r>
            <a:r>
              <a:rPr lang="en-US" sz="900" b="1" baseline="30000" dirty="0">
                <a:latin typeface="Arial" panose="020B0604020202020204" pitchFamily="34" charset="0"/>
                <a:cs typeface="Arial" panose="020B0604020202020204" pitchFamily="34" charset="0"/>
              </a:rPr>
              <a:t>5</a:t>
            </a:r>
            <a:r>
              <a:rPr lang="en-US" sz="900" b="1" dirty="0">
                <a:latin typeface="Arial" panose="020B0604020202020204" pitchFamily="34" charset="0"/>
                <a:cs typeface="Arial" panose="020B0604020202020204" pitchFamily="34" charset="0"/>
              </a:rPr>
              <a:t>Brown, PI, </a:t>
            </a:r>
            <a:r>
              <a:rPr lang="en-US" sz="900" b="1" baseline="30000" dirty="0">
                <a:latin typeface="Arial" panose="020B0604020202020204" pitchFamily="34" charset="0"/>
                <a:cs typeface="Arial" panose="020B0604020202020204" pitchFamily="34" charset="0"/>
              </a:rPr>
              <a:t>6</a:t>
            </a:r>
            <a:r>
              <a:rPr lang="en-US" sz="900" b="1" dirty="0">
                <a:latin typeface="Arial" panose="020B0604020202020204" pitchFamily="34" charset="0"/>
                <a:cs typeface="Arial" panose="020B0604020202020204" pitchFamily="34" charset="0"/>
              </a:rPr>
              <a:t>UW, WA</a:t>
            </a:r>
            <a:endParaRPr lang="en-GB" sz="900" b="1" baseline="30000" dirty="0">
              <a:latin typeface="Arial" panose="020B0604020202020204" pitchFamily="34" charset="0"/>
              <a:cs typeface="Arial" panose="020B0604020202020204" pitchFamily="34" charset="0"/>
            </a:endParaRPr>
          </a:p>
        </p:txBody>
      </p:sp>
      <p:sp>
        <p:nvSpPr>
          <p:cNvPr id="6" name="TextBox 5"/>
          <p:cNvSpPr txBox="1"/>
          <p:nvPr/>
        </p:nvSpPr>
        <p:spPr>
          <a:xfrm>
            <a:off x="742950" y="3600451"/>
            <a:ext cx="7715250" cy="1143903"/>
          </a:xfrm>
          <a:prstGeom prst="rect">
            <a:avLst/>
          </a:prstGeom>
          <a:solidFill>
            <a:srgbClr val="CCFFCC"/>
          </a:solidFill>
          <a:ln w="19050">
            <a:solidFill>
              <a:schemeClr val="tx1"/>
            </a:solidFill>
          </a:ln>
        </p:spPr>
        <p:txBody>
          <a:bodyPr wrap="square" rtlCol="0">
            <a:spAutoFit/>
          </a:bodyPr>
          <a:lstStyle/>
          <a:p>
            <a:pPr marL="214313" indent="-214313">
              <a:spcAft>
                <a:spcPts val="450"/>
              </a:spcAft>
              <a:buFont typeface="Wingdings" pitchFamily="2" charset="2"/>
              <a:buChar char="§"/>
            </a:pPr>
            <a:r>
              <a:rPr lang="en-US" sz="1200" dirty="0">
                <a:latin typeface="Helvetica" pitchFamily="2" charset="0"/>
                <a:cs typeface="Times New Roman" panose="02020603050405020304" pitchFamily="18" charset="0"/>
              </a:rPr>
              <a:t>We compared ~600 km of ICESat-2 laser altimetry data with coincident imagery collected by the Copernicus Sentinel-2 mission.</a:t>
            </a:r>
          </a:p>
          <a:p>
            <a:pPr marL="214313" indent="-214313">
              <a:spcAft>
                <a:spcPts val="450"/>
              </a:spcAft>
              <a:buFont typeface="Wingdings" pitchFamily="2" charset="2"/>
              <a:buChar char="§"/>
            </a:pPr>
            <a:r>
              <a:rPr lang="en-US" sz="1200" dirty="0">
                <a:latin typeface="Helvetica" pitchFamily="2" charset="0"/>
                <a:cs typeface="Times New Roman" panose="02020603050405020304" pitchFamily="18" charset="0"/>
              </a:rPr>
              <a:t>ICESat-2 specular leads (gaps between ice floes) show strong agreement with the S-2 imagery, with caveats.</a:t>
            </a:r>
          </a:p>
          <a:p>
            <a:pPr marL="214313" indent="-214313">
              <a:spcAft>
                <a:spcPts val="450"/>
              </a:spcAft>
              <a:buFont typeface="Wingdings" pitchFamily="2" charset="2"/>
              <a:buChar char="§"/>
            </a:pPr>
            <a:r>
              <a:rPr lang="en-US" sz="1200" dirty="0">
                <a:latin typeface="Helvetica" pitchFamily="2" charset="0"/>
                <a:cs typeface="Times New Roman" panose="02020603050405020304" pitchFamily="18" charset="0"/>
              </a:rPr>
              <a:t>We have produced new basin-scale estimates of lead fraction and ice floe size from ICESat-2.</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225" y="4736446"/>
            <a:ext cx="933450" cy="398175"/>
          </a:xfrm>
          <a:prstGeom prst="rect">
            <a:avLst/>
          </a:prstGeom>
        </p:spPr>
      </p:pic>
      <p:sp>
        <p:nvSpPr>
          <p:cNvPr id="9" name="Text Box 17"/>
          <p:cNvSpPr txBox="1">
            <a:spLocks noChangeArrowheads="1"/>
          </p:cNvSpPr>
          <p:nvPr/>
        </p:nvSpPr>
        <p:spPr bwMode="auto">
          <a:xfrm>
            <a:off x="4471263" y="4926872"/>
            <a:ext cx="4522668" cy="253916"/>
          </a:xfrm>
          <a:prstGeom prst="rect">
            <a:avLst/>
          </a:prstGeom>
          <a:noFill/>
          <a:ln w="9525">
            <a:noFill/>
            <a:miter lim="800000"/>
            <a:headEnd/>
            <a:tailEnd/>
          </a:ln>
        </p:spPr>
        <p:txBody>
          <a:bodyPr wrap="square">
            <a:spAutoFit/>
          </a:bodyPr>
          <a:lstStyle/>
          <a:p>
            <a:pPr>
              <a:defRPr/>
            </a:pPr>
            <a:r>
              <a:rPr lang="en-US" sz="1050"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150" y="92919"/>
            <a:ext cx="805938" cy="685799"/>
          </a:xfrm>
          <a:prstGeom prst="rect">
            <a:avLst/>
          </a:prstGeom>
        </p:spPr>
      </p:pic>
      <p:pic>
        <p:nvPicPr>
          <p:cNvPr id="11" name="Picture 10">
            <a:extLst>
              <a:ext uri="{FF2B5EF4-FFF2-40B4-BE49-F238E27FC236}">
                <a16:creationId xmlns:a16="http://schemas.microsoft.com/office/drawing/2014/main" id="{47F5A5F2-9164-E849-ABA6-47EF67E129DC}"/>
              </a:ext>
            </a:extLst>
          </p:cNvPr>
          <p:cNvPicPr>
            <a:picLocks noChangeAspect="1"/>
          </p:cNvPicPr>
          <p:nvPr/>
        </p:nvPicPr>
        <p:blipFill rotWithShape="1">
          <a:blip r:embed="rId5">
            <a:extLst>
              <a:ext uri="{28A0092B-C50C-407E-A947-70E740481C1C}">
                <a14:useLocalDpi xmlns:a14="http://schemas.microsoft.com/office/drawing/2010/main" val="0"/>
              </a:ext>
            </a:extLst>
          </a:blip>
          <a:srcRect l="20679" t="4142" r="24622" b="70488"/>
          <a:stretch/>
        </p:blipFill>
        <p:spPr>
          <a:xfrm>
            <a:off x="914400" y="1143000"/>
            <a:ext cx="7102773" cy="2228850"/>
          </a:xfrm>
          <a:prstGeom prst="rect">
            <a:avLst/>
          </a:prstGeom>
        </p:spPr>
      </p:pic>
      <p:sp>
        <p:nvSpPr>
          <p:cNvPr id="13" name="Rectangle 12">
            <a:extLst>
              <a:ext uri="{FF2B5EF4-FFF2-40B4-BE49-F238E27FC236}">
                <a16:creationId xmlns:a16="http://schemas.microsoft.com/office/drawing/2014/main" id="{F32E9283-52E8-574D-81D3-0F49E3F7F17C}"/>
              </a:ext>
            </a:extLst>
          </p:cNvPr>
          <p:cNvSpPr/>
          <p:nvPr/>
        </p:nvSpPr>
        <p:spPr>
          <a:xfrm>
            <a:off x="4620907" y="2592126"/>
            <a:ext cx="408293" cy="80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TextBox 13">
            <a:extLst>
              <a:ext uri="{FF2B5EF4-FFF2-40B4-BE49-F238E27FC236}">
                <a16:creationId xmlns:a16="http://schemas.microsoft.com/office/drawing/2014/main" id="{0B123FDE-19AE-9645-8167-2459227BA92E}"/>
              </a:ext>
            </a:extLst>
          </p:cNvPr>
          <p:cNvSpPr txBox="1"/>
          <p:nvPr/>
        </p:nvSpPr>
        <p:spPr>
          <a:xfrm>
            <a:off x="4620907" y="2074902"/>
            <a:ext cx="397625" cy="738664"/>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 </a:t>
            </a:r>
          </a:p>
          <a:p>
            <a:pPr algn="ctr"/>
            <a:r>
              <a:rPr lang="en-US" sz="1050" dirty="0">
                <a:latin typeface="Arial" panose="020B0604020202020204" pitchFamily="34" charset="0"/>
                <a:cs typeface="Arial" panose="020B0604020202020204" pitchFamily="34" charset="0"/>
              </a:rPr>
              <a:t>ice floe</a:t>
            </a:r>
          </a:p>
        </p:txBody>
      </p:sp>
      <p:sp>
        <p:nvSpPr>
          <p:cNvPr id="15" name="TextBox 14">
            <a:extLst>
              <a:ext uri="{FF2B5EF4-FFF2-40B4-BE49-F238E27FC236}">
                <a16:creationId xmlns:a16="http://schemas.microsoft.com/office/drawing/2014/main" id="{E804CA35-F292-3347-AF82-82EDF52E931F}"/>
              </a:ext>
            </a:extLst>
          </p:cNvPr>
          <p:cNvSpPr txBox="1"/>
          <p:nvPr/>
        </p:nvSpPr>
        <p:spPr>
          <a:xfrm>
            <a:off x="5458711" y="1361861"/>
            <a:ext cx="439382"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lead</a:t>
            </a:r>
          </a:p>
        </p:txBody>
      </p:sp>
      <p:sp>
        <p:nvSpPr>
          <p:cNvPr id="16" name="TextBox 15">
            <a:extLst>
              <a:ext uri="{FF2B5EF4-FFF2-40B4-BE49-F238E27FC236}">
                <a16:creationId xmlns:a16="http://schemas.microsoft.com/office/drawing/2014/main" id="{B8A3E761-9115-1641-96BA-EFEB568ADEF9}"/>
              </a:ext>
            </a:extLst>
          </p:cNvPr>
          <p:cNvSpPr txBox="1"/>
          <p:nvPr/>
        </p:nvSpPr>
        <p:spPr>
          <a:xfrm>
            <a:off x="894522" y="1143000"/>
            <a:ext cx="3093506"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Sentinel-2 imagery (Arctic Ocean, 05/26/19)</a:t>
            </a:r>
          </a:p>
        </p:txBody>
      </p:sp>
      <p:sp>
        <p:nvSpPr>
          <p:cNvPr id="17" name="TextBox 16">
            <a:extLst>
              <a:ext uri="{FF2B5EF4-FFF2-40B4-BE49-F238E27FC236}">
                <a16:creationId xmlns:a16="http://schemas.microsoft.com/office/drawing/2014/main" id="{9B6CE1A1-4B19-6246-AE84-D600F3810863}"/>
              </a:ext>
            </a:extLst>
          </p:cNvPr>
          <p:cNvSpPr txBox="1"/>
          <p:nvPr/>
        </p:nvSpPr>
        <p:spPr>
          <a:xfrm>
            <a:off x="2293078" y="1491965"/>
            <a:ext cx="1762107" cy="230832"/>
          </a:xfrm>
          <a:prstGeom prst="rect">
            <a:avLst/>
          </a:prstGeom>
          <a:noFill/>
        </p:spPr>
        <p:txBody>
          <a:bodyPr wrap="square" rtlCol="0">
            <a:spAutoFit/>
          </a:bodyPr>
          <a:lstStyle/>
          <a:p>
            <a:r>
              <a:rPr lang="en-US" sz="900" dirty="0">
                <a:solidFill>
                  <a:srgbClr val="FF0000"/>
                </a:solidFill>
                <a:latin typeface="Arial" panose="020B0604020202020204" pitchFamily="34" charset="0"/>
                <a:cs typeface="Arial" panose="020B0604020202020204" pitchFamily="34" charset="0"/>
              </a:rPr>
              <a:t>ICESat-2 gt2l (strong beam)</a:t>
            </a:r>
          </a:p>
        </p:txBody>
      </p:sp>
      <p:sp>
        <p:nvSpPr>
          <p:cNvPr id="18" name="TextBox 17">
            <a:extLst>
              <a:ext uri="{FF2B5EF4-FFF2-40B4-BE49-F238E27FC236}">
                <a16:creationId xmlns:a16="http://schemas.microsoft.com/office/drawing/2014/main" id="{61B25289-AF40-704D-B612-81B59CA478BD}"/>
              </a:ext>
            </a:extLst>
          </p:cNvPr>
          <p:cNvSpPr txBox="1"/>
          <p:nvPr/>
        </p:nvSpPr>
        <p:spPr>
          <a:xfrm>
            <a:off x="1321637" y="2815721"/>
            <a:ext cx="1083234" cy="253916"/>
          </a:xfrm>
          <a:prstGeom prst="rect">
            <a:avLst/>
          </a:prstGeom>
          <a:noFill/>
        </p:spPr>
        <p:txBody>
          <a:bodyPr wrap="squar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S-2 reflectance</a:t>
            </a:r>
          </a:p>
        </p:txBody>
      </p:sp>
      <p:sp>
        <p:nvSpPr>
          <p:cNvPr id="19" name="TextBox 18">
            <a:extLst>
              <a:ext uri="{FF2B5EF4-FFF2-40B4-BE49-F238E27FC236}">
                <a16:creationId xmlns:a16="http://schemas.microsoft.com/office/drawing/2014/main" id="{54B47232-3090-2B4B-8BC2-67C03D9C438C}"/>
              </a:ext>
            </a:extLst>
          </p:cNvPr>
          <p:cNvSpPr txBox="1"/>
          <p:nvPr/>
        </p:nvSpPr>
        <p:spPr>
          <a:xfrm>
            <a:off x="3421703" y="2808267"/>
            <a:ext cx="1049560" cy="415498"/>
          </a:xfrm>
          <a:prstGeom prst="rect">
            <a:avLst/>
          </a:prstGeom>
          <a:noFill/>
        </p:spPr>
        <p:txBody>
          <a:bodyPr wrap="square" rtlCol="0">
            <a:spAutoFit/>
          </a:bodyPr>
          <a:lstStyle/>
          <a:p>
            <a:pPr algn="ctr"/>
            <a:r>
              <a:rPr lang="en-US" sz="1050" dirty="0">
                <a:solidFill>
                  <a:schemeClr val="bg1">
                    <a:lumMod val="50000"/>
                  </a:schemeClr>
                </a:solidFill>
                <a:latin typeface="Arial" panose="020B0604020202020204" pitchFamily="34" charset="0"/>
                <a:cs typeface="Arial" panose="020B0604020202020204" pitchFamily="34" charset="0"/>
              </a:rPr>
              <a:t>ICESat-2 </a:t>
            </a:r>
          </a:p>
          <a:p>
            <a:pPr algn="ctr"/>
            <a:r>
              <a:rPr lang="en-US" sz="1050" dirty="0">
                <a:solidFill>
                  <a:schemeClr val="bg1">
                    <a:lumMod val="50000"/>
                  </a:schemeClr>
                </a:solidFill>
                <a:latin typeface="Arial" panose="020B0604020202020204" pitchFamily="34" charset="0"/>
                <a:cs typeface="Arial" panose="020B0604020202020204" pitchFamily="34" charset="0"/>
              </a:rPr>
              <a:t>lead estimate</a:t>
            </a:r>
          </a:p>
        </p:txBody>
      </p:sp>
      <p:cxnSp>
        <p:nvCxnSpPr>
          <p:cNvPr id="20" name="Straight Arrow Connector 19">
            <a:extLst>
              <a:ext uri="{FF2B5EF4-FFF2-40B4-BE49-F238E27FC236}">
                <a16:creationId xmlns:a16="http://schemas.microsoft.com/office/drawing/2014/main" id="{76DFC1F6-0DB5-4240-A363-B763D6B4E86D}"/>
              </a:ext>
            </a:extLst>
          </p:cNvPr>
          <p:cNvCxnSpPr>
            <a:cxnSpLocks/>
          </p:cNvCxnSpPr>
          <p:nvPr/>
        </p:nvCxnSpPr>
        <p:spPr>
          <a:xfrm flipH="1">
            <a:off x="3346056" y="2971800"/>
            <a:ext cx="1972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0416FD4-6126-CE48-BF09-061923F93418}"/>
              </a:ext>
            </a:extLst>
          </p:cNvPr>
          <p:cNvCxnSpPr>
            <a:cxnSpLocks/>
          </p:cNvCxnSpPr>
          <p:nvPr/>
        </p:nvCxnSpPr>
        <p:spPr>
          <a:xfrm>
            <a:off x="4280602" y="3004475"/>
            <a:ext cx="29139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Logo and Brand Standards: Office of Trademarks and Licensing Branding  Guidelines">
            <a:extLst>
              <a:ext uri="{FF2B5EF4-FFF2-40B4-BE49-F238E27FC236}">
                <a16:creationId xmlns:a16="http://schemas.microsoft.com/office/drawing/2014/main" id="{72D52AD4-6A13-5449-89A7-C0F7DBF73E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6750" y="92919"/>
            <a:ext cx="707181" cy="70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954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57150" y="92919"/>
            <a:ext cx="8858250" cy="5101397"/>
          </a:xfrm>
          <a:prstGeom prst="rect">
            <a:avLst/>
          </a:prstGeom>
          <a:noFill/>
          <a:ln w="9525">
            <a:noFill/>
            <a:miter lim="800000"/>
            <a:headEnd/>
            <a:tailEnd/>
          </a:ln>
        </p:spPr>
        <p:txBody>
          <a:bodyPr wrap="square">
            <a:spAutoFit/>
          </a:bodyPr>
          <a:lstStyle/>
          <a:p>
            <a:pPr fontAlgn="t">
              <a:defRPr/>
            </a:pPr>
            <a:r>
              <a:rPr lang="en-US" sz="1050" b="1" dirty="0">
                <a:latin typeface="Times New Roman" pitchFamily="18" charset="0"/>
              </a:rPr>
              <a:t>                          </a:t>
            </a:r>
            <a:r>
              <a:rPr lang="en-US" sz="1050" dirty="0">
                <a:latin typeface="+mn-lt"/>
              </a:rPr>
              <a:t>Name Alek Petty, Cryospheric Science Lab, NASA GSFC </a:t>
            </a:r>
            <a:br>
              <a:rPr lang="en-US" sz="1050" dirty="0">
                <a:latin typeface="+mn-lt"/>
              </a:rPr>
            </a:br>
            <a:r>
              <a:rPr lang="en-US" sz="1050" dirty="0">
                <a:latin typeface="+mn-lt"/>
              </a:rPr>
              <a:t>                       	E-mail: </a:t>
            </a:r>
            <a:r>
              <a:rPr lang="en-US" sz="1050" dirty="0" err="1">
                <a:latin typeface="+mn-lt"/>
              </a:rPr>
              <a:t>alek.a.petty@nasa.gov</a:t>
            </a:r>
            <a:endParaRPr lang="en-US" sz="1050" dirty="0">
              <a:latin typeface="+mn-lt"/>
            </a:endParaRPr>
          </a:p>
          <a:p>
            <a:pPr fontAlgn="t">
              <a:defRPr/>
            </a:pPr>
            <a:r>
              <a:rPr lang="en-US" sz="1050" dirty="0">
                <a:latin typeface="+mn-lt"/>
              </a:rPr>
              <a:t>                       	Phone: 301.614.6120</a:t>
            </a:r>
            <a:endParaRPr lang="en-US" sz="1050" dirty="0">
              <a:latin typeface="Times New Roman" pitchFamily="18" charset="0"/>
            </a:endParaRPr>
          </a:p>
          <a:p>
            <a:pPr fontAlgn="t">
              <a:defRPr/>
            </a:pPr>
            <a:endParaRPr lang="en-US" sz="1050" b="1" dirty="0">
              <a:latin typeface="+mn-lt"/>
            </a:endParaRPr>
          </a:p>
          <a:p>
            <a:pPr fontAlgn="t">
              <a:defRPr/>
            </a:pPr>
            <a:r>
              <a:rPr lang="en-US" sz="1050" b="1" dirty="0">
                <a:latin typeface="+mn-lt"/>
              </a:rPr>
              <a:t>References:</a:t>
            </a:r>
          </a:p>
          <a:p>
            <a:pPr fontAlgn="t">
              <a:defRPr/>
            </a:pPr>
            <a:r>
              <a:rPr lang="en-US" sz="1050" dirty="0">
                <a:latin typeface="+mn-lt"/>
              </a:rPr>
              <a:t>Petty, A. A., Bagnardi, M., Kurtz, N., Tilling, R., </a:t>
            </a:r>
            <a:r>
              <a:rPr lang="en-US" sz="1050" dirty="0" err="1">
                <a:latin typeface="+mn-lt"/>
              </a:rPr>
              <a:t>Fons</a:t>
            </a:r>
            <a:r>
              <a:rPr lang="en-US" sz="1050" dirty="0">
                <a:latin typeface="+mn-lt"/>
              </a:rPr>
              <a:t>, S., Armitage, T., et al. (2021). Assessment of ICESat‐2 sea ice surface classification with Sentinel‐2 imagery: implications for freeboard and new estimates of lead and floe geometry. Earth and Space Science, 8, e2020EA001491. https://</a:t>
            </a:r>
            <a:r>
              <a:rPr lang="en-US" sz="1050" dirty="0" err="1">
                <a:latin typeface="+mn-lt"/>
              </a:rPr>
              <a:t>doi.org</a:t>
            </a:r>
            <a:r>
              <a:rPr lang="en-US" sz="1050" dirty="0">
                <a:latin typeface="+mn-lt"/>
              </a:rPr>
              <a:t>/10.1029/2020EA001491</a:t>
            </a:r>
          </a:p>
          <a:p>
            <a:pPr fontAlgn="t">
              <a:defRPr/>
            </a:pPr>
            <a:endParaRPr lang="en-US" sz="1050" b="1" dirty="0">
              <a:latin typeface="+mn-lt"/>
            </a:endParaRPr>
          </a:p>
          <a:p>
            <a:pPr fontAlgn="t">
              <a:defRPr/>
            </a:pPr>
            <a:r>
              <a:rPr lang="en-US" sz="1050" b="1" dirty="0">
                <a:latin typeface="+mn-lt"/>
              </a:rPr>
              <a:t>Code Source: </a:t>
            </a:r>
            <a:r>
              <a:rPr lang="en-US" sz="1050" dirty="0">
                <a:latin typeface="+mn-lt"/>
              </a:rPr>
              <a:t>Our open-source sea ice state code is on GitHub (https://</a:t>
            </a:r>
            <a:r>
              <a:rPr lang="en-US" sz="1050" dirty="0" err="1">
                <a:latin typeface="+mn-lt"/>
              </a:rPr>
              <a:t>github.com</a:t>
            </a:r>
            <a:r>
              <a:rPr lang="en-US" sz="1050" dirty="0">
                <a:latin typeface="+mn-lt"/>
              </a:rPr>
              <a:t>/</a:t>
            </a:r>
            <a:r>
              <a:rPr lang="en-US" sz="1050" dirty="0" err="1">
                <a:latin typeface="+mn-lt"/>
              </a:rPr>
              <a:t>akpetty</a:t>
            </a:r>
            <a:r>
              <a:rPr lang="en-US" sz="1050" dirty="0">
                <a:latin typeface="+mn-lt"/>
              </a:rPr>
              <a:t>/ICESat-2-sea-ice-state)</a:t>
            </a:r>
            <a:endParaRPr lang="en-US" sz="1050" b="1" dirty="0">
              <a:latin typeface="+mn-lt"/>
            </a:endParaRPr>
          </a:p>
          <a:p>
            <a:pPr fontAlgn="t">
              <a:defRPr/>
            </a:pPr>
            <a:r>
              <a:rPr lang="en-US" sz="1050" b="1" dirty="0">
                <a:latin typeface="+mn-lt"/>
              </a:rPr>
              <a:t>Data Sources: </a:t>
            </a:r>
            <a:r>
              <a:rPr lang="en-US" sz="1050" dirty="0">
                <a:latin typeface="+mn-lt"/>
              </a:rPr>
              <a:t>Sentinel-2 imagery was derived from Copernicus data obtained at https://</a:t>
            </a:r>
            <a:r>
              <a:rPr lang="en-US" sz="1050" dirty="0" err="1">
                <a:latin typeface="+mn-lt"/>
              </a:rPr>
              <a:t>schihub.copernicus.eu</a:t>
            </a:r>
            <a:r>
              <a:rPr lang="en-US" sz="1050" dirty="0">
                <a:latin typeface="+mn-lt"/>
              </a:rPr>
              <a:t>. The ICESat-2 ATL07 (sea ice height and type) and ATL10 (freeboard) data products used here are available through the NSIDC (https://</a:t>
            </a:r>
            <a:r>
              <a:rPr lang="en-US" sz="1050" dirty="0" err="1">
                <a:latin typeface="+mn-lt"/>
              </a:rPr>
              <a:t>nsidc.org</a:t>
            </a:r>
            <a:r>
              <a:rPr lang="en-US" sz="1050" dirty="0">
                <a:latin typeface="+mn-lt"/>
              </a:rPr>
              <a:t>/data/atl07  &amp; https://</a:t>
            </a:r>
            <a:r>
              <a:rPr lang="en-US" sz="1050" dirty="0" err="1">
                <a:latin typeface="+mn-lt"/>
              </a:rPr>
              <a:t>nsidc.org</a:t>
            </a:r>
            <a:r>
              <a:rPr lang="en-US" sz="1050" dirty="0">
                <a:latin typeface="+mn-lt"/>
              </a:rPr>
              <a:t>/data/atl10). The lead fraction and chord length estimates derived in this study are available on </a:t>
            </a:r>
            <a:r>
              <a:rPr lang="en-US" sz="1050" dirty="0" err="1">
                <a:latin typeface="+mn-lt"/>
              </a:rPr>
              <a:t>Zenodo</a:t>
            </a:r>
            <a:r>
              <a:rPr lang="en-US" sz="1050" dirty="0">
                <a:latin typeface="+mn-lt"/>
              </a:rPr>
              <a:t>: https://</a:t>
            </a:r>
            <a:r>
              <a:rPr lang="en-US" sz="1050" dirty="0" err="1">
                <a:latin typeface="+mn-lt"/>
              </a:rPr>
              <a:t>doi.org</a:t>
            </a:r>
            <a:r>
              <a:rPr lang="en-US" sz="1050" dirty="0">
                <a:latin typeface="+mn-lt"/>
              </a:rPr>
              <a:t>/10.5281/zenodo.4075390. </a:t>
            </a:r>
          </a:p>
          <a:p>
            <a:pPr fontAlgn="t">
              <a:defRPr/>
            </a:pPr>
            <a:endParaRPr lang="en-US" sz="1050" b="1" dirty="0">
              <a:latin typeface="+mn-lt"/>
            </a:endParaRPr>
          </a:p>
          <a:p>
            <a:pPr fontAlgn="t">
              <a:defRPr/>
            </a:pPr>
            <a:r>
              <a:rPr lang="en-US" sz="1050" b="1" dirty="0">
                <a:latin typeface="+mn-lt"/>
              </a:rPr>
              <a:t>Technical Description of Figures:</a:t>
            </a:r>
          </a:p>
          <a:p>
            <a:pPr fontAlgn="t">
              <a:defRPr/>
            </a:pPr>
            <a:r>
              <a:rPr lang="en-US" sz="1050" dirty="0">
                <a:latin typeface="+mn-lt"/>
              </a:rPr>
              <a:t>Figure 1: (top panel) Sentinel-2 image collected over the Lincoln Sea of the Arctic Ocean on May 25th 2019 with ICESat-2 ATL07 profile (gt2l ground-track, strong beam in this spacecraft orientation) overlaid showing the sea surface flag (ssh_flag, red = ice, yellow = sea surface). (bottom) Surface reflectance calculated from the red band of the Sentinel-2 image from nearest neighbor pixels to the ICESat-2 profile. Vertical lines show sea surface height (SSH) classified ICESat-2 segments. Distance between SSH estimates provide an estimate of ice floe size. </a:t>
            </a:r>
          </a:p>
          <a:p>
            <a:pPr fontAlgn="t">
              <a:defRPr/>
            </a:pPr>
            <a:endParaRPr lang="en-US" sz="1050" b="1" dirty="0">
              <a:latin typeface="+mn-lt"/>
            </a:endParaRPr>
          </a:p>
          <a:p>
            <a:pPr fontAlgn="t">
              <a:defRPr/>
            </a:pPr>
            <a:r>
              <a:rPr lang="en-US" sz="1050" b="1" dirty="0">
                <a:latin typeface="+mn-lt"/>
              </a:rPr>
              <a:t>Scientific significance, societal relevance, and relationships to future missions: </a:t>
            </a:r>
          </a:p>
          <a:p>
            <a:pPr fontAlgn="t">
              <a:defRPr/>
            </a:pPr>
            <a:r>
              <a:rPr lang="en-US" sz="1050" dirty="0">
                <a:latin typeface="+mn-lt"/>
              </a:rPr>
              <a:t>NASA's ICESat-2 mission was launched in September 2018 with the primary goal of monitoring our rapidly changing polar regions. The sole instrument onboard is a highly precise laser which is now providing routine, very high-resolution, surface height measurements across the globe, including over the Arctic and Southern Oceans. The coincident Sentinel-2 (S-2)/ICESat-2 scenes provide crucial validation of the ICESat-2 sea ice classification procedure, with the caveat that these represent only a small fraction of the available sea ice data produced from ICESat-2 to-date. The specular lead classification in the sea ice products shows strong agreement with the imagery across all beams, while the reliability of the smaller quantity of dark leads found in these profiles was more questionable. more work is needed to improve and refine the ICESat-2 sea ice data.</a:t>
            </a:r>
          </a:p>
          <a:p>
            <a:pPr fontAlgn="t">
              <a:defRPr/>
            </a:pPr>
            <a:endParaRPr lang="en-US" sz="1050" b="1" dirty="0">
              <a:latin typeface="+mn-lt"/>
            </a:endParaRPr>
          </a:p>
          <a:p>
            <a:pPr fontAlgn="t">
              <a:defRPr/>
            </a:pPr>
            <a:endParaRPr lang="en-US" sz="1050" b="1" dirty="0">
              <a:latin typeface="+mn-lt"/>
            </a:endParaRPr>
          </a:p>
        </p:txBody>
      </p:sp>
      <p:sp>
        <p:nvSpPr>
          <p:cNvPr id="7" name="Text Box 17"/>
          <p:cNvSpPr txBox="1">
            <a:spLocks noChangeArrowheads="1"/>
          </p:cNvSpPr>
          <p:nvPr/>
        </p:nvSpPr>
        <p:spPr bwMode="auto">
          <a:xfrm>
            <a:off x="4269441" y="4827791"/>
            <a:ext cx="4724490" cy="253916"/>
          </a:xfrm>
          <a:prstGeom prst="rect">
            <a:avLst/>
          </a:prstGeom>
          <a:noFill/>
          <a:ln w="9525">
            <a:noFill/>
            <a:miter lim="800000"/>
            <a:headEnd/>
            <a:tailEnd/>
          </a:ln>
        </p:spPr>
        <p:txBody>
          <a:bodyPr wrap="square">
            <a:spAutoFit/>
          </a:bodyPr>
          <a:lstStyle/>
          <a:p>
            <a:pPr>
              <a:defRPr/>
            </a:pPr>
            <a:r>
              <a:rPr lang="en-US" sz="1050"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771839"/>
            <a:ext cx="880782" cy="375709"/>
          </a:xfrm>
          <a:prstGeom prst="rect">
            <a:avLst/>
          </a:prstGeom>
        </p:spPr>
      </p:pic>
      <p:pic>
        <p:nvPicPr>
          <p:cNvPr id="6" name="Picture 5">
            <a:extLst>
              <a:ext uri="{FF2B5EF4-FFF2-40B4-BE49-F238E27FC236}">
                <a16:creationId xmlns:a16="http://schemas.microsoft.com/office/drawing/2014/main" id="{6A359276-9565-3A47-AC8A-3ABA256077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150" y="92919"/>
            <a:ext cx="805938" cy="685799"/>
          </a:xfrm>
          <a:prstGeom prst="rect">
            <a:avLst/>
          </a:prstGeom>
        </p:spPr>
      </p:pic>
      <p:pic>
        <p:nvPicPr>
          <p:cNvPr id="8" name="Picture 2" descr="Logo and Brand Standards: Office of Trademarks and Licensing Branding  Guidelines">
            <a:extLst>
              <a:ext uri="{FF2B5EF4-FFF2-40B4-BE49-F238E27FC236}">
                <a16:creationId xmlns:a16="http://schemas.microsoft.com/office/drawing/2014/main" id="{624D9C85-54B8-DC41-A40D-88E2F0BB2D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6750" y="92919"/>
            <a:ext cx="707181" cy="70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2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t="16318" r="22323"/>
          <a:stretch/>
        </p:blipFill>
        <p:spPr>
          <a:xfrm>
            <a:off x="5588597" y="3945430"/>
            <a:ext cx="3313355" cy="951500"/>
          </a:xfrm>
          <a:prstGeom prst="rect">
            <a:avLst/>
          </a:prstGeom>
          <a:noFill/>
          <a:ln>
            <a:noFill/>
          </a:ln>
        </p:spPr>
      </p:pic>
      <p:sp>
        <p:nvSpPr>
          <p:cNvPr id="130" name="Google Shape;130;p25"/>
          <p:cNvSpPr/>
          <p:nvPr/>
        </p:nvSpPr>
        <p:spPr>
          <a:xfrm>
            <a:off x="88106" y="24693"/>
            <a:ext cx="8967825" cy="889706"/>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The bioclimatic extent and pattern of the cold edge of the boreal forest: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the taiga-tundra ecotone</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Calibri"/>
                <a:ea typeface="Calibri"/>
                <a:cs typeface="Calibri"/>
                <a:sym typeface="Calibri"/>
              </a:rPr>
              <a:t>P.M. Montesano</a:t>
            </a:r>
            <a:r>
              <a:rPr lang="en" sz="1100" b="1" i="0" u="none" strike="noStrike" cap="none" baseline="30000">
                <a:solidFill>
                  <a:schemeClr val="dk1"/>
                </a:solidFill>
                <a:latin typeface="Calibri"/>
                <a:ea typeface="Calibri"/>
                <a:cs typeface="Calibri"/>
                <a:sym typeface="Calibri"/>
              </a:rPr>
              <a:t>1,2</a:t>
            </a:r>
            <a:r>
              <a:rPr lang="en" sz="1100" b="1" i="0" u="none" strike="noStrike" cap="none">
                <a:solidFill>
                  <a:schemeClr val="dk1"/>
                </a:solidFill>
                <a:latin typeface="Calibri"/>
                <a:ea typeface="Calibri"/>
                <a:cs typeface="Calibri"/>
                <a:sym typeface="Calibri"/>
              </a:rPr>
              <a:t>, C.S.R. Neigh</a:t>
            </a:r>
            <a:r>
              <a:rPr lang="en" sz="1100" b="1" i="0" u="none" strike="noStrike" cap="none" baseline="30000">
                <a:solidFill>
                  <a:schemeClr val="dk1"/>
                </a:solidFill>
                <a:latin typeface="Calibri"/>
                <a:ea typeface="Calibri"/>
                <a:cs typeface="Calibri"/>
                <a:sym typeface="Calibri"/>
              </a:rPr>
              <a:t>1</a:t>
            </a:r>
            <a:r>
              <a:rPr lang="en" sz="1100" b="1" i="0" u="none" strike="noStrike" cap="none">
                <a:solidFill>
                  <a:schemeClr val="dk1"/>
                </a:solidFill>
                <a:latin typeface="Calibri"/>
                <a:ea typeface="Calibri"/>
                <a:cs typeface="Calibri"/>
                <a:sym typeface="Calibri"/>
              </a:rPr>
              <a:t>, M. Macander</a:t>
            </a:r>
            <a:r>
              <a:rPr lang="en" sz="1100" b="1" i="0" u="none" strike="noStrike" cap="none" baseline="30000">
                <a:solidFill>
                  <a:schemeClr val="dk1"/>
                </a:solidFill>
                <a:latin typeface="Calibri"/>
                <a:ea typeface="Calibri"/>
                <a:cs typeface="Calibri"/>
                <a:sym typeface="Calibri"/>
              </a:rPr>
              <a:t>3</a:t>
            </a:r>
            <a:r>
              <a:rPr lang="en" sz="1100" b="1" i="0" u="none" strike="noStrike" cap="none">
                <a:solidFill>
                  <a:schemeClr val="dk1"/>
                </a:solidFill>
                <a:latin typeface="Calibri"/>
                <a:ea typeface="Calibri"/>
                <a:cs typeface="Calibri"/>
                <a:sym typeface="Calibri"/>
              </a:rPr>
              <a:t>, M. Feng</a:t>
            </a:r>
            <a:r>
              <a:rPr lang="en" sz="1100" b="1" i="0" u="none" strike="noStrike" cap="none" baseline="30000">
                <a:solidFill>
                  <a:schemeClr val="dk1"/>
                </a:solidFill>
                <a:latin typeface="Calibri"/>
                <a:ea typeface="Calibri"/>
                <a:cs typeface="Calibri"/>
                <a:sym typeface="Calibri"/>
              </a:rPr>
              <a:t>4</a:t>
            </a:r>
            <a:r>
              <a:rPr lang="en" sz="1100" b="1" i="0" u="none" strike="noStrike" cap="none">
                <a:solidFill>
                  <a:schemeClr val="dk1"/>
                </a:solidFill>
                <a:latin typeface="Calibri"/>
                <a:ea typeface="Calibri"/>
                <a:cs typeface="Calibri"/>
                <a:sym typeface="Calibri"/>
              </a:rPr>
              <a:t>, P. Noojipady</a:t>
            </a:r>
            <a:r>
              <a:rPr lang="en" sz="1100" b="1" i="0" u="none" strike="noStrike" cap="none" baseline="30000">
                <a:solidFill>
                  <a:schemeClr val="dk1"/>
                </a:solidFill>
                <a:latin typeface="Calibri"/>
                <a:ea typeface="Calibri"/>
                <a:cs typeface="Calibri"/>
                <a:sym typeface="Calibri"/>
              </a:rPr>
              <a:t>1,5</a:t>
            </a:r>
            <a:endParaRPr sz="1100"/>
          </a:p>
          <a:p>
            <a:pPr marL="0" marR="0" lvl="0" indent="0" algn="ctr" rtl="0">
              <a:lnSpc>
                <a:spcPct val="100000"/>
              </a:lnSpc>
              <a:spcBef>
                <a:spcPts val="0"/>
              </a:spcBef>
              <a:spcAft>
                <a:spcPts val="0"/>
              </a:spcAft>
              <a:buClr>
                <a:srgbClr val="000000"/>
              </a:buClr>
              <a:buSzPts val="900"/>
              <a:buFont typeface="Arial"/>
              <a:buNone/>
            </a:pPr>
            <a:r>
              <a:rPr lang="en" sz="1000" b="1" i="0" u="none" strike="noStrike" cap="none" baseline="30000">
                <a:solidFill>
                  <a:schemeClr val="dk1"/>
                </a:solidFill>
                <a:latin typeface="Calibri"/>
                <a:ea typeface="Calibri"/>
                <a:cs typeface="Calibri"/>
                <a:sym typeface="Calibri"/>
              </a:rPr>
              <a:t>1</a:t>
            </a:r>
            <a:r>
              <a:rPr lang="en" sz="1000" b="1" i="0" u="none" strike="noStrike" cap="none">
                <a:solidFill>
                  <a:schemeClr val="dk1"/>
                </a:solidFill>
                <a:latin typeface="Calibri"/>
                <a:ea typeface="Calibri"/>
                <a:cs typeface="Calibri"/>
                <a:sym typeface="Calibri"/>
              </a:rPr>
              <a:t>Biospheric Sciences Laboratory, NASA-GSFC; </a:t>
            </a:r>
            <a:r>
              <a:rPr lang="en" sz="1000" b="1" i="0" u="none" strike="noStrike" cap="none" baseline="30000">
                <a:solidFill>
                  <a:schemeClr val="dk1"/>
                </a:solidFill>
                <a:latin typeface="Calibri"/>
                <a:ea typeface="Calibri"/>
                <a:cs typeface="Calibri"/>
                <a:sym typeface="Calibri"/>
              </a:rPr>
              <a:t>2</a:t>
            </a:r>
            <a:r>
              <a:rPr lang="en" sz="1000" b="1" i="0" u="none" strike="noStrike" cap="none">
                <a:solidFill>
                  <a:schemeClr val="dk1"/>
                </a:solidFill>
                <a:latin typeface="Calibri"/>
                <a:ea typeface="Calibri"/>
                <a:cs typeface="Calibri"/>
                <a:sym typeface="Calibri"/>
              </a:rPr>
              <a:t>Science Systems Applications Inc.; </a:t>
            </a:r>
            <a:r>
              <a:rPr lang="en" sz="1000" b="1" i="0" u="none" strike="noStrike" cap="none" baseline="30000">
                <a:solidFill>
                  <a:schemeClr val="dk1"/>
                </a:solidFill>
                <a:latin typeface="Calibri"/>
                <a:ea typeface="Calibri"/>
                <a:cs typeface="Calibri"/>
                <a:sym typeface="Calibri"/>
              </a:rPr>
              <a:t>3</a:t>
            </a:r>
            <a:r>
              <a:rPr lang="en" sz="1000" b="1" i="0" u="none" strike="noStrike" cap="none">
                <a:solidFill>
                  <a:schemeClr val="dk1"/>
                </a:solidFill>
                <a:latin typeface="Calibri"/>
                <a:ea typeface="Calibri"/>
                <a:cs typeface="Calibri"/>
                <a:sym typeface="Calibri"/>
              </a:rPr>
              <a:t>A</a:t>
            </a:r>
            <a:r>
              <a:rPr lang="en" sz="1000" b="1">
                <a:solidFill>
                  <a:schemeClr val="dk1"/>
                </a:solidFill>
                <a:latin typeface="Calibri"/>
                <a:ea typeface="Calibri"/>
                <a:cs typeface="Calibri"/>
                <a:sym typeface="Calibri"/>
              </a:rPr>
              <a:t>BR</a:t>
            </a:r>
            <a:r>
              <a:rPr lang="en" sz="1000" b="1" i="0" u="none" strike="noStrike" cap="none">
                <a:solidFill>
                  <a:schemeClr val="dk1"/>
                </a:solidFill>
                <a:latin typeface="Calibri"/>
                <a:ea typeface="Calibri"/>
                <a:cs typeface="Calibri"/>
                <a:sym typeface="Calibri"/>
              </a:rPr>
              <a:t> Inc.; </a:t>
            </a:r>
            <a:r>
              <a:rPr lang="en" sz="1000" b="1" i="0" u="none" strike="noStrike" cap="none" baseline="30000">
                <a:solidFill>
                  <a:schemeClr val="dk1"/>
                </a:solidFill>
                <a:latin typeface="Calibri"/>
                <a:ea typeface="Calibri"/>
                <a:cs typeface="Calibri"/>
                <a:sym typeface="Calibri"/>
              </a:rPr>
              <a:t>4</a:t>
            </a:r>
            <a:r>
              <a:rPr lang="en" sz="1000" b="1" i="0" u="none" strike="noStrike" cap="none">
                <a:solidFill>
                  <a:schemeClr val="dk1"/>
                </a:solidFill>
                <a:latin typeface="Calibri"/>
                <a:ea typeface="Calibri"/>
                <a:cs typeface="Calibri"/>
                <a:sym typeface="Calibri"/>
              </a:rPr>
              <a:t>terraPulse Inc.; </a:t>
            </a:r>
            <a:r>
              <a:rPr lang="en" sz="1000" b="1" i="0" u="none" strike="noStrike" cap="none" baseline="30000">
                <a:solidFill>
                  <a:schemeClr val="dk1"/>
                </a:solidFill>
                <a:latin typeface="Calibri"/>
                <a:ea typeface="Calibri"/>
                <a:cs typeface="Calibri"/>
                <a:sym typeface="Calibri"/>
              </a:rPr>
              <a:t>5</a:t>
            </a:r>
            <a:r>
              <a:rPr lang="en" sz="1000" b="1" i="0" u="none" strike="noStrike" cap="none">
                <a:solidFill>
                  <a:schemeClr val="dk1"/>
                </a:solidFill>
                <a:latin typeface="Calibri"/>
                <a:ea typeface="Calibri"/>
                <a:cs typeface="Calibri"/>
                <a:sym typeface="Calibri"/>
              </a:rPr>
              <a:t>Terrestrial Information Systems Laboratory  </a:t>
            </a:r>
            <a:endParaRPr sz="1000" b="1" i="0" u="none" strike="noStrike" cap="none" baseline="30000">
              <a:solidFill>
                <a:srgbClr val="000000"/>
              </a:solidFill>
              <a:latin typeface="Arial"/>
              <a:ea typeface="Arial"/>
              <a:cs typeface="Arial"/>
              <a:sym typeface="Arial"/>
            </a:endParaRPr>
          </a:p>
        </p:txBody>
      </p:sp>
      <p:pic>
        <p:nvPicPr>
          <p:cNvPr id="131" name="Google Shape;131;p25"/>
          <p:cNvPicPr preferRelativeResize="0"/>
          <p:nvPr/>
        </p:nvPicPr>
        <p:blipFill rotWithShape="1">
          <a:blip r:embed="rId4">
            <a:alphaModFix/>
          </a:blip>
          <a:srcRect/>
          <a:stretch/>
        </p:blipFill>
        <p:spPr>
          <a:xfrm>
            <a:off x="8211285" y="100093"/>
            <a:ext cx="875573" cy="323994"/>
          </a:xfrm>
          <a:prstGeom prst="rect">
            <a:avLst/>
          </a:prstGeom>
          <a:noFill/>
          <a:ln>
            <a:noFill/>
          </a:ln>
        </p:spPr>
      </p:pic>
      <p:sp>
        <p:nvSpPr>
          <p:cNvPr id="133" name="Google Shape;133;p25"/>
          <p:cNvSpPr txBox="1"/>
          <p:nvPr/>
        </p:nvSpPr>
        <p:spPr>
          <a:xfrm>
            <a:off x="57150" y="1209800"/>
            <a:ext cx="1717500" cy="2374058"/>
          </a:xfrm>
          <a:prstGeom prst="rect">
            <a:avLst/>
          </a:prstGeom>
          <a:solidFill>
            <a:srgbClr val="CCFFCC"/>
          </a:solidFill>
          <a:ln w="1905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lvl="0">
              <a:buClr>
                <a:schemeClr val="dk1"/>
              </a:buClr>
              <a:buSzPts val="1100"/>
            </a:pPr>
            <a:r>
              <a:rPr lang="en" sz="1050" dirty="0">
                <a:solidFill>
                  <a:schemeClr val="dk1"/>
                </a:solidFill>
              </a:rPr>
              <a:t>We examined the extent and pattern of tree canopy cover (TCC) for 3 million km</a:t>
            </a:r>
            <a:r>
              <a:rPr lang="en" sz="1050" baseline="30000" dirty="0">
                <a:solidFill>
                  <a:schemeClr val="dk1"/>
                </a:solidFill>
              </a:rPr>
              <a:t>2</a:t>
            </a:r>
            <a:r>
              <a:rPr lang="en" sz="1050" dirty="0">
                <a:solidFill>
                  <a:schemeClr val="dk1"/>
                </a:solidFill>
              </a:rPr>
              <a:t> of boreal forest in the taiga-tundra ecotone. </a:t>
            </a:r>
            <a:r>
              <a:rPr lang="en" sz="1050" dirty="0">
                <a:solidFill>
                  <a:srgbClr val="333333"/>
                </a:solidFill>
              </a:rPr>
              <a:t>We summarized gradients of TCC (Fig. A) capturing abrupt, diffuse, and uniform forest patterns at landscape scales (Fig. B). Th</a:t>
            </a:r>
            <a:r>
              <a:rPr lang="en-US" sz="1050" dirty="0">
                <a:solidFill>
                  <a:srgbClr val="333333"/>
                </a:solidFill>
              </a:rPr>
              <a:t>is</a:t>
            </a:r>
            <a:r>
              <a:rPr lang="en" sz="1050" dirty="0">
                <a:solidFill>
                  <a:srgbClr val="333333"/>
                </a:solidFill>
              </a:rPr>
              <a:t> benchmark </a:t>
            </a:r>
            <a:r>
              <a:rPr lang="en" sz="1050" dirty="0">
                <a:solidFill>
                  <a:schemeClr val="dk1"/>
                </a:solidFill>
              </a:rPr>
              <a:t>enables identification of priority sites that may change with climate warming.</a:t>
            </a:r>
            <a:r>
              <a:rPr lang="en" sz="1050" dirty="0">
                <a:solidFill>
                  <a:srgbClr val="333333"/>
                </a:solidFill>
              </a:rPr>
              <a:t> </a:t>
            </a:r>
            <a:endParaRPr sz="1050" dirty="0">
              <a:solidFill>
                <a:srgbClr val="333333"/>
              </a:solidFill>
            </a:endParaRPr>
          </a:p>
        </p:txBody>
      </p:sp>
      <p:pic>
        <p:nvPicPr>
          <p:cNvPr id="134" name="Google Shape;134;p25"/>
          <p:cNvPicPr preferRelativeResize="0"/>
          <p:nvPr/>
        </p:nvPicPr>
        <p:blipFill rotWithShape="1">
          <a:blip r:embed="rId5">
            <a:alphaModFix/>
          </a:blip>
          <a:srcRect/>
          <a:stretch/>
        </p:blipFill>
        <p:spPr>
          <a:xfrm>
            <a:off x="57150" y="3278"/>
            <a:ext cx="805938" cy="685798"/>
          </a:xfrm>
          <a:prstGeom prst="rect">
            <a:avLst/>
          </a:prstGeom>
          <a:noFill/>
          <a:ln>
            <a:noFill/>
          </a:ln>
        </p:spPr>
      </p:pic>
      <p:pic>
        <p:nvPicPr>
          <p:cNvPr id="135" name="Google Shape;135;p25"/>
          <p:cNvPicPr preferRelativeResize="0"/>
          <p:nvPr/>
        </p:nvPicPr>
        <p:blipFill rotWithShape="1">
          <a:blip r:embed="rId6">
            <a:alphaModFix/>
          </a:blip>
          <a:srcRect l="11141" b="3340"/>
          <a:stretch/>
        </p:blipFill>
        <p:spPr>
          <a:xfrm>
            <a:off x="5694829" y="941439"/>
            <a:ext cx="3165767" cy="3035638"/>
          </a:xfrm>
          <a:prstGeom prst="rect">
            <a:avLst/>
          </a:prstGeom>
          <a:noFill/>
          <a:ln>
            <a:noFill/>
          </a:ln>
        </p:spPr>
      </p:pic>
      <p:sp>
        <p:nvSpPr>
          <p:cNvPr id="136" name="Google Shape;136;p25"/>
          <p:cNvSpPr txBox="1"/>
          <p:nvPr/>
        </p:nvSpPr>
        <p:spPr>
          <a:xfrm>
            <a:off x="5588597" y="914399"/>
            <a:ext cx="291983" cy="25631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100" dirty="0"/>
              <a:t>B</a:t>
            </a:r>
            <a:endParaRPr sz="1100" b="0" i="0" u="none" strike="noStrike" cap="none" dirty="0">
              <a:solidFill>
                <a:srgbClr val="000000"/>
              </a:solidFill>
              <a:latin typeface="Arial"/>
              <a:ea typeface="Arial"/>
              <a:cs typeface="Arial"/>
              <a:sym typeface="Arial"/>
            </a:endParaRPr>
          </a:p>
        </p:txBody>
      </p:sp>
      <p:sp>
        <p:nvSpPr>
          <p:cNvPr id="137" name="Google Shape;137;p25"/>
          <p:cNvSpPr txBox="1"/>
          <p:nvPr/>
        </p:nvSpPr>
        <p:spPr>
          <a:xfrm>
            <a:off x="1871407" y="948938"/>
            <a:ext cx="2331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100"/>
              <a:t>A</a:t>
            </a:r>
            <a:endParaRPr sz="1100" b="0" i="0" u="none" strike="noStrike" cap="none">
              <a:solidFill>
                <a:srgbClr val="000000"/>
              </a:solidFill>
              <a:latin typeface="Arial"/>
              <a:ea typeface="Arial"/>
              <a:cs typeface="Arial"/>
              <a:sym typeface="Arial"/>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9158" y="1363927"/>
            <a:ext cx="3748322" cy="3615638"/>
          </a:xfrm>
          <a:prstGeom prst="rect">
            <a:avLst/>
          </a:prstGeom>
        </p:spPr>
      </p:pic>
      <p:sp>
        <p:nvSpPr>
          <p:cNvPr id="12" name="TextBox 11"/>
          <p:cNvSpPr txBox="1"/>
          <p:nvPr/>
        </p:nvSpPr>
        <p:spPr>
          <a:xfrm>
            <a:off x="1891200" y="1133227"/>
            <a:ext cx="2031325" cy="215444"/>
          </a:xfrm>
          <a:prstGeom prst="rect">
            <a:avLst/>
          </a:prstGeom>
          <a:noFill/>
        </p:spPr>
        <p:txBody>
          <a:bodyPr wrap="none" rtlCol="0">
            <a:spAutoFit/>
          </a:bodyPr>
          <a:lstStyle/>
          <a:p>
            <a:r>
              <a:rPr lang="en-US" sz="800" b="1" i="1" dirty="0"/>
              <a:t>Area of detail in Northern Quebec, CA</a:t>
            </a:r>
            <a:endParaRPr lang="en-US" sz="800" dirty="0"/>
          </a:p>
        </p:txBody>
      </p:sp>
      <p:pic>
        <p:nvPicPr>
          <p:cNvPr id="13" name="Picture 12" descr="goddardlogo_blue.png">
            <a:extLst>
              <a:ext uri="{FF2B5EF4-FFF2-40B4-BE49-F238E27FC236}">
                <a16:creationId xmlns:a16="http://schemas.microsoft.com/office/drawing/2014/main" id="{1BB3443B-4A52-4535-B1BC-4A488FD606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106" y="4743098"/>
            <a:ext cx="880782" cy="375709"/>
          </a:xfrm>
          <a:prstGeom prst="rect">
            <a:avLst/>
          </a:prstGeom>
        </p:spPr>
      </p:pic>
      <p:sp>
        <p:nvSpPr>
          <p:cNvPr id="2" name="Rectangle 1">
            <a:extLst>
              <a:ext uri="{FF2B5EF4-FFF2-40B4-BE49-F238E27FC236}">
                <a16:creationId xmlns:a16="http://schemas.microsoft.com/office/drawing/2014/main" id="{8F7AECD3-C117-4B8F-8FC4-5ED3C684990D}"/>
              </a:ext>
            </a:extLst>
          </p:cNvPr>
          <p:cNvSpPr/>
          <p:nvPr/>
        </p:nvSpPr>
        <p:spPr>
          <a:xfrm>
            <a:off x="4336676" y="4916917"/>
            <a:ext cx="4647815" cy="253916"/>
          </a:xfrm>
          <a:prstGeom prst="rect">
            <a:avLst/>
          </a:prstGeom>
        </p:spPr>
        <p:txBody>
          <a:bodyPr wrap="square">
            <a:spAutoFit/>
          </a:bodyPr>
          <a:lstStyle/>
          <a:p>
            <a:r>
              <a:rPr lang="en" sz="1050" b="1" dirty="0"/>
              <a:t>Earth Sciences Division – Hydrosphere, Biosphere, and Geophysi</a:t>
            </a:r>
            <a:r>
              <a:rPr lang="en-US" sz="1050" b="1" dirty="0"/>
              <a:t>cs</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p:nvPr/>
        </p:nvSpPr>
        <p:spPr>
          <a:xfrm>
            <a:off x="32875" y="57150"/>
            <a:ext cx="9061800" cy="4588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100" b="1" i="0" u="none" strike="noStrike" cap="none" dirty="0">
                <a:solidFill>
                  <a:srgbClr val="000000"/>
                </a:solidFill>
                <a:latin typeface="Times New Roman"/>
                <a:ea typeface="Times New Roman"/>
                <a:cs typeface="Times New Roman"/>
                <a:sym typeface="Times New Roman"/>
              </a:rPr>
              <a:t>                          </a:t>
            </a:r>
            <a:r>
              <a:rPr lang="en" sz="1100" b="0" i="0" u="none" strike="noStrike" cap="none" dirty="0">
                <a:solidFill>
                  <a:srgbClr val="000000"/>
                </a:solidFill>
                <a:latin typeface="Arial"/>
                <a:ea typeface="Arial"/>
                <a:cs typeface="Arial"/>
                <a:sym typeface="Arial"/>
              </a:rPr>
              <a:t>Name:  Christopher S.R. Neigh, 618, NASA GSFC  </a:t>
            </a:r>
            <a:br>
              <a:rPr lang="en" sz="1100" b="0" i="0" u="none" strike="noStrike" cap="none" dirty="0">
                <a:solidFill>
                  <a:srgbClr val="000000"/>
                </a:solidFill>
                <a:latin typeface="Arial"/>
                <a:ea typeface="Arial"/>
                <a:cs typeface="Arial"/>
                <a:sym typeface="Arial"/>
              </a:rPr>
            </a:br>
            <a:r>
              <a:rPr lang="en" sz="1100" b="0" i="0" u="none" strike="noStrike" cap="none" dirty="0">
                <a:solidFill>
                  <a:srgbClr val="000000"/>
                </a:solidFill>
                <a:latin typeface="Arial"/>
                <a:ea typeface="Arial"/>
                <a:cs typeface="Arial"/>
                <a:sym typeface="Arial"/>
              </a:rPr>
              <a:t>                        E-mail: christopher.s.neigh@nasa.gov</a:t>
            </a:r>
            <a:br>
              <a:rPr lang="en" sz="1100" b="0" i="0" u="none" strike="noStrike" cap="none" dirty="0">
                <a:solidFill>
                  <a:srgbClr val="000000"/>
                </a:solidFill>
                <a:latin typeface="Arial"/>
                <a:ea typeface="Arial"/>
                <a:cs typeface="Arial"/>
                <a:sym typeface="Arial"/>
              </a:rPr>
            </a:br>
            <a:r>
              <a:rPr lang="en" sz="1100" b="0" i="0" u="none" strike="noStrike" cap="none" dirty="0">
                <a:solidFill>
                  <a:srgbClr val="000000"/>
                </a:solidFill>
                <a:latin typeface="Arial"/>
                <a:ea typeface="Arial"/>
                <a:cs typeface="Arial"/>
                <a:sym typeface="Arial"/>
              </a:rPr>
              <a:t>                        Phone: 301-614-6681</a:t>
            </a:r>
            <a:br>
              <a:rPr lang="en" sz="1100" b="0" i="0" u="none" strike="noStrike" cap="none" dirty="0">
                <a:solidFill>
                  <a:srgbClr val="000000"/>
                </a:solidFill>
                <a:latin typeface="Times New Roman"/>
                <a:ea typeface="Times New Roman"/>
                <a:cs typeface="Times New Roman"/>
                <a:sym typeface="Times New Roman"/>
              </a:rPr>
            </a:b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000" b="1" i="0" u="none" strike="noStrike" cap="none" dirty="0">
                <a:solidFill>
                  <a:srgbClr val="000000"/>
                </a:solidFill>
                <a:latin typeface="Arial"/>
                <a:ea typeface="Arial"/>
                <a:cs typeface="Arial"/>
                <a:sym typeface="Arial"/>
              </a:rPr>
              <a:t>References: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000" b="0" i="0" u="none" strike="noStrike" cap="none" dirty="0">
                <a:solidFill>
                  <a:srgbClr val="000000"/>
                </a:solidFill>
                <a:latin typeface="Arial"/>
                <a:ea typeface="Arial"/>
                <a:cs typeface="Arial"/>
                <a:sym typeface="Arial"/>
              </a:rPr>
              <a:t>Montesano, P. M.; Neigh, C. S. R.; Macander, M.; Feng, M.; Noojipady, P. The Bioclimatic Extent and Pattern of the Cold Edge of the Boreal Forest: The Circumpolar Taiga-Tundra Ecotone. </a:t>
            </a:r>
            <a:r>
              <a:rPr lang="en" sz="1000" b="0" i="1" u="none" strike="noStrike" cap="none" dirty="0">
                <a:solidFill>
                  <a:srgbClr val="000000"/>
                </a:solidFill>
                <a:latin typeface="Arial"/>
                <a:ea typeface="Arial"/>
                <a:cs typeface="Arial"/>
                <a:sym typeface="Arial"/>
              </a:rPr>
              <a:t>Environ. Res. Lett.</a:t>
            </a:r>
            <a:r>
              <a:rPr lang="en" sz="1000" b="0" i="0" u="none" strike="noStrike" cap="none" dirty="0">
                <a:solidFill>
                  <a:srgbClr val="000000"/>
                </a:solidFill>
                <a:latin typeface="Arial"/>
                <a:ea typeface="Arial"/>
                <a:cs typeface="Arial"/>
                <a:sym typeface="Arial"/>
              </a:rPr>
              <a:t> </a:t>
            </a:r>
            <a:r>
              <a:rPr lang="en" sz="1000" b="1" i="0" u="none" strike="noStrike" cap="none" dirty="0">
                <a:solidFill>
                  <a:srgbClr val="000000"/>
                </a:solidFill>
                <a:latin typeface="Arial"/>
                <a:ea typeface="Arial"/>
                <a:cs typeface="Arial"/>
                <a:sym typeface="Arial"/>
              </a:rPr>
              <a:t>2020</a:t>
            </a:r>
            <a:r>
              <a:rPr lang="en" sz="1000" b="0" i="0" u="none" strike="noStrike" cap="none" dirty="0">
                <a:solidFill>
                  <a:srgbClr val="000000"/>
                </a:solidFill>
                <a:latin typeface="Arial"/>
                <a:ea typeface="Arial"/>
                <a:cs typeface="Arial"/>
                <a:sym typeface="Arial"/>
              </a:rPr>
              <a:t>, </a:t>
            </a:r>
            <a:r>
              <a:rPr lang="en" sz="1000" b="0" i="1" u="none" strike="noStrike" cap="none" dirty="0">
                <a:solidFill>
                  <a:srgbClr val="000000"/>
                </a:solidFill>
                <a:latin typeface="Arial"/>
                <a:ea typeface="Arial"/>
                <a:cs typeface="Arial"/>
                <a:sym typeface="Arial"/>
              </a:rPr>
              <a:t>15</a:t>
            </a:r>
            <a:r>
              <a:rPr lang="en" sz="1000" b="0" i="0" u="none" strike="noStrike" cap="none" dirty="0">
                <a:solidFill>
                  <a:srgbClr val="000000"/>
                </a:solidFill>
                <a:latin typeface="Arial"/>
                <a:ea typeface="Arial"/>
                <a:cs typeface="Arial"/>
                <a:sym typeface="Arial"/>
              </a:rPr>
              <a:t> (10), 105019. </a:t>
            </a:r>
            <a:r>
              <a:rPr lang="en" sz="1000" b="0" i="0" u="sng" strike="noStrike" cap="none" dirty="0">
                <a:solidFill>
                  <a:schemeClr val="hlink"/>
                </a:solidFill>
                <a:latin typeface="Arial"/>
                <a:ea typeface="Arial"/>
                <a:cs typeface="Arial"/>
                <a:sym typeface="Arial"/>
                <a:hlinkClick r:id="rId3"/>
              </a:rPr>
              <a:t>https://doi.org/10.1088/1748-9326/abb2c7</a:t>
            </a:r>
            <a:r>
              <a:rPr lang="en" sz="1000" b="0" i="0" u="none" strike="noStrike" cap="none" dirty="0">
                <a:solidFill>
                  <a:srgbClr val="000000"/>
                </a:solidFill>
                <a:latin typeface="Arial"/>
                <a:ea typeface="Arial"/>
                <a:cs typeface="Arial"/>
                <a:sym typeface="Arial"/>
              </a:rPr>
              <a:t>.</a:t>
            </a:r>
            <a:endParaRPr sz="1000" dirty="0"/>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000" b="1" i="0" u="none" strike="noStrike" cap="none" dirty="0">
                <a:solidFill>
                  <a:srgbClr val="000000"/>
                </a:solidFill>
                <a:latin typeface="Arial"/>
                <a:ea typeface="Arial"/>
                <a:cs typeface="Arial"/>
                <a:sym typeface="Arial"/>
              </a:rPr>
              <a:t>Data Sources:  </a:t>
            </a:r>
            <a:r>
              <a:rPr lang="en" sz="1000" b="0" i="0" u="none" strike="noStrike" cap="none" dirty="0">
                <a:solidFill>
                  <a:srgbClr val="000000"/>
                </a:solidFill>
                <a:latin typeface="Arial"/>
                <a:ea typeface="Arial"/>
                <a:cs typeface="Arial"/>
                <a:sym typeface="Arial"/>
              </a:rPr>
              <a:t>Landsat 8 Operational Land Imager Surface Reflectance imagery and Landsat 7 Enhanced Thematic Mapper + 30 m remote sensing imagery were used with the Circumpolar Arctic Vegetation Map (CAVM), WorldClim (Version 2) bioclimatic variables and the World Wildlife Fund terrestrial ecoregions as a coarse scale mask to constrain the limits of the bioclimatic envelope of the study domain. </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000" b="1" i="0" u="none" strike="noStrike" cap="none" dirty="0">
                <a:solidFill>
                  <a:srgbClr val="000000"/>
                </a:solidFill>
                <a:latin typeface="Arial"/>
                <a:ea typeface="Arial"/>
                <a:cs typeface="Arial"/>
                <a:sym typeface="Arial"/>
              </a:rPr>
              <a:t>Technical Description of Figures:</a:t>
            </a:r>
            <a:endParaRPr sz="1000" dirty="0"/>
          </a:p>
          <a:p>
            <a:pPr marL="0" marR="0" lvl="0" indent="0" algn="l" rtl="0">
              <a:lnSpc>
                <a:spcPct val="100000"/>
              </a:lnSpc>
              <a:spcBef>
                <a:spcPts val="0"/>
              </a:spcBef>
              <a:spcAft>
                <a:spcPts val="0"/>
              </a:spcAft>
              <a:buNone/>
            </a:pPr>
            <a:r>
              <a:rPr lang="en" sz="1000" b="1" i="1" u="none" strike="noStrike" cap="none" dirty="0">
                <a:solidFill>
                  <a:srgbClr val="000000"/>
                </a:solidFill>
              </a:rPr>
              <a:t>Figure 1: </a:t>
            </a:r>
            <a:r>
              <a:rPr lang="en" sz="1000" b="1" dirty="0">
                <a:solidFill>
                  <a:schemeClr val="dk1"/>
                </a:solidFill>
              </a:rPr>
              <a:t>A) </a:t>
            </a:r>
            <a:r>
              <a:rPr lang="en" sz="1000" dirty="0">
                <a:solidFill>
                  <a:schemeClr val="dk1"/>
                </a:solidFill>
              </a:rPr>
              <a:t>Example, in northern Quebec, CA of the </a:t>
            </a:r>
            <a:r>
              <a:rPr lang="en" sz="1000" b="1" i="1" dirty="0">
                <a:solidFill>
                  <a:schemeClr val="dk1"/>
                </a:solidFill>
              </a:rPr>
              <a:t>forest structure pattern classes</a:t>
            </a:r>
            <a:r>
              <a:rPr lang="en" sz="1000" dirty="0">
                <a:solidFill>
                  <a:schemeClr val="dk1"/>
                </a:solidFill>
              </a:rPr>
              <a:t> that, along with a bioclimatic envelope, denote the taiga-tundra ecotone (TTE). This area of detail show where classified forest structure pattern is overlain on imagery from Worldview-2 at ~2 m resolution. In this area of detail, water appears dark, and non-vegetated areas appear white. Across the circumpolar TTE, 0.697 million km</a:t>
            </a:r>
            <a:r>
              <a:rPr lang="en" sz="1000" baseline="30000" dirty="0">
                <a:solidFill>
                  <a:schemeClr val="dk1"/>
                </a:solidFill>
              </a:rPr>
              <a:t>2</a:t>
            </a:r>
            <a:r>
              <a:rPr lang="en" sz="1000" dirty="0">
                <a:solidFill>
                  <a:schemeClr val="dk1"/>
                </a:solidFill>
              </a:rPr>
              <a:t> is non-forest edge, 0.549 million km</a:t>
            </a:r>
            <a:r>
              <a:rPr lang="en" sz="1000" baseline="30000" dirty="0">
                <a:solidFill>
                  <a:schemeClr val="dk1"/>
                </a:solidFill>
              </a:rPr>
              <a:t>2</a:t>
            </a:r>
            <a:r>
              <a:rPr lang="en" sz="1000" dirty="0">
                <a:solidFill>
                  <a:schemeClr val="dk1"/>
                </a:solidFill>
              </a:rPr>
              <a:t> is sparse forest, and 1.787 million km</a:t>
            </a:r>
            <a:r>
              <a:rPr lang="en" sz="1000" baseline="30000" dirty="0">
                <a:solidFill>
                  <a:schemeClr val="dk1"/>
                </a:solidFill>
              </a:rPr>
              <a:t>2</a:t>
            </a:r>
            <a:r>
              <a:rPr lang="en" sz="1000" dirty="0">
                <a:solidFill>
                  <a:schemeClr val="dk1"/>
                </a:solidFill>
              </a:rPr>
              <a:t> is open canopy forest.  </a:t>
            </a:r>
          </a:p>
          <a:p>
            <a:pPr marL="0" marR="0" lvl="0" indent="0" algn="l" rtl="0">
              <a:lnSpc>
                <a:spcPct val="100000"/>
              </a:lnSpc>
              <a:spcBef>
                <a:spcPts val="0"/>
              </a:spcBef>
              <a:spcAft>
                <a:spcPts val="0"/>
              </a:spcAft>
              <a:buNone/>
            </a:pPr>
            <a:r>
              <a:rPr lang="en" sz="1000" b="1" i="1" dirty="0"/>
              <a:t>B</a:t>
            </a:r>
            <a:r>
              <a:rPr lang="en" sz="1000" b="1" i="1" u="none" strike="noStrike" cap="none" dirty="0">
                <a:solidFill>
                  <a:srgbClr val="000000"/>
                </a:solidFill>
              </a:rPr>
              <a:t>) Landscape </a:t>
            </a:r>
            <a:r>
              <a:rPr lang="en" sz="1000" b="1" i="1" dirty="0"/>
              <a:t>patterns show landscape scale forest structure patterns </a:t>
            </a:r>
            <a:r>
              <a:rPr lang="en" sz="1000" dirty="0"/>
              <a:t>i</a:t>
            </a:r>
            <a:r>
              <a:rPr lang="en" sz="1000" i="0" u="none" strike="noStrike" cap="none" dirty="0">
                <a:solidFill>
                  <a:srgbClr val="000000"/>
                </a:solidFill>
              </a:rPr>
              <a:t>n the </a:t>
            </a:r>
            <a:r>
              <a:rPr lang="en" sz="1000" dirty="0"/>
              <a:t>t</a:t>
            </a:r>
            <a:r>
              <a:rPr lang="en" sz="1000" i="0" u="none" strike="noStrike" cap="none" dirty="0">
                <a:solidFill>
                  <a:srgbClr val="000000"/>
                </a:solidFill>
              </a:rPr>
              <a:t>aiga-</a:t>
            </a:r>
            <a:r>
              <a:rPr lang="en" sz="1000" dirty="0"/>
              <a:t>t</a:t>
            </a:r>
            <a:r>
              <a:rPr lang="en" sz="1000" i="0" u="none" strike="noStrike" cap="none" dirty="0">
                <a:solidFill>
                  <a:srgbClr val="000000"/>
                </a:solidFill>
              </a:rPr>
              <a:t>undra </a:t>
            </a:r>
            <a:r>
              <a:rPr lang="en" sz="1000" dirty="0"/>
              <a:t>e</a:t>
            </a:r>
            <a:r>
              <a:rPr lang="en" sz="1000" i="0" u="none" strike="noStrike" cap="none" dirty="0">
                <a:solidFill>
                  <a:srgbClr val="000000"/>
                </a:solidFill>
              </a:rPr>
              <a:t>cotone. Diffuse forest landscapes dominate the TTE (79%), and abrupt landscapes (~19%) indicate portions of the TTE where sparse forest and non-forest edge are the prevailing structural patterns. This account of the TTE quantifies the area of the cold edge of the boreal forest where previous global estimates show high discrepancies, and can help target monitoring and prediction of circumpolar dynamics. We classified 14,594 landscapes as those associated with the TTE within a circumpolar bioclimatic envelope (11.575 million km</a:t>
            </a:r>
            <a:r>
              <a:rPr lang="en" sz="1000" i="0" u="none" strike="noStrike" cap="none" baseline="30000" dirty="0">
                <a:solidFill>
                  <a:srgbClr val="000000"/>
                </a:solidFill>
              </a:rPr>
              <a:t>2</a:t>
            </a:r>
            <a:r>
              <a:rPr lang="en" sz="1000" i="0" u="none" strike="noStrike" cap="none" dirty="0">
                <a:solidFill>
                  <a:srgbClr val="000000"/>
                </a:solidFill>
              </a:rPr>
              <a:t>), where 44.83% of the area of these landscapes were forest and non-forest edge, yet 36.43% contributed to the TTE extent. We report the overall extent of the TTE (3.032 million km</a:t>
            </a:r>
            <a:r>
              <a:rPr lang="en" sz="1000" i="0" u="none" strike="noStrike" cap="none" baseline="30000" dirty="0">
                <a:solidFill>
                  <a:srgbClr val="000000"/>
                </a:solidFill>
              </a:rPr>
              <a:t>2</a:t>
            </a:r>
            <a:r>
              <a:rPr lang="en" sz="1000" i="0" u="none" strike="noStrike" cap="none" dirty="0">
                <a:solidFill>
                  <a:srgbClr val="000000"/>
                </a:solidFill>
              </a:rPr>
              <a:t>) across North America (including Greenland) (53%), and Eurasia (47%).</a:t>
            </a:r>
            <a:endParaRPr sz="1000" b="1" i="0" u="none" strike="noStrike" cap="none" dirty="0">
              <a:solidFill>
                <a:srgbClr val="000000"/>
              </a:solidFill>
            </a:endParaRPr>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000" b="1" i="0" u="none" strike="noStrike" cap="none" dirty="0">
                <a:solidFill>
                  <a:srgbClr val="000000"/>
                </a:solidFill>
                <a:latin typeface="Arial"/>
                <a:ea typeface="Arial"/>
                <a:cs typeface="Arial"/>
                <a:sym typeface="Arial"/>
              </a:rPr>
              <a:t>Scientific significance, societal relevance, and relationships to future missions:</a:t>
            </a:r>
            <a:r>
              <a:rPr lang="en" sz="1000" b="0" i="0" u="none" strike="noStrike" cap="none" dirty="0">
                <a:solidFill>
                  <a:srgbClr val="000000"/>
                </a:solidFill>
                <a:latin typeface="Arial"/>
                <a:ea typeface="Arial"/>
                <a:cs typeface="Arial"/>
                <a:sym typeface="Arial"/>
              </a:rPr>
              <a:t> Establishing a 30-m resolution benchmark of the TTE biome boundary is critical to understand future change induced by global climate warming, and lan</a:t>
            </a:r>
            <a:r>
              <a:rPr lang="en" sz="1000" dirty="0"/>
              <a:t>dscape scale aggregations of these 30-m pixels help identify the extent of this transition zone</a:t>
            </a:r>
            <a:r>
              <a:rPr lang="en" sz="1000" b="0" i="0" u="none" strike="noStrike" cap="none" dirty="0">
                <a:solidFill>
                  <a:srgbClr val="000000"/>
                </a:solidFill>
                <a:latin typeface="Arial"/>
                <a:ea typeface="Arial"/>
                <a:cs typeface="Arial"/>
                <a:sym typeface="Arial"/>
              </a:rPr>
              <a:t>.  Our results provide a mesoscale reference that can be used to target priority areas to study in greater detail with ICESat-2, NISAR, Landsat-9 and higher-resolution systems.</a:t>
            </a:r>
            <a:r>
              <a:rPr lang="en" sz="11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1" i="0" u="none" strike="noStrike" cap="none" dirty="0">
              <a:solidFill>
                <a:srgbClr val="000000"/>
              </a:solidFill>
              <a:latin typeface="Arial"/>
              <a:ea typeface="Arial"/>
              <a:cs typeface="Arial"/>
              <a:sym typeface="Arial"/>
            </a:endParaRPr>
          </a:p>
        </p:txBody>
      </p:sp>
      <p:sp>
        <p:nvSpPr>
          <p:cNvPr id="143" name="Google Shape;143;p26"/>
          <p:cNvSpPr txBox="1"/>
          <p:nvPr/>
        </p:nvSpPr>
        <p:spPr>
          <a:xfrm>
            <a:off x="4213151" y="4912325"/>
            <a:ext cx="5030100" cy="2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100" b="1" i="0" u="none" strike="noStrike" cap="none" dirty="0">
                <a:solidFill>
                  <a:srgbClr val="000000"/>
                </a:solidFill>
                <a:latin typeface="Arial"/>
                <a:ea typeface="Arial"/>
                <a:cs typeface="Arial"/>
                <a:sym typeface="Arial"/>
              </a:rPr>
              <a:t>Earth Sciences Division – Hydrosphere, Biosphere, and Geophysics</a:t>
            </a:r>
            <a:endParaRPr sz="1100" dirty="0"/>
          </a:p>
        </p:txBody>
      </p:sp>
      <p:pic>
        <p:nvPicPr>
          <p:cNvPr id="144" name="Google Shape;144;p26" descr="goddardlogo_blue.png"/>
          <p:cNvPicPr preferRelativeResize="0"/>
          <p:nvPr/>
        </p:nvPicPr>
        <p:blipFill rotWithShape="1">
          <a:blip r:embed="rId4">
            <a:alphaModFix/>
          </a:blip>
          <a:srcRect/>
          <a:stretch/>
        </p:blipFill>
        <p:spPr>
          <a:xfrm>
            <a:off x="57150" y="4713250"/>
            <a:ext cx="933450" cy="398175"/>
          </a:xfrm>
          <a:prstGeom prst="rect">
            <a:avLst/>
          </a:prstGeom>
          <a:noFill/>
          <a:ln>
            <a:noFill/>
          </a:ln>
        </p:spPr>
      </p:pic>
      <p:pic>
        <p:nvPicPr>
          <p:cNvPr id="145" name="Google Shape;145;p26"/>
          <p:cNvPicPr preferRelativeResize="0"/>
          <p:nvPr/>
        </p:nvPicPr>
        <p:blipFill rotWithShape="1">
          <a:blip r:embed="rId5">
            <a:alphaModFix/>
          </a:blip>
          <a:srcRect/>
          <a:stretch/>
        </p:blipFill>
        <p:spPr>
          <a:xfrm>
            <a:off x="57150" y="3278"/>
            <a:ext cx="805938" cy="68579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1333</Words>
  <Application>Microsoft Macintosh PowerPoint</Application>
  <PresentationFormat>On-screen Show (16:9)</PresentationFormat>
  <Paragraphs>52</Paragraphs>
  <Slides>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Helvetica</vt:lpstr>
      <vt:lpstr>Times New Roman</vt:lpstr>
      <vt:lpstr>Wingdings</vt:lpstr>
      <vt:lpstr>Simple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Neigh, Chris (GSFC-6180)</dc:creator>
  <cp:lastModifiedBy>Holland, Rashida A. (GSFC-613.0)[GLOBAL SCIENCE &amp; TECHNOLOGY INC]</cp:lastModifiedBy>
  <cp:revision>12</cp:revision>
  <dcterms:modified xsi:type="dcterms:W3CDTF">2021-02-26T20:05:07Z</dcterms:modified>
</cp:coreProperties>
</file>