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4" r:id="rId2"/>
    <p:sldId id="275" r:id="rId3"/>
    <p:sldId id="276" r:id="rId4"/>
    <p:sldId id="277" r:id="rId5"/>
    <p:sldId id="256" r:id="rId6"/>
    <p:sldId id="257" r:id="rId7"/>
  </p:sldIdLst>
  <p:sldSz cx="9144000" cy="6858000" type="screen4x3"/>
  <p:notesSz cx="6946900" cy="9220200"/>
  <p:defaultTextStyle>
    <a:defPPr>
      <a:defRPr lang="en-US"/>
    </a:defPPr>
    <a:lvl1pPr algn="l" rtl="0" fontAlgn="base">
      <a:spcBef>
        <a:spcPct val="0"/>
      </a:spcBef>
      <a:spcAft>
        <a:spcPct val="0"/>
      </a:spcAft>
      <a:defRPr sz="1000" kern="1200">
        <a:solidFill>
          <a:schemeClr val="tx1"/>
        </a:solidFill>
        <a:latin typeface="Times New Roman" pitchFamily="1" charset="0"/>
        <a:ea typeface="+mn-ea"/>
        <a:cs typeface="+mn-cs"/>
      </a:defRPr>
    </a:lvl1pPr>
    <a:lvl2pPr marL="457200" algn="l" rtl="0" fontAlgn="base">
      <a:spcBef>
        <a:spcPct val="0"/>
      </a:spcBef>
      <a:spcAft>
        <a:spcPct val="0"/>
      </a:spcAft>
      <a:defRPr sz="1000" kern="1200">
        <a:solidFill>
          <a:schemeClr val="tx1"/>
        </a:solidFill>
        <a:latin typeface="Times New Roman" pitchFamily="1" charset="0"/>
        <a:ea typeface="+mn-ea"/>
        <a:cs typeface="+mn-cs"/>
      </a:defRPr>
    </a:lvl2pPr>
    <a:lvl3pPr marL="914400" algn="l" rtl="0" fontAlgn="base">
      <a:spcBef>
        <a:spcPct val="0"/>
      </a:spcBef>
      <a:spcAft>
        <a:spcPct val="0"/>
      </a:spcAft>
      <a:defRPr sz="1000" kern="1200">
        <a:solidFill>
          <a:schemeClr val="tx1"/>
        </a:solidFill>
        <a:latin typeface="Times New Roman" pitchFamily="1" charset="0"/>
        <a:ea typeface="+mn-ea"/>
        <a:cs typeface="+mn-cs"/>
      </a:defRPr>
    </a:lvl3pPr>
    <a:lvl4pPr marL="1371600" algn="l" rtl="0" fontAlgn="base">
      <a:spcBef>
        <a:spcPct val="0"/>
      </a:spcBef>
      <a:spcAft>
        <a:spcPct val="0"/>
      </a:spcAft>
      <a:defRPr sz="1000" kern="1200">
        <a:solidFill>
          <a:schemeClr val="tx1"/>
        </a:solidFill>
        <a:latin typeface="Times New Roman" pitchFamily="1" charset="0"/>
        <a:ea typeface="+mn-ea"/>
        <a:cs typeface="+mn-cs"/>
      </a:defRPr>
    </a:lvl4pPr>
    <a:lvl5pPr marL="1828800" algn="l" rtl="0" fontAlgn="base">
      <a:spcBef>
        <a:spcPct val="0"/>
      </a:spcBef>
      <a:spcAft>
        <a:spcPct val="0"/>
      </a:spcAft>
      <a:defRPr sz="1000" kern="1200">
        <a:solidFill>
          <a:schemeClr val="tx1"/>
        </a:solidFill>
        <a:latin typeface="Times New Roman" pitchFamily="1" charset="0"/>
        <a:ea typeface="+mn-ea"/>
        <a:cs typeface="+mn-cs"/>
      </a:defRPr>
    </a:lvl5pPr>
    <a:lvl6pPr marL="2286000" algn="l" defTabSz="914400" rtl="0" eaLnBrk="1" latinLnBrk="0" hangingPunct="1">
      <a:defRPr sz="1000" kern="1200">
        <a:solidFill>
          <a:schemeClr val="tx1"/>
        </a:solidFill>
        <a:latin typeface="Times New Roman" pitchFamily="1" charset="0"/>
        <a:ea typeface="+mn-ea"/>
        <a:cs typeface="+mn-cs"/>
      </a:defRPr>
    </a:lvl6pPr>
    <a:lvl7pPr marL="2743200" algn="l" defTabSz="914400" rtl="0" eaLnBrk="1" latinLnBrk="0" hangingPunct="1">
      <a:defRPr sz="1000" kern="1200">
        <a:solidFill>
          <a:schemeClr val="tx1"/>
        </a:solidFill>
        <a:latin typeface="Times New Roman" pitchFamily="1" charset="0"/>
        <a:ea typeface="+mn-ea"/>
        <a:cs typeface="+mn-cs"/>
      </a:defRPr>
    </a:lvl7pPr>
    <a:lvl8pPr marL="3200400" algn="l" defTabSz="914400" rtl="0" eaLnBrk="1" latinLnBrk="0" hangingPunct="1">
      <a:defRPr sz="1000" kern="1200">
        <a:solidFill>
          <a:schemeClr val="tx1"/>
        </a:solidFill>
        <a:latin typeface="Times New Roman" pitchFamily="1" charset="0"/>
        <a:ea typeface="+mn-ea"/>
        <a:cs typeface="+mn-cs"/>
      </a:defRPr>
    </a:lvl8pPr>
    <a:lvl9pPr marL="3657600" algn="l" defTabSz="914400" rtl="0" eaLnBrk="1" latinLnBrk="0" hangingPunct="1">
      <a:defRPr sz="10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1CF"/>
    <a:srgbClr val="B7D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7"/>
    <p:restoredTop sz="94660"/>
  </p:normalViewPr>
  <p:slideViewPr>
    <p:cSldViewPr>
      <p:cViewPr varScale="1">
        <p:scale>
          <a:sx n="128" d="100"/>
          <a:sy n="128" d="100"/>
        </p:scale>
        <p:origin x="204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642" cy="461328"/>
          </a:xfrm>
          <a:prstGeom prst="rect">
            <a:avLst/>
          </a:prstGeom>
        </p:spPr>
        <p:txBody>
          <a:bodyPr vert="horz" lIns="92369" tIns="46184" rIns="92369" bIns="46184" rtlCol="0"/>
          <a:lstStyle>
            <a:lvl1pPr algn="l">
              <a:defRPr sz="1200">
                <a:latin typeface="Times New Roman" pitchFamily="18" charset="0"/>
              </a:defRPr>
            </a:lvl1pPr>
          </a:lstStyle>
          <a:p>
            <a:pPr>
              <a:defRPr/>
            </a:pPr>
            <a:endParaRPr lang="en-US"/>
          </a:p>
        </p:txBody>
      </p:sp>
      <p:sp>
        <p:nvSpPr>
          <p:cNvPr id="3" name="Date Placeholder 2"/>
          <p:cNvSpPr>
            <a:spLocks noGrp="1"/>
          </p:cNvSpPr>
          <p:nvPr>
            <p:ph type="dt" idx="1"/>
          </p:nvPr>
        </p:nvSpPr>
        <p:spPr>
          <a:xfrm>
            <a:off x="3934668" y="0"/>
            <a:ext cx="3010642" cy="461328"/>
          </a:xfrm>
          <a:prstGeom prst="rect">
            <a:avLst/>
          </a:prstGeom>
        </p:spPr>
        <p:txBody>
          <a:bodyPr vert="horz" lIns="92369" tIns="46184" rIns="92369" bIns="46184" rtlCol="0"/>
          <a:lstStyle>
            <a:lvl1pPr algn="r">
              <a:defRPr sz="1200">
                <a:latin typeface="Times New Roman" pitchFamily="18" charset="0"/>
              </a:defRPr>
            </a:lvl1pPr>
          </a:lstStyle>
          <a:p>
            <a:pPr>
              <a:defRPr/>
            </a:pPr>
            <a:fld id="{477463BB-08ED-4BF1-A9AA-9A8B6845ED87}" type="datetimeFigureOut">
              <a:rPr lang="en-US"/>
              <a:pPr>
                <a:defRPr/>
              </a:pPr>
              <a:t>3/18/21</a:t>
            </a:fld>
            <a:endParaRPr lang="en-US"/>
          </a:p>
        </p:txBody>
      </p:sp>
      <p:sp>
        <p:nvSpPr>
          <p:cNvPr id="4" name="Slide Image Placeholder 3"/>
          <p:cNvSpPr>
            <a:spLocks noGrp="1" noRot="1" noChangeAspect="1"/>
          </p:cNvSpPr>
          <p:nvPr>
            <p:ph type="sldImg" idx="2"/>
          </p:nvPr>
        </p:nvSpPr>
        <p:spPr>
          <a:xfrm>
            <a:off x="1168400" y="690563"/>
            <a:ext cx="4610100" cy="3457575"/>
          </a:xfrm>
          <a:prstGeom prst="rect">
            <a:avLst/>
          </a:prstGeom>
          <a:noFill/>
          <a:ln w="12700">
            <a:solidFill>
              <a:prstClr val="black"/>
            </a:solidFill>
          </a:ln>
        </p:spPr>
        <p:txBody>
          <a:bodyPr vert="horz" lIns="92369" tIns="46184" rIns="92369" bIns="46184" rtlCol="0" anchor="ctr"/>
          <a:lstStyle/>
          <a:p>
            <a:pPr lvl="0"/>
            <a:endParaRPr lang="en-US" noProof="0"/>
          </a:p>
        </p:txBody>
      </p:sp>
      <p:sp>
        <p:nvSpPr>
          <p:cNvPr id="5" name="Notes Placeholder 4"/>
          <p:cNvSpPr>
            <a:spLocks noGrp="1"/>
          </p:cNvSpPr>
          <p:nvPr>
            <p:ph type="body" sz="quarter" idx="3"/>
          </p:nvPr>
        </p:nvSpPr>
        <p:spPr>
          <a:xfrm>
            <a:off x="695010" y="4380231"/>
            <a:ext cx="5556884" cy="4148772"/>
          </a:xfrm>
          <a:prstGeom prst="rect">
            <a:avLst/>
          </a:prstGeom>
        </p:spPr>
        <p:txBody>
          <a:bodyPr vert="horz" lIns="92369" tIns="46184" rIns="92369" bIns="461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7289"/>
            <a:ext cx="3010642" cy="461328"/>
          </a:xfrm>
          <a:prstGeom prst="rect">
            <a:avLst/>
          </a:prstGeom>
        </p:spPr>
        <p:txBody>
          <a:bodyPr vert="horz" lIns="92369" tIns="46184" rIns="92369" bIns="46184" rtlCol="0" anchor="b"/>
          <a:lstStyle>
            <a:lvl1pPr algn="l">
              <a:defRPr sz="1200">
                <a:latin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34668" y="8757289"/>
            <a:ext cx="3010642" cy="461328"/>
          </a:xfrm>
          <a:prstGeom prst="rect">
            <a:avLst/>
          </a:prstGeom>
        </p:spPr>
        <p:txBody>
          <a:bodyPr vert="horz" lIns="92369" tIns="46184" rIns="92369" bIns="46184" rtlCol="0" anchor="b"/>
          <a:lstStyle>
            <a:lvl1pPr algn="r">
              <a:defRPr sz="1200">
                <a:latin typeface="Times New Roman" pitchFamily="18" charset="0"/>
              </a:defRPr>
            </a:lvl1pPr>
          </a:lstStyle>
          <a:p>
            <a:pPr>
              <a:defRPr/>
            </a:pPr>
            <a:fld id="{B94BA2B8-389A-429E-A388-66752A990756}" type="slidenum">
              <a:rPr lang="en-US"/>
              <a:pPr>
                <a:defRPr/>
              </a:pPr>
              <a:t>‹#›</a:t>
            </a:fld>
            <a:endParaRPr lang="en-US"/>
          </a:p>
        </p:txBody>
      </p:sp>
    </p:spTree>
    <p:extLst>
      <p:ext uri="{BB962C8B-B14F-4D97-AF65-F5344CB8AC3E}">
        <p14:creationId xmlns:p14="http://schemas.microsoft.com/office/powerpoint/2010/main" val="3085178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2</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74860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4</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219077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39F227-F906-B745-A7F9-B5CA78BFFDFA}" type="slidenum">
              <a:rPr lang="en-US" smtClean="0"/>
              <a:t>5</a:t>
            </a:fld>
            <a:endParaRPr lang="en-US"/>
          </a:p>
        </p:txBody>
      </p:sp>
    </p:spTree>
    <p:extLst>
      <p:ext uri="{BB962C8B-B14F-4D97-AF65-F5344CB8AC3E}">
        <p14:creationId xmlns:p14="http://schemas.microsoft.com/office/powerpoint/2010/main" val="102173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39F227-F906-B745-A7F9-B5CA78BFFDFA}" type="slidenum">
              <a:rPr lang="en-US" smtClean="0"/>
              <a:t>6</a:t>
            </a:fld>
            <a:endParaRPr lang="en-US"/>
          </a:p>
        </p:txBody>
      </p:sp>
    </p:spTree>
    <p:extLst>
      <p:ext uri="{BB962C8B-B14F-4D97-AF65-F5344CB8AC3E}">
        <p14:creationId xmlns:p14="http://schemas.microsoft.com/office/powerpoint/2010/main" val="392571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62CA11-4756-4819-B86C-7A8EDD497FFC}" type="slidenum">
              <a:rPr lang="en-US"/>
              <a:pPr>
                <a:defRPr/>
              </a:pPr>
              <a:t>‹#›</a:t>
            </a:fld>
            <a:endParaRPr lang="en-US"/>
          </a:p>
        </p:txBody>
      </p:sp>
    </p:spTree>
    <p:extLst>
      <p:ext uri="{BB962C8B-B14F-4D97-AF65-F5344CB8AC3E}">
        <p14:creationId xmlns:p14="http://schemas.microsoft.com/office/powerpoint/2010/main" val="416788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FACC0-696F-4C76-9A47-642D878AB791}" type="slidenum">
              <a:rPr lang="en-US"/>
              <a:pPr>
                <a:defRPr/>
              </a:pPr>
              <a:t>‹#›</a:t>
            </a:fld>
            <a:endParaRPr lang="en-US"/>
          </a:p>
        </p:txBody>
      </p:sp>
    </p:spTree>
    <p:extLst>
      <p:ext uri="{BB962C8B-B14F-4D97-AF65-F5344CB8AC3E}">
        <p14:creationId xmlns:p14="http://schemas.microsoft.com/office/powerpoint/2010/main" val="256000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6DA97-5106-4B6C-B412-F28DF757AF18}" type="slidenum">
              <a:rPr lang="en-US"/>
              <a:pPr>
                <a:defRPr/>
              </a:pPr>
              <a:t>‹#›</a:t>
            </a:fld>
            <a:endParaRPr lang="en-US"/>
          </a:p>
        </p:txBody>
      </p:sp>
    </p:spTree>
    <p:extLst>
      <p:ext uri="{BB962C8B-B14F-4D97-AF65-F5344CB8AC3E}">
        <p14:creationId xmlns:p14="http://schemas.microsoft.com/office/powerpoint/2010/main" val="71839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4AB71-C2D2-42A2-A61C-632462D70D2F}" type="slidenum">
              <a:rPr lang="en-US"/>
              <a:pPr>
                <a:defRPr/>
              </a:pPr>
              <a:t>‹#›</a:t>
            </a:fld>
            <a:endParaRPr lang="en-US"/>
          </a:p>
        </p:txBody>
      </p:sp>
    </p:spTree>
    <p:extLst>
      <p:ext uri="{BB962C8B-B14F-4D97-AF65-F5344CB8AC3E}">
        <p14:creationId xmlns:p14="http://schemas.microsoft.com/office/powerpoint/2010/main" val="396333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21BC3-A42D-43FF-A873-BECDFB16673D}" type="slidenum">
              <a:rPr lang="en-US"/>
              <a:pPr>
                <a:defRPr/>
              </a:pPr>
              <a:t>‹#›</a:t>
            </a:fld>
            <a:endParaRPr lang="en-US"/>
          </a:p>
        </p:txBody>
      </p:sp>
    </p:spTree>
    <p:extLst>
      <p:ext uri="{BB962C8B-B14F-4D97-AF65-F5344CB8AC3E}">
        <p14:creationId xmlns:p14="http://schemas.microsoft.com/office/powerpoint/2010/main" val="156979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4FEA76-18ED-47ED-BCE3-D213594E3577}" type="slidenum">
              <a:rPr lang="en-US"/>
              <a:pPr>
                <a:defRPr/>
              </a:pPr>
              <a:t>‹#›</a:t>
            </a:fld>
            <a:endParaRPr lang="en-US"/>
          </a:p>
        </p:txBody>
      </p:sp>
    </p:spTree>
    <p:extLst>
      <p:ext uri="{BB962C8B-B14F-4D97-AF65-F5344CB8AC3E}">
        <p14:creationId xmlns:p14="http://schemas.microsoft.com/office/powerpoint/2010/main" val="94142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97C0FD-DA82-4239-ACA4-5AB768A7D787}" type="slidenum">
              <a:rPr lang="en-US"/>
              <a:pPr>
                <a:defRPr/>
              </a:pPr>
              <a:t>‹#›</a:t>
            </a:fld>
            <a:endParaRPr lang="en-US"/>
          </a:p>
        </p:txBody>
      </p:sp>
    </p:spTree>
    <p:extLst>
      <p:ext uri="{BB962C8B-B14F-4D97-AF65-F5344CB8AC3E}">
        <p14:creationId xmlns:p14="http://schemas.microsoft.com/office/powerpoint/2010/main" val="5409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016D8-E15C-4DA6-B6B4-EB0BA9C9FB8C}" type="slidenum">
              <a:rPr lang="en-US"/>
              <a:pPr>
                <a:defRPr/>
              </a:pPr>
              <a:t>‹#›</a:t>
            </a:fld>
            <a:endParaRPr lang="en-US"/>
          </a:p>
        </p:txBody>
      </p:sp>
    </p:spTree>
    <p:extLst>
      <p:ext uri="{BB962C8B-B14F-4D97-AF65-F5344CB8AC3E}">
        <p14:creationId xmlns:p14="http://schemas.microsoft.com/office/powerpoint/2010/main" val="425160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7DD133-F0DC-43EB-803D-210DC4CADDA7}" type="slidenum">
              <a:rPr lang="en-US"/>
              <a:pPr>
                <a:defRPr/>
              </a:pPr>
              <a:t>‹#›</a:t>
            </a:fld>
            <a:endParaRPr lang="en-US"/>
          </a:p>
        </p:txBody>
      </p:sp>
    </p:spTree>
    <p:extLst>
      <p:ext uri="{BB962C8B-B14F-4D97-AF65-F5344CB8AC3E}">
        <p14:creationId xmlns:p14="http://schemas.microsoft.com/office/powerpoint/2010/main" val="54433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77B8EE-4694-4511-BCB3-EBB0004C543B}" type="slidenum">
              <a:rPr lang="en-US"/>
              <a:pPr>
                <a:defRPr/>
              </a:pPr>
              <a:t>‹#›</a:t>
            </a:fld>
            <a:endParaRPr lang="en-US"/>
          </a:p>
        </p:txBody>
      </p:sp>
    </p:spTree>
    <p:extLst>
      <p:ext uri="{BB962C8B-B14F-4D97-AF65-F5344CB8AC3E}">
        <p14:creationId xmlns:p14="http://schemas.microsoft.com/office/powerpoint/2010/main" val="355222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D2ABE-0CB1-40EE-BE21-9A840B62C99D}" type="slidenum">
              <a:rPr lang="en-US"/>
              <a:pPr>
                <a:defRPr/>
              </a:pPr>
              <a:t>‹#›</a:t>
            </a:fld>
            <a:endParaRPr lang="en-US"/>
          </a:p>
        </p:txBody>
      </p:sp>
    </p:spTree>
    <p:extLst>
      <p:ext uri="{BB962C8B-B14F-4D97-AF65-F5344CB8AC3E}">
        <p14:creationId xmlns:p14="http://schemas.microsoft.com/office/powerpoint/2010/main" val="334408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93AF61E-0389-4B49-9E19-C182BE35B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29/2020GL09151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tif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earthdata.nas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9FE04E37-4C0C-844E-A5A4-DCA140EC9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270" y="1112520"/>
            <a:ext cx="7577460" cy="40690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834169" cy="709821"/>
          </a:xfrm>
          <a:prstGeom prst="rect">
            <a:avLst/>
          </a:prstGeom>
        </p:spPr>
      </p:pic>
      <p:pic>
        <p:nvPicPr>
          <p:cNvPr id="11" name="Picture 10">
            <a:extLst>
              <a:ext uri="{FF2B5EF4-FFF2-40B4-BE49-F238E27FC236}">
                <a16:creationId xmlns:a16="http://schemas.microsoft.com/office/drawing/2014/main" id="{121A21F8-CD6B-4143-B52D-EC7626F7E4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pic>
        <p:nvPicPr>
          <p:cNvPr id="9" name="Picture 8">
            <a:extLst>
              <a:ext uri="{FF2B5EF4-FFF2-40B4-BE49-F238E27FC236}">
                <a16:creationId xmlns:a16="http://schemas.microsoft.com/office/drawing/2014/main" id="{342105E1-3CC1-9648-B4A0-B48F2154FA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7667" y="12010"/>
            <a:ext cx="690312" cy="685800"/>
          </a:xfrm>
          <a:prstGeom prst="rect">
            <a:avLst/>
          </a:prstGeom>
        </p:spPr>
      </p:pic>
      <p:sp>
        <p:nvSpPr>
          <p:cNvPr id="6" name="TextBox 5"/>
          <p:cNvSpPr txBox="1"/>
          <p:nvPr/>
        </p:nvSpPr>
        <p:spPr>
          <a:xfrm>
            <a:off x="0" y="5181600"/>
            <a:ext cx="9143999" cy="1169551"/>
          </a:xfrm>
          <a:prstGeom prst="rect">
            <a:avLst/>
          </a:prstGeom>
          <a:solidFill>
            <a:srgbClr val="5091CF"/>
          </a:solidFill>
          <a:ln w="19050">
            <a:noFill/>
          </a:ln>
        </p:spPr>
        <p:txBody>
          <a:bodyPr wrap="square" lIns="228600" rIns="228600" rtlCol="0">
            <a:spAutoFit/>
          </a:bodyPr>
          <a:lstStyle/>
          <a:p>
            <a:pPr algn="just"/>
            <a:r>
              <a:rPr lang="en-US" sz="1400" dirty="0">
                <a:solidFill>
                  <a:schemeClr val="bg1"/>
                </a:solidFill>
                <a:latin typeface="+mn-lt"/>
              </a:rPr>
              <a:t>A new algorithm developed by MPLNET distinguishes cloud thermodynamic phase based on the volume depolarization ratio, which is a proxy for particle shape. Ice particles, which are irregularly-shaped, have higher volume depolarization ratios than spherically-shaped liquid water droplets. In between -40 </a:t>
            </a:r>
            <a:r>
              <a:rPr lang="en-US" sz="1400" baseline="30000" dirty="0">
                <a:solidFill>
                  <a:schemeClr val="bg1"/>
                </a:solidFill>
                <a:latin typeface="+mn-lt"/>
              </a:rPr>
              <a:t>○</a:t>
            </a:r>
            <a:r>
              <a:rPr lang="en-US" sz="1400" dirty="0">
                <a:solidFill>
                  <a:schemeClr val="bg1"/>
                </a:solidFill>
                <a:latin typeface="+mn-lt"/>
              </a:rPr>
              <a:t>C</a:t>
            </a:r>
            <a:r>
              <a:rPr lang="en-US" sz="1400" baseline="30000" dirty="0">
                <a:solidFill>
                  <a:schemeClr val="bg1"/>
                </a:solidFill>
                <a:latin typeface="+mn-lt"/>
              </a:rPr>
              <a:t> </a:t>
            </a:r>
            <a:r>
              <a:rPr lang="en-US" sz="1400" dirty="0">
                <a:solidFill>
                  <a:schemeClr val="bg1"/>
                </a:solidFill>
                <a:latin typeface="+mn-lt"/>
              </a:rPr>
              <a:t>and 0</a:t>
            </a:r>
            <a:r>
              <a:rPr lang="en-US" sz="1400" baseline="30000" dirty="0">
                <a:solidFill>
                  <a:schemeClr val="bg1"/>
                </a:solidFill>
                <a:latin typeface="+mn-lt"/>
              </a:rPr>
              <a:t> ○</a:t>
            </a:r>
            <a:r>
              <a:rPr lang="en-US" sz="1400" dirty="0">
                <a:solidFill>
                  <a:schemeClr val="bg1"/>
                </a:solidFill>
                <a:latin typeface="+mn-lt"/>
              </a:rPr>
              <a:t>C, clouds can exist as liquid, ice or mixed phase. A comparison to satellite-derived supercooled liquid water fractions (SLF) from CALIOP shows good agreement.   </a:t>
            </a:r>
          </a:p>
        </p:txBody>
      </p:sp>
      <p:sp>
        <p:nvSpPr>
          <p:cNvPr id="2050" name="Text Box 1"/>
          <p:cNvSpPr txBox="1">
            <a:spLocks noChangeArrowheads="1"/>
          </p:cNvSpPr>
          <p:nvPr/>
        </p:nvSpPr>
        <p:spPr bwMode="auto">
          <a:xfrm>
            <a:off x="304800" y="164592"/>
            <a:ext cx="8534400" cy="1007086"/>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Polarized Micro Pulse Lidar Retrievals Provide Vertical </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Observations of Cloud Thermodynamic Phase</a:t>
            </a:r>
            <a:br>
              <a:rPr lang="en-GB" sz="1200" b="1" dirty="0">
                <a:solidFill>
                  <a:srgbClr val="000000"/>
                </a:solidFill>
                <a:latin typeface="+mj-lt"/>
              </a:rPr>
            </a:br>
            <a:r>
              <a:rPr lang="en-GB" sz="1400" b="1" dirty="0">
                <a:solidFill>
                  <a:schemeClr val="tx2">
                    <a:lumMod val="50000"/>
                    <a:lumOff val="50000"/>
                  </a:schemeClr>
                </a:solidFill>
                <a:latin typeface="+mj-lt"/>
              </a:rPr>
              <a:t>Jasper Lewis (Code 612, NASA/GSFC and UMBC/JCET); Ellsworth Welton (Code 612, NASA/GSFC);</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dirty="0">
                <a:solidFill>
                  <a:schemeClr val="tx2">
                    <a:lumMod val="50000"/>
                    <a:lumOff val="50000"/>
                  </a:schemeClr>
                </a:solidFill>
                <a:latin typeface="+mj-lt"/>
              </a:rPr>
              <a:t> James Campbell (NRL); Sebastian Stewart (SSAI), Ivy Tan (McGill Univ.);  Simone Lolli (CNR-IMAA)</a:t>
            </a:r>
          </a:p>
        </p:txBody>
      </p:sp>
    </p:spTree>
    <p:extLst>
      <p:ext uri="{BB962C8B-B14F-4D97-AF65-F5344CB8AC3E}">
        <p14:creationId xmlns:p14="http://schemas.microsoft.com/office/powerpoint/2010/main" val="38834986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6555641"/>
          </a:xfrm>
          <a:prstGeom prst="rect">
            <a:avLst/>
          </a:prstGeom>
          <a:noFill/>
          <a:ln w="9525">
            <a:noFill/>
            <a:miter lim="800000"/>
            <a:headEnd/>
            <a:tailEnd/>
          </a:ln>
        </p:spPr>
        <p:txBody>
          <a:bodyPr>
            <a:spAutoFit/>
          </a:bodyPr>
          <a:lstStyle/>
          <a:p>
            <a:pPr fontAlgn="t">
              <a:defRPr/>
            </a:pPr>
            <a:r>
              <a:rPr lang="en-US" b="1" dirty="0">
                <a:latin typeface="Times New Roman" pitchFamily="18" charset="0"/>
              </a:rPr>
              <a:t>                          </a:t>
            </a:r>
            <a:r>
              <a:rPr lang="en-US" dirty="0">
                <a:latin typeface="+mn-lt"/>
              </a:rPr>
              <a:t>Name:  Jasper Lewis, NASA/GSFC, Code 612, UMBC/JCET</a:t>
            </a:r>
            <a:br>
              <a:rPr lang="en-US" dirty="0">
                <a:latin typeface="+mn-lt"/>
              </a:rPr>
            </a:br>
            <a:r>
              <a:rPr lang="en-US" dirty="0">
                <a:latin typeface="+mn-lt"/>
              </a:rPr>
              <a:t>                        E-mail: jasper.r.lewis@nasa.gov</a:t>
            </a:r>
            <a:br>
              <a:rPr lang="en-US" dirty="0">
                <a:latin typeface="+mn-lt"/>
              </a:rPr>
            </a:br>
            <a:r>
              <a:rPr lang="en-US" dirty="0">
                <a:latin typeface="+mn-lt"/>
              </a:rPr>
              <a:t>                        Phone: 301-614-6721</a:t>
            </a:r>
            <a:br>
              <a:rPr lang="en-US" dirty="0">
                <a:latin typeface="Times New Roman" pitchFamily="18" charset="0"/>
              </a:rPr>
            </a:br>
            <a:endParaRPr lang="en-US" dirty="0">
              <a:latin typeface="Times New Roman" pitchFamily="18" charset="0"/>
            </a:endParaRPr>
          </a:p>
          <a:p>
            <a:pPr fontAlgn="t">
              <a:defRPr/>
            </a:pPr>
            <a:r>
              <a:rPr lang="en-US" b="1" dirty="0">
                <a:latin typeface="+mn-lt"/>
              </a:rPr>
              <a:t>References:</a:t>
            </a:r>
          </a:p>
          <a:p>
            <a:pPr fontAlgn="t">
              <a:defRPr/>
            </a:pPr>
            <a:r>
              <a:rPr lang="en-US" dirty="0">
                <a:latin typeface="+mn-lt"/>
              </a:rPr>
              <a:t>Lewis, J. R., Campbell, J. R., Stewart, S. A., Tan, I., Welton, E. J., and Lolli, S. (2020): Determining cloud thermodynamic phase from the polarized Micro Pulse Lidar, </a:t>
            </a:r>
            <a:r>
              <a:rPr lang="en-US" i="1" dirty="0">
                <a:latin typeface="+mn-lt"/>
              </a:rPr>
              <a:t>Atmospheric Measurement Techniques</a:t>
            </a:r>
            <a:r>
              <a:rPr lang="en-US" dirty="0">
                <a:latin typeface="+mn-lt"/>
              </a:rPr>
              <a:t>, </a:t>
            </a:r>
            <a:r>
              <a:rPr lang="en-US" b="1" dirty="0">
                <a:latin typeface="+mn-lt"/>
              </a:rPr>
              <a:t>13</a:t>
            </a:r>
            <a:r>
              <a:rPr lang="en-US" dirty="0">
                <a:latin typeface="+mn-lt"/>
              </a:rPr>
              <a:t>, 6901–6913, </a:t>
            </a:r>
            <a:r>
              <a:rPr lang="en-US" u="sng" dirty="0">
                <a:latin typeface="+mn-lt"/>
              </a:rPr>
              <a:t>https://doi.org/10.5194/amt-13-6901-2020</a:t>
            </a:r>
            <a:r>
              <a:rPr lang="en-US" dirty="0">
                <a:latin typeface="+mn-lt"/>
              </a:rPr>
              <a:t>.</a:t>
            </a:r>
          </a:p>
          <a:p>
            <a:pPr fontAlgn="t">
              <a:defRPr/>
            </a:pPr>
            <a:endParaRPr lang="en-US" dirty="0">
              <a:latin typeface="+mn-lt"/>
            </a:endParaRPr>
          </a:p>
          <a:p>
            <a:pPr fontAlgn="t">
              <a:defRPr/>
            </a:pPr>
            <a:r>
              <a:rPr lang="en-US" b="1" dirty="0">
                <a:latin typeface="+mn-lt"/>
              </a:rPr>
              <a:t>Data Sources:  </a:t>
            </a:r>
            <a:r>
              <a:rPr lang="en-US" dirty="0">
                <a:latin typeface="+mn-lt"/>
              </a:rPr>
              <a:t>The NASA Micro Pulse Lidar Network (MPLNET) is funded by the NASA Earth Observing System and the NASA Radiation Sciences Program. The GEOS-5 meteorological data were provided by the NASA Global Modeling and Assimilation Office (GMAO) at GSFC. CALIPSO/CALIOP data were obtained from the NASA Langley Research Center Atmospheric Science Data Center.</a:t>
            </a:r>
          </a:p>
          <a:p>
            <a:pPr fontAlgn="t">
              <a:defRPr/>
            </a:pPr>
            <a:endParaRPr lang="en-US" dirty="0">
              <a:latin typeface="+mn-lt"/>
            </a:endParaRPr>
          </a:p>
          <a:p>
            <a:pPr fontAlgn="t">
              <a:defRPr/>
            </a:pPr>
            <a:r>
              <a:rPr lang="en-US" b="1" dirty="0">
                <a:latin typeface="+mn-lt"/>
              </a:rPr>
              <a:t>Technical Description of Figures:</a:t>
            </a:r>
          </a:p>
          <a:p>
            <a:r>
              <a:rPr lang="en-US" b="1" i="1" dirty="0">
                <a:latin typeface="+mn-lt"/>
              </a:rPr>
              <a:t>Graphic 1: </a:t>
            </a:r>
            <a:r>
              <a:rPr lang="en-US" dirty="0">
                <a:latin typeface="+mn-lt"/>
              </a:rPr>
              <a:t>(Left) </a:t>
            </a:r>
            <a:r>
              <a:rPr lang="en-US">
                <a:latin typeface="+mn-lt"/>
              </a:rPr>
              <a:t>Example of the normalized relative backscatter (top), volume depolarization ratio (middle), and cloud thermodynamic phase retrieval (bottom) at GSFC on 5 October 2019. These cloud layers have an altitude of about 8 – 9 km. The lidar return signal from liquid water droplets exhibits high backscatter (white color) and low depolarization (purple-blue color), while the return from ice particles shows low backscatter (green color) and high depolarization (yellow-red color). The phase mask indicates the presence of liquid water clouds (grey) and mixed-phase clouds (magenta). The GEOS-5 temperature is shown by the contour lines (in 10 </a:t>
            </a:r>
            <a:r>
              <a:rPr lang="en-US" baseline="30000">
                <a:latin typeface="+mn-lt"/>
              </a:rPr>
              <a:t>○</a:t>
            </a:r>
            <a:r>
              <a:rPr lang="en-US">
                <a:latin typeface="+mn-lt"/>
              </a:rPr>
              <a:t>C intervals). The -37 </a:t>
            </a:r>
            <a:r>
              <a:rPr lang="en-US" baseline="30000">
                <a:latin typeface="+mn-lt"/>
              </a:rPr>
              <a:t>○</a:t>
            </a:r>
            <a:r>
              <a:rPr lang="en-US">
                <a:latin typeface="+mn-lt"/>
              </a:rPr>
              <a:t>C isotherm, above which all clouds are considered to be in the ice phase, is indicated by the dashed contour line. </a:t>
            </a:r>
          </a:p>
          <a:p>
            <a:pPr fontAlgn="t">
              <a:defRPr/>
            </a:pPr>
            <a:endParaRPr lang="en-US" dirty="0">
              <a:latin typeface="+mn-lt"/>
            </a:endParaRPr>
          </a:p>
          <a:p>
            <a:pPr fontAlgn="t">
              <a:defRPr/>
            </a:pPr>
            <a:r>
              <a:rPr lang="en-US" b="1" i="1" dirty="0">
                <a:solidFill>
                  <a:srgbClr val="000000"/>
                </a:solidFill>
                <a:latin typeface="+mn-lt"/>
              </a:rPr>
              <a:t>Graphic 2: </a:t>
            </a:r>
            <a:r>
              <a:rPr lang="en-US" dirty="0">
                <a:solidFill>
                  <a:srgbClr val="000000"/>
                </a:solidFill>
                <a:latin typeface="+mn-lt"/>
              </a:rPr>
              <a:t>(Right) Supercooled liquid fraction (SLF) averaged over GSFC (2015–2019) from observations by MPLNET (solid line) and the CALIOP instrument aboard the CALIPSO satellite (black ✖️). The inset shows the horizontal distribution of CALIOP SLFs at the -20 </a:t>
            </a:r>
            <a:r>
              <a:rPr lang="en-US" baseline="30000">
                <a:latin typeface="+mn-lt"/>
              </a:rPr>
              <a:t>○</a:t>
            </a:r>
            <a:r>
              <a:rPr lang="en-US" dirty="0">
                <a:solidFill>
                  <a:srgbClr val="000000"/>
                </a:solidFill>
                <a:latin typeface="+mn-lt"/>
              </a:rPr>
              <a:t>C isotherm surrounding GSFC (indicated by the red ✖️). The CALIOP SLF profile is calculated using the 2.5</a:t>
            </a:r>
            <a:r>
              <a:rPr lang="en-US" baseline="30000">
                <a:latin typeface="+mn-lt"/>
              </a:rPr>
              <a:t>○</a:t>
            </a:r>
            <a:r>
              <a:rPr lang="en-US" dirty="0">
                <a:solidFill>
                  <a:srgbClr val="000000"/>
                </a:solidFill>
                <a:latin typeface="+mn-lt"/>
              </a:rPr>
              <a:t> latitude x 5</a:t>
            </a:r>
            <a:r>
              <a:rPr lang="en-US" baseline="30000">
                <a:latin typeface="+mn-lt"/>
              </a:rPr>
              <a:t>○</a:t>
            </a:r>
            <a:r>
              <a:rPr lang="en-US" dirty="0">
                <a:solidFill>
                  <a:srgbClr val="000000"/>
                </a:solidFill>
                <a:latin typeface="+mn-lt"/>
              </a:rPr>
              <a:t> longitude grid box containing GSFC. The shaded area indicates the standard error for MPLNET observations. CALIOP standard errors are less than 0.7 at all isotherms. Satellites, like CALIPSO, provide good spatial coverage but poor temporal sampling. In contrast, ground sites in MPLNET provide poor spatial coverage globally; however, continuous observations</a:t>
            </a:r>
          </a:p>
          <a:p>
            <a:pPr fontAlgn="t">
              <a:defRPr/>
            </a:pPr>
            <a:r>
              <a:rPr lang="en-US" dirty="0">
                <a:solidFill>
                  <a:srgbClr val="000000"/>
                </a:solidFill>
                <a:latin typeface="+mn-lt"/>
              </a:rPr>
              <a:t>at a 1 min data rate provide full diurnal sampling. Despite the different sampling volumes and detection methods for ground-based and spaceborne measurements, these complementary platforms show reasonable agreement. Furthermore, the inset suggests that the correlation lengths for SLF may be rather large, based on the similar values for adjacent grid boxes.</a:t>
            </a:r>
          </a:p>
          <a:p>
            <a:pPr fontAlgn="t">
              <a:defRPr/>
            </a:pPr>
            <a:endParaRPr lang="en-US" dirty="0">
              <a:latin typeface="+mn-lt"/>
            </a:endParaRPr>
          </a:p>
          <a:p>
            <a:pPr fontAlgn="t">
              <a:defRPr/>
            </a:pPr>
            <a:endParaRPr lang="en-US" dirty="0">
              <a:latin typeface="+mn-lt"/>
            </a:endParaRPr>
          </a:p>
          <a:p>
            <a:r>
              <a:rPr lang="en-US" b="1" dirty="0">
                <a:latin typeface="+mn-lt"/>
              </a:rPr>
              <a:t>Scientific significance, societal relevance, and relationships to future missions: </a:t>
            </a:r>
            <a:r>
              <a:rPr lang="en-US">
                <a:latin typeface="+mn-lt"/>
              </a:rPr>
              <a:t>Future changes in Earth’s climate may result in changes in the occurrence and global distribution of cloud types, so it is important to record and monitor cloud phases across all climate regions. Furthermore, more frequent and diverse observations of cloud phase (in particular, ice and mixed phase) are needed to improve cloud parameterizations in numerical weather prediction and climate models. The ability to provide continuous observations of cloud properties, including thermodynamic phase, across all climate regions using a standardized instrument and retrieval process is a distinctive feature of MPLNET. In future studies, we endeavour to explore how cloud properties differ amongst MPLNET sites and explain the differences between satellite and ground-based lidar measurements. This work also aligns with a goal of the Aerosols, Clouds, Convection and Precipitation (ACCP) mission - to improve our understanding of cold (supercooled liquid, ice, and mixed phase) cloud processes.  </a:t>
            </a:r>
          </a:p>
          <a:p>
            <a:endParaRPr lang="en-US">
              <a:latin typeface="+mn-lt"/>
            </a:endParaRPr>
          </a:p>
          <a:p>
            <a:pPr fontAlgn="t">
              <a:defRPr/>
            </a:pPr>
            <a:endParaRPr lang="en-US" b="1" dirty="0">
              <a:latin typeface="+mn-lt"/>
            </a:endParaRPr>
          </a:p>
          <a:p>
            <a:pPr fontAlgn="t">
              <a:defRPr/>
            </a:pPr>
            <a:endParaRPr lang="en-US" b="1" dirty="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pic>
        <p:nvPicPr>
          <p:cNvPr id="10" name="Picture 9">
            <a:extLst>
              <a:ext uri="{FF2B5EF4-FFF2-40B4-BE49-F238E27FC236}">
                <a16:creationId xmlns:a16="http://schemas.microsoft.com/office/drawing/2014/main" id="{6F007EDF-7D75-DB46-96A9-F8C356C51A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7667" y="12010"/>
            <a:ext cx="690312" cy="685800"/>
          </a:xfrm>
          <a:prstGeom prst="rect">
            <a:avLst/>
          </a:prstGeom>
        </p:spPr>
      </p:pic>
    </p:spTree>
    <p:extLst>
      <p:ext uri="{BB962C8B-B14F-4D97-AF65-F5344CB8AC3E}">
        <p14:creationId xmlns:p14="http://schemas.microsoft.com/office/powerpoint/2010/main" val="311663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6" name="TextBox 5"/>
          <p:cNvSpPr txBox="1"/>
          <p:nvPr/>
        </p:nvSpPr>
        <p:spPr>
          <a:xfrm>
            <a:off x="440952" y="4876800"/>
            <a:ext cx="8262095" cy="1323439"/>
          </a:xfrm>
          <a:prstGeom prst="rect">
            <a:avLst/>
          </a:prstGeom>
          <a:solidFill>
            <a:schemeClr val="bg1">
              <a:lumMod val="75000"/>
            </a:schemeClr>
          </a:solidFill>
          <a:ln w="19050">
            <a:solidFill>
              <a:schemeClr val="tx1"/>
            </a:solidFill>
          </a:ln>
        </p:spPr>
        <p:txBody>
          <a:bodyPr wrap="square" rtlCol="0">
            <a:spAutoFit/>
          </a:bodyPr>
          <a:lstStyle/>
          <a:p>
            <a:r>
              <a:rPr lang="en-US" sz="1600" b="1" dirty="0">
                <a:latin typeface="+mn-lt"/>
              </a:rPr>
              <a:t>EPIC’s observations from the first Lagrange point L1 capture the planet’s entire sunlit side and provide cloud fraction at different local times.  Aggregation of four years of daytime liquid cloud fraction reveals more liquid phase clouds over land and fewer over ocean around noon compared to morning (left image) and afternoon (right image). The maps above are specific to boreal spring (March-April-May).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sp>
        <p:nvSpPr>
          <p:cNvPr id="10" name="Text Box 1">
            <a:extLst>
              <a:ext uri="{FF2B5EF4-FFF2-40B4-BE49-F238E27FC236}">
                <a16:creationId xmlns:a16="http://schemas.microsoft.com/office/drawing/2014/main" id="{9F2F4A0E-4821-C542-AE2A-DF4B32ED84A5}"/>
              </a:ext>
            </a:extLst>
          </p:cNvPr>
          <p:cNvSpPr txBox="1">
            <a:spLocks noChangeArrowheads="1"/>
          </p:cNvSpPr>
          <p:nvPr/>
        </p:nvSpPr>
        <p:spPr bwMode="auto">
          <a:xfrm>
            <a:off x="8021" y="-26827"/>
            <a:ext cx="9144000" cy="1006253"/>
          </a:xfrm>
          <a:prstGeom prst="rect">
            <a:avLst/>
          </a:prstGeom>
          <a:noFill/>
          <a:ln w="9525">
            <a:noFill/>
            <a:miter lim="800000"/>
            <a:headEnd/>
            <a:tailEnd/>
          </a:ln>
        </p:spPr>
        <p:txBody>
          <a:bodyPr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Global daytime cloud amount variability from DSCOVR/EPIC observations</a:t>
            </a: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dirty="0">
                <a:solidFill>
                  <a:srgbClr val="000000"/>
                </a:solidFill>
                <a:latin typeface="+mj-lt"/>
              </a:rPr>
              <a:t>Alfonso Delgado-Bonal</a:t>
            </a:r>
            <a:r>
              <a:rPr lang="en-GB" sz="1400" b="1" baseline="30000" dirty="0">
                <a:solidFill>
                  <a:srgbClr val="000000"/>
                </a:solidFill>
                <a:latin typeface="+mj-lt"/>
              </a:rPr>
              <a:t>1,2</a:t>
            </a:r>
            <a:r>
              <a:rPr lang="en-GB" sz="1400" b="1" dirty="0">
                <a:solidFill>
                  <a:srgbClr val="000000"/>
                </a:solidFill>
                <a:latin typeface="+mj-lt"/>
              </a:rPr>
              <a:t>, Alexander Marshak</a:t>
            </a:r>
            <a:r>
              <a:rPr lang="en-GB" sz="1400" b="1" baseline="30000" dirty="0">
                <a:solidFill>
                  <a:srgbClr val="000000"/>
                </a:solidFill>
                <a:latin typeface="+mj-lt"/>
              </a:rPr>
              <a:t>1</a:t>
            </a:r>
            <a:r>
              <a:rPr lang="en-GB" sz="1400" b="1" dirty="0">
                <a:solidFill>
                  <a:srgbClr val="000000"/>
                </a:solidFill>
                <a:latin typeface="+mj-lt"/>
              </a:rPr>
              <a:t>, </a:t>
            </a:r>
            <a:r>
              <a:rPr lang="en-GB" sz="1400" b="1" dirty="0" err="1">
                <a:solidFill>
                  <a:srgbClr val="000000"/>
                </a:solidFill>
                <a:latin typeface="+mj-lt"/>
              </a:rPr>
              <a:t>Yuekui</a:t>
            </a:r>
            <a:r>
              <a:rPr lang="en-GB" sz="1400" b="1" dirty="0">
                <a:solidFill>
                  <a:srgbClr val="000000"/>
                </a:solidFill>
                <a:latin typeface="+mj-lt"/>
              </a:rPr>
              <a:t> Yang</a:t>
            </a:r>
            <a:r>
              <a:rPr lang="en-GB" sz="1400" b="1" baseline="30000" dirty="0">
                <a:solidFill>
                  <a:srgbClr val="000000"/>
                </a:solidFill>
                <a:latin typeface="+mj-lt"/>
              </a:rPr>
              <a:t>1</a:t>
            </a:r>
            <a:r>
              <a:rPr lang="en-GB" sz="1400" b="1" dirty="0">
                <a:solidFill>
                  <a:srgbClr val="000000"/>
                </a:solidFill>
                <a:latin typeface="+mj-lt"/>
              </a:rPr>
              <a:t> and </a:t>
            </a:r>
            <a:r>
              <a:rPr lang="en-GB" sz="1400" b="1" dirty="0" err="1">
                <a:solidFill>
                  <a:srgbClr val="000000"/>
                </a:solidFill>
                <a:latin typeface="+mj-lt"/>
              </a:rPr>
              <a:t>Lazaros</a:t>
            </a:r>
            <a:r>
              <a:rPr lang="en-GB" sz="1400" b="1" dirty="0">
                <a:solidFill>
                  <a:srgbClr val="000000"/>
                </a:solidFill>
                <a:latin typeface="+mj-lt"/>
              </a:rPr>
              <a:t> Oreopoulos</a:t>
            </a:r>
            <a:r>
              <a:rPr lang="en-GB" sz="1400" b="1" baseline="30000" dirty="0">
                <a:solidFill>
                  <a:srgbClr val="000000"/>
                </a:solidFill>
                <a:latin typeface="+mj-lt"/>
              </a:rPr>
              <a:t>1</a:t>
            </a:r>
            <a:r>
              <a:rPr lang="en-GB" sz="1400" b="1" dirty="0">
                <a:solidFill>
                  <a:srgbClr val="000000"/>
                </a:solidFill>
                <a:latin typeface="+mj-lt"/>
              </a:rPr>
              <a:t>, </a:t>
            </a: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baseline="30000" dirty="0">
                <a:solidFill>
                  <a:srgbClr val="000000"/>
                </a:solidFill>
                <a:latin typeface="+mj-lt"/>
              </a:rPr>
              <a:t>1</a:t>
            </a:r>
            <a:r>
              <a:rPr lang="en-GB" sz="1400" b="1" dirty="0">
                <a:solidFill>
                  <a:srgbClr val="000000"/>
                </a:solidFill>
                <a:latin typeface="+mj-lt"/>
              </a:rPr>
              <a:t>NASA/GSFC, Code 613, </a:t>
            </a:r>
            <a:r>
              <a:rPr lang="en-GB" sz="1400" b="1" baseline="30000" dirty="0">
                <a:solidFill>
                  <a:srgbClr val="000000"/>
                </a:solidFill>
                <a:latin typeface="+mj-lt"/>
              </a:rPr>
              <a:t>2</a:t>
            </a:r>
            <a:r>
              <a:rPr lang="en-GB" sz="1400" b="1" dirty="0">
                <a:solidFill>
                  <a:srgbClr val="000000"/>
                </a:solidFill>
                <a:latin typeface="+mj-lt"/>
              </a:rPr>
              <a:t> USRA</a:t>
            </a:r>
          </a:p>
        </p:txBody>
      </p:sp>
      <p:pic>
        <p:nvPicPr>
          <p:cNvPr id="11" name="Picture 10">
            <a:extLst>
              <a:ext uri="{FF2B5EF4-FFF2-40B4-BE49-F238E27FC236}">
                <a16:creationId xmlns:a16="http://schemas.microsoft.com/office/drawing/2014/main" id="{BB57733B-866B-E841-8E9C-0C1C1D3D1B29}"/>
              </a:ext>
            </a:extLst>
          </p:cNvPr>
          <p:cNvPicPr>
            <a:picLocks noChangeAspect="1"/>
          </p:cNvPicPr>
          <p:nvPr/>
        </p:nvPicPr>
        <p:blipFill rotWithShape="1">
          <a:blip r:embed="rId5"/>
          <a:srcRect l="8570" t="20220" r="5714" b="15493"/>
          <a:stretch/>
        </p:blipFill>
        <p:spPr>
          <a:xfrm>
            <a:off x="8299170" y="14440"/>
            <a:ext cx="844830" cy="633623"/>
          </a:xfrm>
          <a:prstGeom prst="rect">
            <a:avLst/>
          </a:prstGeom>
        </p:spPr>
      </p:pic>
      <p:pic>
        <p:nvPicPr>
          <p:cNvPr id="9" name="Picture 8">
            <a:extLst>
              <a:ext uri="{FF2B5EF4-FFF2-40B4-BE49-F238E27FC236}">
                <a16:creationId xmlns:a16="http://schemas.microsoft.com/office/drawing/2014/main" id="{D4642BED-EAB9-3A4E-B995-A91E2EBEB1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078454"/>
            <a:ext cx="9144000" cy="3722146"/>
          </a:xfrm>
          <a:prstGeom prst="rect">
            <a:avLst/>
          </a:prstGeom>
        </p:spPr>
      </p:pic>
    </p:spTree>
    <p:extLst>
      <p:ext uri="{BB962C8B-B14F-4D97-AF65-F5344CB8AC3E}">
        <p14:creationId xmlns:p14="http://schemas.microsoft.com/office/powerpoint/2010/main" val="399222956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6678751"/>
          </a:xfrm>
          <a:prstGeom prst="rect">
            <a:avLst/>
          </a:prstGeom>
          <a:noFill/>
          <a:ln w="9525">
            <a:noFill/>
            <a:miter lim="800000"/>
            <a:headEnd/>
            <a:tailEnd/>
          </a:ln>
        </p:spPr>
        <p:txBody>
          <a:bodyPr>
            <a:spAutoFit/>
          </a:bodyPr>
          <a:lstStyle/>
          <a:p>
            <a:pPr fontAlgn="t">
              <a:defRPr/>
            </a:pPr>
            <a:r>
              <a:rPr lang="en-US" sz="1200" b="1" dirty="0">
                <a:latin typeface="Times New Roman" pitchFamily="18" charset="0"/>
              </a:rPr>
              <a:t>                          </a:t>
            </a:r>
            <a:r>
              <a:rPr lang="en-US" sz="1200" dirty="0">
                <a:latin typeface="+mn-lt"/>
              </a:rPr>
              <a:t>Name:  Alfonso Delgado-</a:t>
            </a:r>
            <a:r>
              <a:rPr lang="en-US" sz="1200" dirty="0" err="1">
                <a:latin typeface="+mn-lt"/>
              </a:rPr>
              <a:t>Bonal</a:t>
            </a:r>
            <a:r>
              <a:rPr lang="en-US" sz="1200" dirty="0">
                <a:latin typeface="+mn-lt"/>
              </a:rPr>
              <a:t>, NASA/GSFC, Code 613, </a:t>
            </a:r>
            <a:r>
              <a:rPr lang="en-US" sz="1200" dirty="0">
                <a:latin typeface="Arial" charset="0"/>
              </a:rPr>
              <a:t>and USRA-GESTAR</a:t>
            </a:r>
            <a:br>
              <a:rPr lang="en-US" sz="1200" dirty="0">
                <a:latin typeface="+mn-lt"/>
              </a:rPr>
            </a:br>
            <a:r>
              <a:rPr lang="en-US" sz="1200" dirty="0">
                <a:latin typeface="+mn-lt"/>
              </a:rPr>
              <a:t>                        E-mail: </a:t>
            </a:r>
            <a:r>
              <a:rPr lang="en-US" sz="1200" dirty="0" err="1">
                <a:latin typeface="+mn-lt"/>
              </a:rPr>
              <a:t>alfonso.delgadobonal@nasa.gov</a:t>
            </a:r>
            <a:br>
              <a:rPr lang="en-US" sz="1200" dirty="0">
                <a:latin typeface="+mn-lt"/>
              </a:rPr>
            </a:br>
            <a:r>
              <a:rPr lang="en-US" sz="1200" dirty="0">
                <a:latin typeface="+mn-lt"/>
              </a:rPr>
              <a:t>                        Phone: 301-614-6293</a:t>
            </a:r>
          </a:p>
          <a:p>
            <a:pPr fontAlgn="t">
              <a:defRPr/>
            </a:pPr>
            <a:endParaRPr lang="en-US" dirty="0">
              <a:latin typeface="Times New Roman" pitchFamily="18" charset="0"/>
            </a:endParaRPr>
          </a:p>
          <a:p>
            <a:pPr fontAlgn="t">
              <a:defRPr/>
            </a:pPr>
            <a:r>
              <a:rPr lang="en-US" sz="1200" b="1" dirty="0">
                <a:latin typeface="+mn-lt"/>
              </a:rPr>
              <a:t>Reference:</a:t>
            </a:r>
          </a:p>
          <a:p>
            <a:pPr fontAlgn="t">
              <a:defRPr/>
            </a:pPr>
            <a:r>
              <a:rPr lang="en-US" sz="1200" dirty="0">
                <a:latin typeface="+mn-lt"/>
              </a:rPr>
              <a:t>Delgado‐</a:t>
            </a:r>
            <a:r>
              <a:rPr lang="en-US" sz="1200" dirty="0" err="1">
                <a:latin typeface="+mn-lt"/>
              </a:rPr>
              <a:t>Bonal</a:t>
            </a:r>
            <a:r>
              <a:rPr lang="en-US" sz="1200" dirty="0">
                <a:latin typeface="+mn-lt"/>
              </a:rPr>
              <a:t>, A., </a:t>
            </a:r>
            <a:r>
              <a:rPr lang="en-US" sz="1200" dirty="0" err="1">
                <a:latin typeface="+mn-lt"/>
              </a:rPr>
              <a:t>Marshak</a:t>
            </a:r>
            <a:r>
              <a:rPr lang="en-US" sz="1200" dirty="0">
                <a:latin typeface="+mn-lt"/>
              </a:rPr>
              <a:t>, A., Yang, Y., &amp; </a:t>
            </a:r>
            <a:r>
              <a:rPr lang="en-US" sz="1200" dirty="0" err="1">
                <a:latin typeface="+mn-lt"/>
              </a:rPr>
              <a:t>Oreopoulos</a:t>
            </a:r>
            <a:r>
              <a:rPr lang="en-US" sz="1200" dirty="0">
                <a:latin typeface="+mn-lt"/>
              </a:rPr>
              <a:t>, L. (2020). Global daytime variability of clouds from DSCOVR/EPIC observations. </a:t>
            </a:r>
            <a:r>
              <a:rPr lang="en-US" sz="1200" i="1" dirty="0">
                <a:latin typeface="+mn-lt"/>
              </a:rPr>
              <a:t>Geophysical Research Letters</a:t>
            </a:r>
            <a:r>
              <a:rPr lang="en-US" sz="1200" dirty="0">
                <a:latin typeface="+mn-lt"/>
              </a:rPr>
              <a:t>, 48, e2020GL091511. </a:t>
            </a:r>
            <a:r>
              <a:rPr lang="en-US" sz="1200" dirty="0">
                <a:latin typeface="+mn-lt"/>
                <a:hlinkClick r:id="rId3"/>
              </a:rPr>
              <a:t>https://doi.org/10.1029/2020GL091511</a:t>
            </a:r>
            <a:endParaRPr lang="en-US" sz="1200" dirty="0">
              <a:latin typeface="+mn-lt"/>
            </a:endParaRPr>
          </a:p>
          <a:p>
            <a:pPr fontAlgn="t">
              <a:defRPr/>
            </a:pPr>
            <a:endParaRPr lang="en-US" sz="1200" dirty="0">
              <a:latin typeface="+mn-lt"/>
            </a:endParaRPr>
          </a:p>
          <a:p>
            <a:pPr fontAlgn="t">
              <a:defRPr/>
            </a:pPr>
            <a:endParaRPr lang="en-US" sz="1200" dirty="0">
              <a:latin typeface="+mn-lt"/>
            </a:endParaRPr>
          </a:p>
          <a:p>
            <a:pPr fontAlgn="t">
              <a:defRPr/>
            </a:pPr>
            <a:r>
              <a:rPr lang="en-US" sz="1200" b="1" dirty="0">
                <a:latin typeface="+mn-lt"/>
              </a:rPr>
              <a:t>Data Sources:  </a:t>
            </a:r>
            <a:r>
              <a:rPr lang="en-US" sz="1200" dirty="0">
                <a:latin typeface="+mn-lt"/>
              </a:rPr>
              <a:t>NASA DSCOVR EPIC Level 2 – Cloud products Version 1, available at the NASA's Atmospheric Science Data Center (ASDC): https://</a:t>
            </a:r>
            <a:r>
              <a:rPr lang="en-US" sz="1200" dirty="0" err="1">
                <a:latin typeface="+mn-lt"/>
              </a:rPr>
              <a:t>eosweb.larc.nasa.gov</a:t>
            </a:r>
            <a:r>
              <a:rPr lang="en-US" sz="1200" dirty="0">
                <a:latin typeface="+mn-lt"/>
              </a:rPr>
              <a:t>/project/</a:t>
            </a:r>
            <a:r>
              <a:rPr lang="en-US" sz="1200" dirty="0" err="1">
                <a:latin typeface="+mn-lt"/>
              </a:rPr>
              <a:t>dscovr</a:t>
            </a:r>
            <a:r>
              <a:rPr lang="en-US" sz="1200" dirty="0">
                <a:latin typeface="+mn-lt"/>
              </a:rPr>
              <a:t>/dscovr_epic_l2_cloud_01</a:t>
            </a:r>
          </a:p>
          <a:p>
            <a:pPr fontAlgn="t">
              <a:defRPr/>
            </a:pPr>
            <a:endParaRPr lang="en-US" sz="1200" b="1" dirty="0">
              <a:latin typeface="+mn-lt"/>
            </a:endParaRPr>
          </a:p>
          <a:p>
            <a:pPr fontAlgn="t">
              <a:defRPr/>
            </a:pPr>
            <a:endParaRPr lang="en-US" sz="1200" dirty="0">
              <a:latin typeface="+mn-lt"/>
            </a:endParaRPr>
          </a:p>
          <a:p>
            <a:pPr fontAlgn="t">
              <a:defRPr/>
            </a:pPr>
            <a:r>
              <a:rPr lang="en-US" sz="1200" b="1" dirty="0">
                <a:latin typeface="+mn-lt"/>
              </a:rPr>
              <a:t>Technical Description of Figures:</a:t>
            </a:r>
          </a:p>
          <a:p>
            <a:pPr fontAlgn="t">
              <a:defRPr/>
            </a:pPr>
            <a:r>
              <a:rPr lang="en-US" sz="1200" b="1" i="1" dirty="0">
                <a:latin typeface="+mn-lt"/>
              </a:rPr>
              <a:t>Graphic 1: </a:t>
            </a:r>
            <a:r>
              <a:rPr lang="en-US" sz="1200" dirty="0">
                <a:latin typeface="+mn-lt"/>
              </a:rPr>
              <a:t>The figures present the morning (left) and afternoon (right) global variability of cloud fraction for boreal spring (March-April-May).  The EPIC instrument aboard the DSCOVR satellite observes the recurring sunlit disc reflectance at 10 wavelengths (317, 325, 340, 388, 443, 551, 680, 688, 764 and 780 nm) either every hour (boreal winter) or every two hours (boreal summer). For each observation, combining EPIC’s UTC time of acquisition and the longitude of each pixel, we determine the local time (LT) cloud fraction for every observed pixel.  Then, we split the data of each full disk granule into local LT hourly bins, creating 24 local time maps for each image.  We repeat this process for four years of data from June 2015 to June 2019 (approximately 16500 granules) and average the results on each local hour independently for each of four seasons.  Following this methodology, we obtain seasonal average maps of cloud fraction at all local times.  The figures show the differences in cloud fraction between 8 a.m. and noon (left), and between 4 p.m. and noon (right). </a:t>
            </a:r>
          </a:p>
          <a:p>
            <a:pPr fontAlgn="t">
              <a:defRPr/>
            </a:pPr>
            <a:endParaRPr lang="en-US" sz="1200" dirty="0">
              <a:latin typeface="+mn-lt"/>
            </a:endParaRPr>
          </a:p>
          <a:p>
            <a:pPr fontAlgn="t">
              <a:defRPr/>
            </a:pPr>
            <a:endParaRPr lang="en-US" sz="1200" dirty="0">
              <a:latin typeface="+mn-lt"/>
            </a:endParaRPr>
          </a:p>
          <a:p>
            <a:pPr fontAlgn="t">
              <a:defRPr/>
            </a:pPr>
            <a:r>
              <a:rPr lang="en-US" sz="1200" b="1" dirty="0">
                <a:latin typeface="+mn-lt"/>
              </a:rPr>
              <a:t>Scientific significance, societal relevance, and relationships to future missions:</a:t>
            </a:r>
            <a:r>
              <a:rPr lang="en-US" sz="1200" dirty="0">
                <a:latin typeface="+mn-lt"/>
              </a:rPr>
              <a:t> Knowledge of the daytime variability of cloud fraction is pivotal for the accurate determination of the atmosphere's energy balance.  Leveraging EPIC observations from the Lagrange L1 point, allows us to overcome common limitations of measuring global cloud variability such as (</a:t>
            </a:r>
            <a:r>
              <a:rPr lang="en-US" sz="1200" dirty="0" err="1">
                <a:latin typeface="+mn-lt"/>
              </a:rPr>
              <a:t>i</a:t>
            </a:r>
            <a:r>
              <a:rPr lang="en-US" sz="1200" dirty="0">
                <a:latin typeface="+mn-lt"/>
              </a:rPr>
              <a:t>) the fixed day time acquisition time of polar orbit observations; (ii) the regionality of geostationary satellites; and (iii) the combination of different sources of observations (as in ISCCP – the International Satellite Cloud Climatology Project). Our diurnal values of cloud fraction with hourly resolution come from a single sensor and can be used to benchmark for GCMs and improve our knowledge of the effect of diurnal cloud fraction variability on climate evolution.  These findings show that there are more liquid water clouds over land and fewer over ocean around noon compared to morning and afternoon.  In contrast, the daytime cycle of ice clouds is independent of the underlying surface type, with larger cloud fraction in the morning and afternoon compared to noon.</a:t>
            </a:r>
          </a:p>
          <a:p>
            <a:pPr fontAlgn="t">
              <a:defRPr/>
            </a:pPr>
            <a:endParaRPr lang="en-US" b="1" dirty="0">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pic>
        <p:nvPicPr>
          <p:cNvPr id="7" name="Picture 6">
            <a:extLst>
              <a:ext uri="{FF2B5EF4-FFF2-40B4-BE49-F238E27FC236}">
                <a16:creationId xmlns:a16="http://schemas.microsoft.com/office/drawing/2014/main" id="{10EE22E9-09D2-D544-A089-1579818F49F0}"/>
              </a:ext>
            </a:extLst>
          </p:cNvPr>
          <p:cNvPicPr>
            <a:picLocks noChangeAspect="1"/>
          </p:cNvPicPr>
          <p:nvPr/>
        </p:nvPicPr>
        <p:blipFill rotWithShape="1">
          <a:blip r:embed="rId5"/>
          <a:srcRect l="8570" t="20220" r="5714" b="15493"/>
          <a:stretch/>
        </p:blipFill>
        <p:spPr>
          <a:xfrm>
            <a:off x="8299170" y="14440"/>
            <a:ext cx="844830" cy="633623"/>
          </a:xfrm>
          <a:prstGeom prst="rect">
            <a:avLst/>
          </a:prstGeom>
        </p:spPr>
      </p:pic>
    </p:spTree>
    <p:extLst>
      <p:ext uri="{BB962C8B-B14F-4D97-AF65-F5344CB8AC3E}">
        <p14:creationId xmlns:p14="http://schemas.microsoft.com/office/powerpoint/2010/main" val="268555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B651D5-9E4E-FC46-93E9-F3DC47C94AA5}"/>
              </a:ext>
            </a:extLst>
          </p:cNvPr>
          <p:cNvSpPr txBox="1"/>
          <p:nvPr/>
        </p:nvSpPr>
        <p:spPr>
          <a:xfrm>
            <a:off x="0" y="0"/>
            <a:ext cx="9144000" cy="917450"/>
          </a:xfrm>
          <a:prstGeom prst="rect">
            <a:avLst/>
          </a:prstGeom>
          <a:solidFill>
            <a:srgbClr val="B7D1FB"/>
          </a:solidFill>
          <a:ln>
            <a:solidFill>
              <a:schemeClr val="accent1">
                <a:lumMod val="75000"/>
              </a:schemeClr>
            </a:solidFill>
          </a:ln>
        </p:spPr>
        <p:txBody>
          <a:bodyPr wrap="square" rtlCol="0" anchor="ctr">
            <a:noAutofit/>
          </a:bodyPr>
          <a:lstStyle/>
          <a:p>
            <a:pPr algn="ctr"/>
            <a:r>
              <a:rPr lang="en-US" sz="15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Using NASA Aura MLS and GMAO MERRA-2 data to resolve seasonal differences </a:t>
            </a:r>
          </a:p>
          <a:p>
            <a:pPr algn="ctr"/>
            <a:r>
              <a:rPr lang="en-US" sz="1400" dirty="0">
                <a:latin typeface="Arial" panose="020B0604020202020204" pitchFamily="34" charset="0"/>
                <a:cs typeface="Arial" panose="020B0604020202020204" pitchFamily="34" charset="0"/>
              </a:rPr>
              <a:t>in lower stratospheric temperature, circulation, and composition due to the MJO</a:t>
            </a:r>
          </a:p>
          <a:p>
            <a:pPr algn="ctr"/>
            <a:r>
              <a:rPr lang="en-US" sz="1200" i="1" dirty="0">
                <a:latin typeface="Arial" panose="020B0604020202020204" pitchFamily="34" charset="0"/>
                <a:cs typeface="Arial" panose="020B0604020202020204" pitchFamily="34" charset="0"/>
              </a:rPr>
              <a:t>Olga V. Tweedy et al., NASA GSFC and NPP/USRA</a:t>
            </a:r>
          </a:p>
        </p:txBody>
      </p:sp>
      <p:pic>
        <p:nvPicPr>
          <p:cNvPr id="6" name="Picture 5">
            <a:extLst>
              <a:ext uri="{FF2B5EF4-FFF2-40B4-BE49-F238E27FC236}">
                <a16:creationId xmlns:a16="http://schemas.microsoft.com/office/drawing/2014/main" id="{79DBDFE3-E1A5-AD4C-B2F9-E98D1E617262}"/>
              </a:ext>
            </a:extLst>
          </p:cNvPr>
          <p:cNvPicPr>
            <a:picLocks noChangeAspect="1"/>
          </p:cNvPicPr>
          <p:nvPr/>
        </p:nvPicPr>
        <p:blipFill>
          <a:blip r:embed="rId3"/>
          <a:stretch>
            <a:fillRect/>
          </a:stretch>
        </p:blipFill>
        <p:spPr>
          <a:xfrm>
            <a:off x="8258800" y="118732"/>
            <a:ext cx="727715" cy="603237"/>
          </a:xfrm>
          <a:prstGeom prst="rect">
            <a:avLst/>
          </a:prstGeom>
        </p:spPr>
      </p:pic>
      <p:sp>
        <p:nvSpPr>
          <p:cNvPr id="7" name="TextBox 6">
            <a:extLst>
              <a:ext uri="{FF2B5EF4-FFF2-40B4-BE49-F238E27FC236}">
                <a16:creationId xmlns:a16="http://schemas.microsoft.com/office/drawing/2014/main" id="{74970878-2F67-6B47-B5F7-01F325C78B6C}"/>
              </a:ext>
            </a:extLst>
          </p:cNvPr>
          <p:cNvSpPr txBox="1"/>
          <p:nvPr/>
        </p:nvSpPr>
        <p:spPr>
          <a:xfrm>
            <a:off x="5958840" y="5631272"/>
            <a:ext cx="3124200" cy="1107996"/>
          </a:xfrm>
          <a:prstGeom prst="rect">
            <a:avLst/>
          </a:prstGeom>
          <a:solidFill>
            <a:srgbClr val="B7D1FB"/>
          </a:solidFill>
        </p:spPr>
        <p:txBody>
          <a:bodyPr wrap="square" rtlCol="0">
            <a:spAutoFit/>
          </a:bodyPr>
          <a:lstStyle/>
          <a:p>
            <a:pPr algn="just"/>
            <a:r>
              <a:rPr lang="en-US" sz="1100" dirty="0"/>
              <a:t>Tweedy, O. V., Oman, L. D., &amp; Waugh, D. W. (2020). Seasonality of the MJO impact on upper troposphere/lower stratosphere temperature, circulation and composition. </a:t>
            </a:r>
            <a:r>
              <a:rPr lang="en-US" sz="1100" i="1" dirty="0"/>
              <a:t>Journal of the Atmospheric Sciences</a:t>
            </a:r>
            <a:r>
              <a:rPr lang="en-US" sz="1100" dirty="0"/>
              <a:t>, JAS-D-19-0183.1. https://</a:t>
            </a:r>
            <a:r>
              <a:rPr lang="en-US" sz="1100" dirty="0" err="1"/>
              <a:t>doi.org</a:t>
            </a:r>
            <a:r>
              <a:rPr lang="en-US" sz="1100" dirty="0"/>
              <a:t>/10.1175/JAS-D-19-0183.1</a:t>
            </a:r>
          </a:p>
        </p:txBody>
      </p:sp>
      <p:grpSp>
        <p:nvGrpSpPr>
          <p:cNvPr id="27" name="Group 26">
            <a:extLst>
              <a:ext uri="{FF2B5EF4-FFF2-40B4-BE49-F238E27FC236}">
                <a16:creationId xmlns:a16="http://schemas.microsoft.com/office/drawing/2014/main" id="{23FEA714-B4E3-374B-9420-630DD19FDE5A}"/>
              </a:ext>
            </a:extLst>
          </p:cNvPr>
          <p:cNvGrpSpPr/>
          <p:nvPr/>
        </p:nvGrpSpPr>
        <p:grpSpPr>
          <a:xfrm>
            <a:off x="0" y="1894964"/>
            <a:ext cx="5916915" cy="3600890"/>
            <a:chOff x="125445" y="1436981"/>
            <a:chExt cx="5589091" cy="4458373"/>
          </a:xfrm>
        </p:grpSpPr>
        <p:grpSp>
          <p:nvGrpSpPr>
            <p:cNvPr id="12" name="Group 11">
              <a:extLst>
                <a:ext uri="{FF2B5EF4-FFF2-40B4-BE49-F238E27FC236}">
                  <a16:creationId xmlns:a16="http://schemas.microsoft.com/office/drawing/2014/main" id="{073F8BDA-2F56-C64B-ADDA-130DF79FFEFE}"/>
                </a:ext>
              </a:extLst>
            </p:cNvPr>
            <p:cNvGrpSpPr/>
            <p:nvPr/>
          </p:nvGrpSpPr>
          <p:grpSpPr>
            <a:xfrm>
              <a:off x="125445" y="1882683"/>
              <a:ext cx="5270106" cy="4012671"/>
              <a:chOff x="107275" y="2305448"/>
              <a:chExt cx="6036973" cy="4394940"/>
            </a:xfrm>
          </p:grpSpPr>
          <p:pic>
            <p:nvPicPr>
              <p:cNvPr id="8" name="Picture 7">
                <a:extLst>
                  <a:ext uri="{FF2B5EF4-FFF2-40B4-BE49-F238E27FC236}">
                    <a16:creationId xmlns:a16="http://schemas.microsoft.com/office/drawing/2014/main" id="{479FD387-B996-FE43-977F-B8AF142FF4F6}"/>
                  </a:ext>
                </a:extLst>
              </p:cNvPr>
              <p:cNvPicPr>
                <a:picLocks noChangeAspect="1"/>
              </p:cNvPicPr>
              <p:nvPr/>
            </p:nvPicPr>
            <p:blipFill>
              <a:blip r:embed="rId4"/>
              <a:stretch>
                <a:fillRect/>
              </a:stretch>
            </p:blipFill>
            <p:spPr>
              <a:xfrm>
                <a:off x="107275" y="2305448"/>
                <a:ext cx="5919788" cy="2079108"/>
              </a:xfrm>
              <a:prstGeom prst="rect">
                <a:avLst/>
              </a:prstGeom>
            </p:spPr>
          </p:pic>
          <p:pic>
            <p:nvPicPr>
              <p:cNvPr id="10" name="Picture 9">
                <a:extLst>
                  <a:ext uri="{FF2B5EF4-FFF2-40B4-BE49-F238E27FC236}">
                    <a16:creationId xmlns:a16="http://schemas.microsoft.com/office/drawing/2014/main" id="{E6C28FDF-330D-AB46-9632-7DA42E952596}"/>
                  </a:ext>
                </a:extLst>
              </p:cNvPr>
              <p:cNvPicPr>
                <a:picLocks noChangeAspect="1"/>
              </p:cNvPicPr>
              <p:nvPr/>
            </p:nvPicPr>
            <p:blipFill rotWithShape="1">
              <a:blip r:embed="rId5"/>
              <a:srcRect l="1923" r="51998"/>
              <a:stretch/>
            </p:blipFill>
            <p:spPr>
              <a:xfrm>
                <a:off x="189549" y="4607693"/>
                <a:ext cx="2763356" cy="2066617"/>
              </a:xfrm>
              <a:prstGeom prst="rect">
                <a:avLst/>
              </a:prstGeom>
            </p:spPr>
          </p:pic>
          <p:pic>
            <p:nvPicPr>
              <p:cNvPr id="11" name="Picture 10">
                <a:extLst>
                  <a:ext uri="{FF2B5EF4-FFF2-40B4-BE49-F238E27FC236}">
                    <a16:creationId xmlns:a16="http://schemas.microsoft.com/office/drawing/2014/main" id="{521A95C3-2EB2-B345-92A6-BC154BCCEDB9}"/>
                  </a:ext>
                </a:extLst>
              </p:cNvPr>
              <p:cNvPicPr>
                <a:picLocks noChangeAspect="1"/>
              </p:cNvPicPr>
              <p:nvPr/>
            </p:nvPicPr>
            <p:blipFill rotWithShape="1">
              <a:blip r:embed="rId5"/>
              <a:srcRect l="50255"/>
              <a:stretch/>
            </p:blipFill>
            <p:spPr>
              <a:xfrm>
                <a:off x="3142952" y="4621282"/>
                <a:ext cx="3001296" cy="2079106"/>
              </a:xfrm>
              <a:prstGeom prst="rect">
                <a:avLst/>
              </a:prstGeom>
            </p:spPr>
          </p:pic>
        </p:grpSp>
        <p:pic>
          <p:nvPicPr>
            <p:cNvPr id="14" name="Picture 13">
              <a:extLst>
                <a:ext uri="{FF2B5EF4-FFF2-40B4-BE49-F238E27FC236}">
                  <a16:creationId xmlns:a16="http://schemas.microsoft.com/office/drawing/2014/main" id="{AF537488-B12E-5847-B7EC-6896BB661F43}"/>
                </a:ext>
              </a:extLst>
            </p:cNvPr>
            <p:cNvPicPr>
              <a:picLocks noChangeAspect="1"/>
            </p:cNvPicPr>
            <p:nvPr/>
          </p:nvPicPr>
          <p:blipFill>
            <a:blip r:embed="rId6"/>
            <a:stretch>
              <a:fillRect/>
            </a:stretch>
          </p:blipFill>
          <p:spPr>
            <a:xfrm rot="16200000">
              <a:off x="4638583" y="4729556"/>
              <a:ext cx="1749392" cy="402515"/>
            </a:xfrm>
            <a:prstGeom prst="rect">
              <a:avLst/>
            </a:prstGeom>
          </p:spPr>
        </p:pic>
        <p:pic>
          <p:nvPicPr>
            <p:cNvPr id="16" name="Picture 15">
              <a:extLst>
                <a:ext uri="{FF2B5EF4-FFF2-40B4-BE49-F238E27FC236}">
                  <a16:creationId xmlns:a16="http://schemas.microsoft.com/office/drawing/2014/main" id="{F97AD2BE-DC5C-1046-8280-1F478731EBF6}"/>
                </a:ext>
              </a:extLst>
            </p:cNvPr>
            <p:cNvPicPr>
              <a:picLocks noChangeAspect="1"/>
            </p:cNvPicPr>
            <p:nvPr/>
          </p:nvPicPr>
          <p:blipFill>
            <a:blip r:embed="rId7"/>
            <a:stretch>
              <a:fillRect/>
            </a:stretch>
          </p:blipFill>
          <p:spPr>
            <a:xfrm rot="16200000">
              <a:off x="4646119" y="2624217"/>
              <a:ext cx="1665866" cy="335860"/>
            </a:xfrm>
            <a:prstGeom prst="rect">
              <a:avLst/>
            </a:prstGeom>
          </p:spPr>
        </p:pic>
        <p:sp>
          <p:nvSpPr>
            <p:cNvPr id="17" name="TextBox 16">
              <a:extLst>
                <a:ext uri="{FF2B5EF4-FFF2-40B4-BE49-F238E27FC236}">
                  <a16:creationId xmlns:a16="http://schemas.microsoft.com/office/drawing/2014/main" id="{01D698CA-93EE-E340-83B6-246EE63FA9FB}"/>
                </a:ext>
              </a:extLst>
            </p:cNvPr>
            <p:cNvSpPr txBox="1"/>
            <p:nvPr/>
          </p:nvSpPr>
          <p:spPr>
            <a:xfrm>
              <a:off x="792012" y="1454277"/>
              <a:ext cx="1329762" cy="304854"/>
            </a:xfrm>
            <a:prstGeom prst="rect">
              <a:avLst/>
            </a:prstGeom>
            <a:noFill/>
          </p:spPr>
          <p:txBody>
            <a:bodyPr wrap="none" rtlCol="0">
              <a:spAutoFit/>
            </a:bodyPr>
            <a:lstStyle/>
            <a:p>
              <a:r>
                <a:rPr lang="en-US" b="1" dirty="0"/>
                <a:t>Boreal winter 100 </a:t>
              </a:r>
              <a:r>
                <a:rPr lang="en-US" b="1" dirty="0" err="1"/>
                <a:t>hPa</a:t>
              </a:r>
              <a:endParaRPr lang="en-US" b="1" dirty="0"/>
            </a:p>
          </p:txBody>
        </p:sp>
        <p:sp>
          <p:nvSpPr>
            <p:cNvPr id="18" name="TextBox 17">
              <a:extLst>
                <a:ext uri="{FF2B5EF4-FFF2-40B4-BE49-F238E27FC236}">
                  <a16:creationId xmlns:a16="http://schemas.microsoft.com/office/drawing/2014/main" id="{000563C8-50D5-F041-AA9F-2298B504DBCA}"/>
                </a:ext>
              </a:extLst>
            </p:cNvPr>
            <p:cNvSpPr txBox="1"/>
            <p:nvPr/>
          </p:nvSpPr>
          <p:spPr>
            <a:xfrm>
              <a:off x="3429335" y="1436981"/>
              <a:ext cx="1417585" cy="304854"/>
            </a:xfrm>
            <a:prstGeom prst="rect">
              <a:avLst/>
            </a:prstGeom>
            <a:noFill/>
          </p:spPr>
          <p:txBody>
            <a:bodyPr wrap="none" rtlCol="0">
              <a:spAutoFit/>
            </a:bodyPr>
            <a:lstStyle/>
            <a:p>
              <a:r>
                <a:rPr lang="en-US" b="1" dirty="0"/>
                <a:t>Boreal summer 100 </a:t>
              </a:r>
              <a:r>
                <a:rPr lang="en-US" b="1" dirty="0" err="1"/>
                <a:t>hPa</a:t>
              </a:r>
              <a:endParaRPr lang="en-US" b="1" dirty="0"/>
            </a:p>
          </p:txBody>
        </p:sp>
      </p:grpSp>
      <p:sp>
        <p:nvSpPr>
          <p:cNvPr id="24" name="Rectangle 23">
            <a:extLst>
              <a:ext uri="{FF2B5EF4-FFF2-40B4-BE49-F238E27FC236}">
                <a16:creationId xmlns:a16="http://schemas.microsoft.com/office/drawing/2014/main" id="{3E59BCC2-7215-8949-AC17-DA3E45887A2F}"/>
              </a:ext>
            </a:extLst>
          </p:cNvPr>
          <p:cNvSpPr/>
          <p:nvPr/>
        </p:nvSpPr>
        <p:spPr>
          <a:xfrm>
            <a:off x="5976802" y="2037079"/>
            <a:ext cx="3091162" cy="3416320"/>
          </a:xfrm>
          <a:prstGeom prst="rect">
            <a:avLst/>
          </a:prstGeom>
          <a:ln w="22225">
            <a:solidFill>
              <a:schemeClr val="accent1">
                <a:shade val="50000"/>
              </a:schemeClr>
            </a:solidFill>
          </a:ln>
        </p:spPr>
        <p:txBody>
          <a:bodyPr wrap="square">
            <a:spAutoFit/>
          </a:bodyPr>
          <a:lstStyle/>
          <a:p>
            <a:pPr marL="9525"/>
            <a:r>
              <a:rPr lang="en-US" sz="1200" dirty="0"/>
              <a:t>This study shows that:</a:t>
            </a:r>
          </a:p>
          <a:p>
            <a:pPr marL="223838" indent="-214313">
              <a:buFont typeface="Arial" panose="020B0604020202020204" pitchFamily="34" charset="0"/>
              <a:buChar char="•"/>
            </a:pPr>
            <a:r>
              <a:rPr lang="en-US" sz="1200" dirty="0"/>
              <a:t>Well-known planetary-scale perturbations (“Rossby-Wave Gyres”) in the LS temperature (</a:t>
            </a:r>
            <a:r>
              <a:rPr lang="en-US" sz="1200" i="1" dirty="0"/>
              <a:t>Panel A- top</a:t>
            </a:r>
            <a:r>
              <a:rPr lang="en-US" sz="1200" dirty="0"/>
              <a:t>) during boreal winters change to a more zonally uniform tropics-wide cooling (“Kelvin wave front”) during boreal summer (</a:t>
            </a:r>
            <a:r>
              <a:rPr lang="en-US" sz="1200" i="1" dirty="0"/>
              <a:t>Panel B-top</a:t>
            </a:r>
            <a:r>
              <a:rPr lang="en-US" sz="1200" dirty="0"/>
              <a:t>).</a:t>
            </a:r>
          </a:p>
          <a:p>
            <a:pPr marL="9525"/>
            <a:endParaRPr lang="en-US" sz="1200" dirty="0"/>
          </a:p>
          <a:p>
            <a:pPr marL="223838" indent="-214313">
              <a:buFont typeface="Arial" panose="020B0604020202020204" pitchFamily="34" charset="0"/>
              <a:buChar char="•"/>
            </a:pPr>
            <a:r>
              <a:rPr lang="en-US" sz="1200" dirty="0"/>
              <a:t>Enhanced tropics-wide upwelling in the regions of lower temperatures leads to reduction of ozone (</a:t>
            </a:r>
            <a:r>
              <a:rPr lang="en-US" sz="1200" i="1" dirty="0"/>
              <a:t>in blue shade) </a:t>
            </a:r>
            <a:r>
              <a:rPr lang="en-US" sz="1200" dirty="0"/>
              <a:t>during boreal summers (</a:t>
            </a:r>
            <a:r>
              <a:rPr lang="en-US" sz="1200" i="1" dirty="0"/>
              <a:t>Panel B-bottom</a:t>
            </a:r>
            <a:r>
              <a:rPr lang="en-US" sz="1200" dirty="0"/>
              <a:t>).</a:t>
            </a:r>
          </a:p>
          <a:p>
            <a:pPr marL="9525"/>
            <a:endParaRPr lang="en-US" sz="1200" dirty="0"/>
          </a:p>
          <a:p>
            <a:pPr marL="223838" indent="-214313">
              <a:buFont typeface="Arial" panose="020B0604020202020204" pitchFamily="34" charset="0"/>
              <a:buChar char="•"/>
            </a:pPr>
            <a:r>
              <a:rPr lang="en-US" sz="1200" dirty="0"/>
              <a:t>Seasonal differences due to the MJO result from differences in the zonal structure of Kelvin wave propagation at the equator, which strongly depends on the background zonal winds.</a:t>
            </a:r>
          </a:p>
        </p:txBody>
      </p:sp>
      <p:sp>
        <p:nvSpPr>
          <p:cNvPr id="26" name="Rectangle 25">
            <a:extLst>
              <a:ext uri="{FF2B5EF4-FFF2-40B4-BE49-F238E27FC236}">
                <a16:creationId xmlns:a16="http://schemas.microsoft.com/office/drawing/2014/main" id="{F56E343A-6887-044A-8DF2-6FD2DA51A013}"/>
              </a:ext>
            </a:extLst>
          </p:cNvPr>
          <p:cNvSpPr/>
          <p:nvPr/>
        </p:nvSpPr>
        <p:spPr>
          <a:xfrm>
            <a:off x="76036" y="1005074"/>
            <a:ext cx="8991927" cy="769441"/>
          </a:xfrm>
          <a:prstGeom prst="rect">
            <a:avLst/>
          </a:prstGeom>
          <a:ln>
            <a:solidFill>
              <a:schemeClr val="accent1">
                <a:shade val="50000"/>
              </a:schemeClr>
            </a:solidFill>
          </a:ln>
        </p:spPr>
        <p:txBody>
          <a:bodyPr wrap="square">
            <a:spAutoFit/>
          </a:bodyPr>
          <a:lstStyle/>
          <a:p>
            <a:pPr algn="just"/>
            <a:r>
              <a:rPr lang="en-US" sz="1800" b="1" dirty="0"/>
              <a:t>﻿</a:t>
            </a:r>
            <a:r>
              <a:rPr lang="en-US" sz="1300" i="1" dirty="0">
                <a:solidFill>
                  <a:schemeClr val="accent1">
                    <a:lumMod val="50000"/>
                  </a:schemeClr>
                </a:solidFill>
              </a:rPr>
              <a:t>Long-term, high-quality Aura Microwave Limb Sounder (MLS) data enabled research that explains the strong seasonal and regional variations in climatically-important lower stratospheric (LS) trace gases (e.g., O</a:t>
            </a:r>
            <a:r>
              <a:rPr lang="en-US" sz="1300" i="1" baseline="-25000" dirty="0">
                <a:solidFill>
                  <a:schemeClr val="accent1">
                    <a:lumMod val="50000"/>
                  </a:schemeClr>
                </a:solidFill>
              </a:rPr>
              <a:t>3 </a:t>
            </a:r>
            <a:r>
              <a:rPr lang="en-US" sz="1300" i="1" dirty="0">
                <a:solidFill>
                  <a:schemeClr val="accent1">
                    <a:lumMod val="50000"/>
                  </a:schemeClr>
                </a:solidFill>
              </a:rPr>
              <a:t>and H</a:t>
            </a:r>
            <a:r>
              <a:rPr lang="en-US" sz="1300" i="1" baseline="-25000" dirty="0">
                <a:solidFill>
                  <a:schemeClr val="accent1">
                    <a:lumMod val="50000"/>
                  </a:schemeClr>
                </a:solidFill>
              </a:rPr>
              <a:t>2</a:t>
            </a:r>
            <a:r>
              <a:rPr lang="en-US" sz="1300" i="1" dirty="0">
                <a:solidFill>
                  <a:schemeClr val="accent1">
                    <a:lumMod val="50000"/>
                  </a:schemeClr>
                </a:solidFill>
              </a:rPr>
              <a:t>O) that are associated with the Madden-Julian Oscillation (MJO) </a:t>
            </a:r>
            <a:r>
              <a:rPr lang="en-US" sz="1300" i="1" dirty="0">
                <a:solidFill>
                  <a:prstClr val="black"/>
                </a:solidFill>
              </a:rPr>
              <a:t>–</a:t>
            </a:r>
            <a:r>
              <a:rPr lang="en-US" sz="1300" i="1" dirty="0">
                <a:solidFill>
                  <a:schemeClr val="accent1">
                    <a:lumMod val="50000"/>
                  </a:schemeClr>
                </a:solidFill>
              </a:rPr>
              <a:t> an eastward moving weather disturbance that traverses the tropics within 30 to 60 days, on average. </a:t>
            </a:r>
          </a:p>
        </p:txBody>
      </p:sp>
      <p:pic>
        <p:nvPicPr>
          <p:cNvPr id="32" name="Picture 31">
            <a:extLst>
              <a:ext uri="{FF2B5EF4-FFF2-40B4-BE49-F238E27FC236}">
                <a16:creationId xmlns:a16="http://schemas.microsoft.com/office/drawing/2014/main" id="{825D8932-4C3E-2A48-B383-030557E16188}"/>
              </a:ext>
            </a:extLst>
          </p:cNvPr>
          <p:cNvPicPr>
            <a:picLocks noChangeAspect="1"/>
          </p:cNvPicPr>
          <p:nvPr/>
        </p:nvPicPr>
        <p:blipFill>
          <a:blip r:embed="rId8"/>
          <a:stretch>
            <a:fillRect/>
          </a:stretch>
        </p:blipFill>
        <p:spPr>
          <a:xfrm>
            <a:off x="76037" y="118732"/>
            <a:ext cx="1054461" cy="750468"/>
          </a:xfrm>
          <a:prstGeom prst="rect">
            <a:avLst/>
          </a:prstGeom>
        </p:spPr>
      </p:pic>
      <p:sp>
        <p:nvSpPr>
          <p:cNvPr id="33" name="TextBox 32">
            <a:extLst>
              <a:ext uri="{FF2B5EF4-FFF2-40B4-BE49-F238E27FC236}">
                <a16:creationId xmlns:a16="http://schemas.microsoft.com/office/drawing/2014/main" id="{FFEB1FE4-3F58-594F-B598-14082693BA2D}"/>
              </a:ext>
            </a:extLst>
          </p:cNvPr>
          <p:cNvSpPr txBox="1"/>
          <p:nvPr/>
        </p:nvSpPr>
        <p:spPr>
          <a:xfrm>
            <a:off x="135838" y="5572034"/>
            <a:ext cx="5568016" cy="815608"/>
          </a:xfrm>
          <a:prstGeom prst="rect">
            <a:avLst/>
          </a:prstGeom>
          <a:noFill/>
        </p:spPr>
        <p:txBody>
          <a:bodyPr wrap="square" rtlCol="0">
            <a:spAutoFit/>
          </a:bodyPr>
          <a:lstStyle/>
          <a:p>
            <a:r>
              <a:rPr lang="en-US" sz="1100" b="1" i="1" dirty="0"/>
              <a:t>Figure 1</a:t>
            </a:r>
            <a:r>
              <a:rPr lang="en-US" sz="1100" i="1" dirty="0"/>
              <a:t>. Atmospheric sensitivities to the MJO are revealed by (top) 100 </a:t>
            </a:r>
            <a:r>
              <a:rPr lang="en-US" sz="1100" i="1" dirty="0" err="1"/>
              <a:t>hPa</a:t>
            </a:r>
            <a:r>
              <a:rPr lang="en-US" sz="1100" i="1" dirty="0"/>
              <a:t> MLS temperature (K) and MERRA-2 winds, and (bottom) ozone (% relative to the climatological annual mean) in boreal winter (Nov – Feb, left) and summer (June –Sep, right) months. For the latter, deep convection associated with the MJO is located over the Indian Ocean</a:t>
            </a:r>
            <a:r>
              <a:rPr lang="en-US" sz="1200" i="1" dirty="0"/>
              <a:t>.  </a:t>
            </a:r>
          </a:p>
        </p:txBody>
      </p:sp>
      <p:sp>
        <p:nvSpPr>
          <p:cNvPr id="2" name="TextBox 1">
            <a:extLst>
              <a:ext uri="{FF2B5EF4-FFF2-40B4-BE49-F238E27FC236}">
                <a16:creationId xmlns:a16="http://schemas.microsoft.com/office/drawing/2014/main" id="{8AC58230-4D8B-4541-9588-0CE0E5BD4DAE}"/>
              </a:ext>
            </a:extLst>
          </p:cNvPr>
          <p:cNvSpPr txBox="1"/>
          <p:nvPr/>
        </p:nvSpPr>
        <p:spPr>
          <a:xfrm>
            <a:off x="2298787" y="3755878"/>
            <a:ext cx="1765082" cy="276999"/>
          </a:xfrm>
          <a:prstGeom prst="rect">
            <a:avLst/>
          </a:prstGeom>
          <a:noFill/>
        </p:spPr>
        <p:txBody>
          <a:bodyPr wrap="square" rtlCol="0">
            <a:spAutoFit/>
          </a:bodyPr>
          <a:lstStyle/>
          <a:p>
            <a:r>
              <a:rPr lang="en-US" sz="1200" b="1" dirty="0"/>
              <a:t>MLS ozone</a:t>
            </a:r>
          </a:p>
        </p:txBody>
      </p:sp>
      <p:sp>
        <p:nvSpPr>
          <p:cNvPr id="35" name="TextBox 34">
            <a:extLst>
              <a:ext uri="{FF2B5EF4-FFF2-40B4-BE49-F238E27FC236}">
                <a16:creationId xmlns:a16="http://schemas.microsoft.com/office/drawing/2014/main" id="{50C2A41B-EEC1-7148-8AEA-FCC16D60A1BA}"/>
              </a:ext>
            </a:extLst>
          </p:cNvPr>
          <p:cNvSpPr txBox="1"/>
          <p:nvPr/>
        </p:nvSpPr>
        <p:spPr>
          <a:xfrm>
            <a:off x="2077099" y="2021562"/>
            <a:ext cx="1765082" cy="276999"/>
          </a:xfrm>
          <a:prstGeom prst="rect">
            <a:avLst/>
          </a:prstGeom>
          <a:noFill/>
        </p:spPr>
        <p:txBody>
          <a:bodyPr wrap="square" rtlCol="0">
            <a:spAutoFit/>
          </a:bodyPr>
          <a:lstStyle/>
          <a:p>
            <a:r>
              <a:rPr lang="en-US" sz="1200" b="1" dirty="0"/>
              <a:t>MLS </a:t>
            </a:r>
            <a:r>
              <a:rPr lang="en-US" sz="1050" b="1" dirty="0"/>
              <a:t>temperature</a:t>
            </a:r>
          </a:p>
        </p:txBody>
      </p:sp>
      <p:sp>
        <p:nvSpPr>
          <p:cNvPr id="13" name="Rectangle 12">
            <a:extLst>
              <a:ext uri="{FF2B5EF4-FFF2-40B4-BE49-F238E27FC236}">
                <a16:creationId xmlns:a16="http://schemas.microsoft.com/office/drawing/2014/main" id="{3F9830FD-481F-8F43-BDCD-8083FD4DAB49}"/>
              </a:ext>
            </a:extLst>
          </p:cNvPr>
          <p:cNvSpPr/>
          <p:nvPr/>
        </p:nvSpPr>
        <p:spPr>
          <a:xfrm>
            <a:off x="3842181" y="3364973"/>
            <a:ext cx="1339419" cy="182050"/>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Kelvin wave front</a:t>
            </a:r>
          </a:p>
        </p:txBody>
      </p:sp>
      <p:cxnSp>
        <p:nvCxnSpPr>
          <p:cNvPr id="23" name="Straight Arrow Connector 22">
            <a:extLst>
              <a:ext uri="{FF2B5EF4-FFF2-40B4-BE49-F238E27FC236}">
                <a16:creationId xmlns:a16="http://schemas.microsoft.com/office/drawing/2014/main" id="{3FDCDE04-B967-D245-A1EA-477C3CE21FF7}"/>
              </a:ext>
            </a:extLst>
          </p:cNvPr>
          <p:cNvCxnSpPr>
            <a:cxnSpLocks/>
          </p:cNvCxnSpPr>
          <p:nvPr/>
        </p:nvCxnSpPr>
        <p:spPr>
          <a:xfrm flipV="1">
            <a:off x="4358654" y="3048744"/>
            <a:ext cx="171450" cy="316229"/>
          </a:xfrm>
          <a:prstGeom prst="straightConnector1">
            <a:avLst/>
          </a:prstGeom>
          <a:ln w="50800">
            <a:solidFill>
              <a:srgbClr val="5091CF"/>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0EF87B4-B682-8841-BEEA-EAC9627FB9A7}"/>
              </a:ext>
            </a:extLst>
          </p:cNvPr>
          <p:cNvSpPr txBox="1"/>
          <p:nvPr/>
        </p:nvSpPr>
        <p:spPr>
          <a:xfrm>
            <a:off x="181545" y="1926746"/>
            <a:ext cx="285656" cy="207749"/>
          </a:xfrm>
          <a:prstGeom prst="rect">
            <a:avLst/>
          </a:prstGeom>
          <a:noFill/>
        </p:spPr>
        <p:txBody>
          <a:bodyPr wrap="none" rtlCol="0">
            <a:spAutoFit/>
          </a:bodyPr>
          <a:lstStyle/>
          <a:p>
            <a:r>
              <a:rPr lang="en-US" sz="750" dirty="0"/>
              <a:t>A)</a:t>
            </a:r>
          </a:p>
        </p:txBody>
      </p:sp>
      <p:sp>
        <p:nvSpPr>
          <p:cNvPr id="41" name="TextBox 40">
            <a:extLst>
              <a:ext uri="{FF2B5EF4-FFF2-40B4-BE49-F238E27FC236}">
                <a16:creationId xmlns:a16="http://schemas.microsoft.com/office/drawing/2014/main" id="{99F58641-79E4-2143-BB30-AB4342786A04}"/>
              </a:ext>
            </a:extLst>
          </p:cNvPr>
          <p:cNvSpPr txBox="1"/>
          <p:nvPr/>
        </p:nvSpPr>
        <p:spPr>
          <a:xfrm>
            <a:off x="2885911" y="1933549"/>
            <a:ext cx="280846" cy="207749"/>
          </a:xfrm>
          <a:prstGeom prst="rect">
            <a:avLst/>
          </a:prstGeom>
          <a:noFill/>
        </p:spPr>
        <p:txBody>
          <a:bodyPr wrap="none" rtlCol="0">
            <a:spAutoFit/>
          </a:bodyPr>
          <a:lstStyle/>
          <a:p>
            <a:r>
              <a:rPr lang="en-US" sz="750" dirty="0"/>
              <a:t>B)</a:t>
            </a:r>
          </a:p>
        </p:txBody>
      </p:sp>
      <p:sp>
        <p:nvSpPr>
          <p:cNvPr id="42" name="Rectangle 41">
            <a:extLst>
              <a:ext uri="{FF2B5EF4-FFF2-40B4-BE49-F238E27FC236}">
                <a16:creationId xmlns:a16="http://schemas.microsoft.com/office/drawing/2014/main" id="{1A85ACD0-EA91-B548-97FC-AA0C8209AA65}"/>
              </a:ext>
            </a:extLst>
          </p:cNvPr>
          <p:cNvSpPr/>
          <p:nvPr/>
        </p:nvSpPr>
        <p:spPr>
          <a:xfrm>
            <a:off x="514351" y="2427562"/>
            <a:ext cx="1543049" cy="200441"/>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Rossby-Wave Gyres</a:t>
            </a:r>
          </a:p>
        </p:txBody>
      </p:sp>
      <p:pic>
        <p:nvPicPr>
          <p:cNvPr id="49" name="Picture 48">
            <a:extLst>
              <a:ext uri="{FF2B5EF4-FFF2-40B4-BE49-F238E27FC236}">
                <a16:creationId xmlns:a16="http://schemas.microsoft.com/office/drawing/2014/main" id="{AC6195A0-1D07-4D64-A87D-440FF1D216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spTree>
    <p:extLst>
      <p:ext uri="{BB962C8B-B14F-4D97-AF65-F5344CB8AC3E}">
        <p14:creationId xmlns:p14="http://schemas.microsoft.com/office/powerpoint/2010/main" val="314523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2164A7-31EF-1D47-8252-33F548999728}"/>
              </a:ext>
            </a:extLst>
          </p:cNvPr>
          <p:cNvSpPr txBox="1"/>
          <p:nvPr/>
        </p:nvSpPr>
        <p:spPr>
          <a:xfrm>
            <a:off x="95094" y="756062"/>
            <a:ext cx="9048906" cy="2993127"/>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References:</a:t>
            </a:r>
          </a:p>
          <a:p>
            <a:r>
              <a:rPr lang="en-US" sz="1100" dirty="0"/>
              <a:t>Tweedy, O. V., Oman, L. D., &amp; Waugh, D. W. (2020). Seasonality of the MJO impact on upper troposphere/lower stratosphere temperature, circulation and composition. </a:t>
            </a:r>
            <a:r>
              <a:rPr lang="en-US" sz="1100" i="1" dirty="0"/>
              <a:t>Journal of the Atmospheric Sciences</a:t>
            </a:r>
            <a:r>
              <a:rPr lang="en-US" sz="1100" dirty="0"/>
              <a:t>, JAS-D-19-0183.1. https://</a:t>
            </a:r>
            <a:r>
              <a:rPr lang="en-US" sz="1100" dirty="0" err="1"/>
              <a:t>doi.org</a:t>
            </a:r>
            <a:r>
              <a:rPr lang="en-US" sz="1100" dirty="0"/>
              <a:t>/10.1175/JAS-D-19-0183.1</a:t>
            </a:r>
            <a:endParaRPr lang="en-US" sz="110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Data Sources:</a:t>
            </a:r>
          </a:p>
          <a:p>
            <a:pPr marL="172641" lvl="1"/>
            <a:r>
              <a:rPr lang="en-US" dirty="0">
                <a:latin typeface="Arial" panose="020B0604020202020204" pitchFamily="34" charset="0"/>
                <a:cs typeface="Arial" panose="020B0604020202020204" pitchFamily="34" charset="0"/>
              </a:rPr>
              <a:t>Aura MLS version 4.2 Level 2 measurements of temperature (T), ozone (O</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and water vapor (H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O) are available from the NASA Goddard Space Flight Center Earth Sciences (GES) Data and Information Services Center (DISC). ﻿The MLS data between 250 and 30 </a:t>
            </a:r>
            <a:r>
              <a:rPr lang="en-US" dirty="0" err="1">
                <a:latin typeface="Arial" panose="020B0604020202020204" pitchFamily="34" charset="0"/>
                <a:cs typeface="Arial" panose="020B0604020202020204" pitchFamily="34" charset="0"/>
              </a:rPr>
              <a:t>hPa</a:t>
            </a:r>
            <a:r>
              <a:rPr lang="en-US" dirty="0">
                <a:latin typeface="Arial" panose="020B0604020202020204" pitchFamily="34" charset="0"/>
                <a:cs typeface="Arial" panose="020B0604020202020204" pitchFamily="34" charset="0"/>
              </a:rPr>
              <a:t> are outputted on 12 pressure levels, and the MLS vertical resolution was retained. The MERRA-2 reanalysis of horizontal wind (U and V) fields were obtained from the NASA Earth Observing System Data and Information System (</a:t>
            </a:r>
            <a:r>
              <a:rPr lang="en-US" dirty="0">
                <a:latin typeface="Arial" panose="020B0604020202020204" pitchFamily="34" charset="0"/>
                <a:cs typeface="Arial" panose="020B0604020202020204" pitchFamily="34" charset="0"/>
                <a:hlinkClick r:id="rId3"/>
              </a:rPr>
              <a:t>https://earthdata.nasa.gov</a:t>
            </a:r>
            <a:r>
              <a:rPr lang="en-US"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Technical Description of Figures:</a:t>
            </a:r>
          </a:p>
          <a:p>
            <a:pPr marL="172641" lvl="1">
              <a:tabLst>
                <a:tab pos="1107281" algn="l"/>
              </a:tabLst>
            </a:pPr>
            <a:r>
              <a:rPr lang="en-US" b="1" dirty="0">
                <a:latin typeface="Arial" panose="020B0604020202020204" pitchFamily="34" charset="0"/>
                <a:cs typeface="Arial" panose="020B0604020202020204" pitchFamily="34" charset="0"/>
              </a:rPr>
              <a:t>Figure 1</a:t>
            </a:r>
            <a:r>
              <a:rPr lang="en-US" dirty="0">
                <a:latin typeface="Arial" panose="020B0604020202020204" pitchFamily="34" charset="0"/>
                <a:cs typeface="Arial" panose="020B0604020202020204" pitchFamily="34" charset="0"/>
              </a:rPr>
              <a:t>: ﻿The 20–90-day bandpass-filtered (top) temperature and (bottom) ozone from MLS (shaded) and horizontal winds from MERRA-2 (arrows) at 100 </a:t>
            </a:r>
            <a:r>
              <a:rPr lang="en-US" dirty="0" err="1">
                <a:latin typeface="Arial" panose="020B0604020202020204" pitchFamily="34" charset="0"/>
                <a:cs typeface="Arial" panose="020B0604020202020204" pitchFamily="34" charset="0"/>
              </a:rPr>
              <a:t>hPa</a:t>
            </a:r>
            <a:r>
              <a:rPr lang="en-US" dirty="0">
                <a:latin typeface="Arial" panose="020B0604020202020204" pitchFamily="34" charset="0"/>
                <a:cs typeface="Arial" panose="020B0604020202020204" pitchFamily="34" charset="0"/>
              </a:rPr>
              <a:t>, regressed onto RMM1 index during boreal (Panel A) winter (NDJF) and (Panel B) summer (JJAS) months. ﻿Solid (dashed) contours overlaying ozone maps correspond to the 100 </a:t>
            </a:r>
            <a:r>
              <a:rPr lang="en-US" dirty="0" err="1">
                <a:latin typeface="Arial" panose="020B0604020202020204" pitchFamily="34" charset="0"/>
                <a:cs typeface="Arial" panose="020B0604020202020204" pitchFamily="34" charset="0"/>
              </a:rPr>
              <a:t>hPa</a:t>
            </a:r>
            <a:r>
              <a:rPr lang="en-US" dirty="0">
                <a:latin typeface="Arial" panose="020B0604020202020204" pitchFamily="34" charset="0"/>
                <a:cs typeface="Arial" panose="020B0604020202020204" pitchFamily="34" charset="0"/>
              </a:rPr>
              <a:t> temperature sensitivities with values of +(-) 0.2 and + (-) 0.4 K. Hatching indicates regions that are statistically significant at the 95% confidence level using the Student’s t test. Centers of high and low pressure systems (anticyclones and cyclones respectively) are indicated by H and L, respectively	</a:t>
            </a:r>
          </a:p>
          <a:p>
            <a:pPr marL="172641" lvl="1">
              <a:tabLst>
                <a:tab pos="1107281" algn="l"/>
              </a:tabLst>
            </a:pPr>
            <a:r>
              <a:rPr lang="en-US" b="1" dirty="0">
                <a:latin typeface="Arial" panose="020B0604020202020204" pitchFamily="34" charset="0"/>
                <a:cs typeface="Arial" panose="020B0604020202020204" pitchFamily="34" charset="0"/>
              </a:rPr>
              <a:t>Figure 2</a:t>
            </a:r>
            <a:r>
              <a:rPr lang="en-US" dirty="0">
                <a:latin typeface="Arial" panose="020B0604020202020204" pitchFamily="34" charset="0"/>
                <a:cs typeface="Arial" panose="020B0604020202020204" pitchFamily="34" charset="0"/>
              </a:rPr>
              <a:t>: Schematic depiction of the 100 </a:t>
            </a:r>
            <a:r>
              <a:rPr lang="en-US" dirty="0" err="1">
                <a:latin typeface="Arial" panose="020B0604020202020204" pitchFamily="34" charset="0"/>
                <a:cs typeface="Arial" panose="020B0604020202020204" pitchFamily="34" charset="0"/>
              </a:rPr>
              <a:t>hPa</a:t>
            </a:r>
            <a:r>
              <a:rPr lang="en-US" dirty="0">
                <a:latin typeface="Arial" panose="020B0604020202020204" pitchFamily="34" charset="0"/>
                <a:cs typeface="Arial" panose="020B0604020202020204" pitchFamily="34" charset="0"/>
              </a:rPr>
              <a:t> temperature, circulation, and ozone anomalies associated with the MJO when the enhanced convection is centered across the Indian Ocean (RMM1) during (a) boreal winter and (b) boreal summer months. Blue (red) regions correspond to areas of negative (positive) temperature and ozone perturbations. The circulation cells (white arrows) at the 100 </a:t>
            </a:r>
            <a:r>
              <a:rPr lang="en-US" dirty="0" err="1">
                <a:latin typeface="Arial" panose="020B0604020202020204" pitchFamily="34" charset="0"/>
                <a:cs typeface="Arial" panose="020B0604020202020204" pitchFamily="34" charset="0"/>
              </a:rPr>
              <a:t>hPa</a:t>
            </a:r>
            <a:r>
              <a:rPr lang="en-US" dirty="0">
                <a:latin typeface="Arial" panose="020B0604020202020204" pitchFamily="34" charset="0"/>
                <a:cs typeface="Arial" panose="020B0604020202020204" pitchFamily="34" charset="0"/>
              </a:rPr>
              <a:t> level highlight characteristic wind anomalies associated with the MJO. Vertical motions are shown by vertical black arrows [adopted from Rui and Wang,1990].</a:t>
            </a:r>
          </a:p>
        </p:txBody>
      </p:sp>
      <p:pic>
        <p:nvPicPr>
          <p:cNvPr id="5" name="Picture 4">
            <a:extLst>
              <a:ext uri="{FF2B5EF4-FFF2-40B4-BE49-F238E27FC236}">
                <a16:creationId xmlns:a16="http://schemas.microsoft.com/office/drawing/2014/main" id="{E5C1C759-E533-2841-A1F4-6B17443BD015}"/>
              </a:ext>
            </a:extLst>
          </p:cNvPr>
          <p:cNvPicPr>
            <a:picLocks noChangeAspect="1"/>
          </p:cNvPicPr>
          <p:nvPr/>
        </p:nvPicPr>
        <p:blipFill>
          <a:blip r:embed="rId4"/>
          <a:stretch>
            <a:fillRect/>
          </a:stretch>
        </p:blipFill>
        <p:spPr>
          <a:xfrm>
            <a:off x="95094" y="113714"/>
            <a:ext cx="981343" cy="565441"/>
          </a:xfrm>
          <a:prstGeom prst="rect">
            <a:avLst/>
          </a:prstGeom>
        </p:spPr>
      </p:pic>
      <p:pic>
        <p:nvPicPr>
          <p:cNvPr id="6" name="Picture 5">
            <a:extLst>
              <a:ext uri="{FF2B5EF4-FFF2-40B4-BE49-F238E27FC236}">
                <a16:creationId xmlns:a16="http://schemas.microsoft.com/office/drawing/2014/main" id="{C022F3CC-E3B5-504A-AA59-790E6AB2252B}"/>
              </a:ext>
            </a:extLst>
          </p:cNvPr>
          <p:cNvPicPr>
            <a:picLocks noChangeAspect="1"/>
          </p:cNvPicPr>
          <p:nvPr/>
        </p:nvPicPr>
        <p:blipFill>
          <a:blip r:embed="rId5"/>
          <a:stretch>
            <a:fillRect/>
          </a:stretch>
        </p:blipFill>
        <p:spPr>
          <a:xfrm>
            <a:off x="8525074" y="177968"/>
            <a:ext cx="523832" cy="434229"/>
          </a:xfrm>
          <a:prstGeom prst="rect">
            <a:avLst/>
          </a:prstGeom>
        </p:spPr>
      </p:pic>
      <p:sp>
        <p:nvSpPr>
          <p:cNvPr id="7" name="TextBox 6">
            <a:extLst>
              <a:ext uri="{FF2B5EF4-FFF2-40B4-BE49-F238E27FC236}">
                <a16:creationId xmlns:a16="http://schemas.microsoft.com/office/drawing/2014/main" id="{EA7270DE-8E79-4D40-ABEB-641B0F131CD4}"/>
              </a:ext>
            </a:extLst>
          </p:cNvPr>
          <p:cNvSpPr txBox="1"/>
          <p:nvPr/>
        </p:nvSpPr>
        <p:spPr>
          <a:xfrm>
            <a:off x="1499890" y="102406"/>
            <a:ext cx="2400300" cy="646331"/>
          </a:xfrm>
          <a:prstGeom prst="rect">
            <a:avLst/>
          </a:prstGeom>
          <a:noFill/>
        </p:spPr>
        <p:txBody>
          <a:bodyPr wrap="square" rtlCol="0">
            <a:spAutoFit/>
          </a:bodyPr>
          <a:lstStyle/>
          <a:p>
            <a:r>
              <a:rPr lang="en-US" sz="1200" dirty="0"/>
              <a:t>Name: Olga V. Tweedy</a:t>
            </a:r>
          </a:p>
          <a:p>
            <a:r>
              <a:rPr lang="en-US" sz="1200" dirty="0"/>
              <a:t>NASA GSFC/NPP</a:t>
            </a:r>
          </a:p>
          <a:p>
            <a:r>
              <a:rPr lang="en-US" sz="1200" dirty="0" err="1"/>
              <a:t>Olga.tweedy@nasa.gov</a:t>
            </a:r>
            <a:endParaRPr lang="en-US" sz="900" dirty="0"/>
          </a:p>
        </p:txBody>
      </p:sp>
      <p:pic>
        <p:nvPicPr>
          <p:cNvPr id="8" name="Picture 7">
            <a:extLst>
              <a:ext uri="{FF2B5EF4-FFF2-40B4-BE49-F238E27FC236}">
                <a16:creationId xmlns:a16="http://schemas.microsoft.com/office/drawing/2014/main" id="{03EA2CE2-0D39-6B43-9603-6862870751BC}"/>
              </a:ext>
            </a:extLst>
          </p:cNvPr>
          <p:cNvPicPr>
            <a:picLocks noChangeAspect="1"/>
          </p:cNvPicPr>
          <p:nvPr/>
        </p:nvPicPr>
        <p:blipFill>
          <a:blip r:embed="rId6"/>
          <a:stretch>
            <a:fillRect/>
          </a:stretch>
        </p:blipFill>
        <p:spPr>
          <a:xfrm>
            <a:off x="95094" y="3818183"/>
            <a:ext cx="3207374" cy="1625517"/>
          </a:xfrm>
          <a:prstGeom prst="rect">
            <a:avLst/>
          </a:prstGeom>
        </p:spPr>
      </p:pic>
      <p:sp>
        <p:nvSpPr>
          <p:cNvPr id="2" name="Rectangle 1">
            <a:extLst>
              <a:ext uri="{FF2B5EF4-FFF2-40B4-BE49-F238E27FC236}">
                <a16:creationId xmlns:a16="http://schemas.microsoft.com/office/drawing/2014/main" id="{04A3E467-A9BC-1549-990E-E44B50938C53}"/>
              </a:ext>
            </a:extLst>
          </p:cNvPr>
          <p:cNvSpPr/>
          <p:nvPr/>
        </p:nvSpPr>
        <p:spPr>
          <a:xfrm>
            <a:off x="3118947" y="3581400"/>
            <a:ext cx="6097502" cy="3170099"/>
          </a:xfrm>
          <a:prstGeom prst="rect">
            <a:avLst/>
          </a:prstGeom>
        </p:spPr>
        <p:txBody>
          <a:bodyPr wrap="square">
            <a:spAutoFit/>
          </a:bodyPr>
          <a:lstStyle/>
          <a:p>
            <a:pPr lvl="1">
              <a:tabLst>
                <a:tab pos="1107281" algn="l"/>
              </a:tabLst>
            </a:pPr>
            <a:endParaRPr lang="en-US" b="1" dirty="0">
              <a:latin typeface="Arial" panose="020B0604020202020204" pitchFamily="34" charset="0"/>
              <a:cs typeface="Arial" panose="020B0604020202020204" pitchFamily="34" charset="0"/>
            </a:endParaRPr>
          </a:p>
          <a:p>
            <a:pPr marL="5954" lvl="1">
              <a:tabLst>
                <a:tab pos="1107281" algn="l"/>
              </a:tabLst>
            </a:pPr>
            <a:r>
              <a:rPr lang="en-US" b="1" dirty="0">
                <a:latin typeface="Arial" panose="020B0604020202020204" pitchFamily="34" charset="0"/>
                <a:cs typeface="Arial" panose="020B0604020202020204" pitchFamily="34" charset="0"/>
              </a:rPr>
              <a:t>Scientific significance, societal relevance, and relationships to future missions:</a:t>
            </a:r>
          </a:p>
          <a:p>
            <a:pPr marL="172641" lvl="1">
              <a:tabLst>
                <a:tab pos="1107281" algn="l"/>
              </a:tabLst>
            </a:pPr>
            <a:r>
              <a:rPr lang="en-US" dirty="0">
                <a:latin typeface="Arial" panose="020B0604020202020204" pitchFamily="34" charset="0"/>
                <a:cs typeface="Arial" panose="020B0604020202020204" pitchFamily="34" charset="0"/>
              </a:rPr>
              <a:t>The intraseasonal (20–90 day) variability of the tropical upper-troposphere and lower-stratosphere (UTLS) is dominated by the Madden–Julian Oscillation (MJO). The MJO’s impact on UTLS chemical constituents (such as ozone (O</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which shields all living organisms from harmful Ultra-Violet (UV) radiation, and water vapor (H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O), which is an important greenhouse gas) extends far beyond the tropics. As summarized in Figure 2, trace gas response is significantly different during boreal winter than summer, and is in agreement with the MJO-induced changes in the temperature and circulation. The analysis of MLS observations presented in this study is useful for evaluation and validation of the MJO-related physical and dynamical processes in models. ﻿For instance, it is highly desirable to examine the ability of a range of models to simulate seasonal differences in the UTLS temperature and circulation due to the MJO. The inability of the CCMs to accurately generate shorter-time-scale variability such as that from the MJO, can potentially lead to the lack of or much weaker variability in tropical and extratropical composition of the UTLS. ﻿A more realistic representation of the spectrum of variability in climate models will provide a better estimate of future projections. Thus, this study emphasizes the crucial need to continue collecting and evaluating high quality satellite measurements to trace the impact of changes in the UTLS circulation.</a:t>
            </a:r>
          </a:p>
          <a:p>
            <a:pPr marL="9525" lvl="1">
              <a:tabLst>
                <a:tab pos="1107281" algn="l"/>
              </a:tabLst>
            </a:pPr>
            <a:r>
              <a:rPr lang="en-US" b="1" dirty="0">
                <a:latin typeface="Arial" panose="020B0604020202020204" pitchFamily="34" charset="0"/>
                <a:cs typeface="Arial" panose="020B0604020202020204" pitchFamily="34" charset="0"/>
              </a:rPr>
              <a:t>Acknowledgements</a:t>
            </a:r>
            <a:r>
              <a:rPr lang="en-US" dirty="0">
                <a:latin typeface="Arial" panose="020B0604020202020204" pitchFamily="34" charset="0"/>
                <a:cs typeface="Arial" panose="020B0604020202020204" pitchFamily="34" charset="0"/>
              </a:rPr>
              <a:t>:   This work was supported by the NASA Postdoctoral Program (NPP) at NASA GSFC</a:t>
            </a:r>
          </a:p>
          <a:p>
            <a:pPr marL="9525" lvl="1">
              <a:tabLst>
                <a:tab pos="1107281" algn="l"/>
              </a:tabLst>
            </a:pP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502E7AA-F0FB-FC4B-B495-244A5D49B4E5}"/>
              </a:ext>
            </a:extLst>
          </p:cNvPr>
          <p:cNvSpPr/>
          <p:nvPr/>
        </p:nvSpPr>
        <p:spPr>
          <a:xfrm>
            <a:off x="238397" y="5564874"/>
            <a:ext cx="232215" cy="97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p>
        </p:txBody>
      </p:sp>
      <p:sp>
        <p:nvSpPr>
          <p:cNvPr id="10" name="TextBox 9">
            <a:extLst>
              <a:ext uri="{FF2B5EF4-FFF2-40B4-BE49-F238E27FC236}">
                <a16:creationId xmlns:a16="http://schemas.microsoft.com/office/drawing/2014/main" id="{F66205B9-FCB5-6748-8CD9-6D8C9E408198}"/>
              </a:ext>
            </a:extLst>
          </p:cNvPr>
          <p:cNvSpPr txBox="1"/>
          <p:nvPr/>
        </p:nvSpPr>
        <p:spPr>
          <a:xfrm>
            <a:off x="452656" y="5516435"/>
            <a:ext cx="1136850" cy="219291"/>
          </a:xfrm>
          <a:prstGeom prst="rect">
            <a:avLst/>
          </a:prstGeom>
          <a:noFill/>
        </p:spPr>
        <p:txBody>
          <a:bodyPr wrap="none" rtlCol="0">
            <a:spAutoFit/>
          </a:bodyPr>
          <a:lstStyle/>
          <a:p>
            <a:r>
              <a:rPr lang="en-US" sz="825" dirty="0"/>
              <a:t>Reduction in T and O</a:t>
            </a:r>
            <a:r>
              <a:rPr lang="en-US" sz="825" baseline="-25000" dirty="0"/>
              <a:t>3</a:t>
            </a:r>
            <a:endParaRPr lang="en-US" sz="825" dirty="0"/>
          </a:p>
        </p:txBody>
      </p:sp>
      <p:sp>
        <p:nvSpPr>
          <p:cNvPr id="11" name="Rectangle 10">
            <a:extLst>
              <a:ext uri="{FF2B5EF4-FFF2-40B4-BE49-F238E27FC236}">
                <a16:creationId xmlns:a16="http://schemas.microsoft.com/office/drawing/2014/main" id="{EA6013E3-9227-D048-8BFD-4325346056C1}"/>
              </a:ext>
            </a:extLst>
          </p:cNvPr>
          <p:cNvSpPr/>
          <p:nvPr/>
        </p:nvSpPr>
        <p:spPr>
          <a:xfrm>
            <a:off x="1559621" y="5557075"/>
            <a:ext cx="318439" cy="1145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p>
        </p:txBody>
      </p:sp>
      <p:sp>
        <p:nvSpPr>
          <p:cNvPr id="12" name="TextBox 11">
            <a:extLst>
              <a:ext uri="{FF2B5EF4-FFF2-40B4-BE49-F238E27FC236}">
                <a16:creationId xmlns:a16="http://schemas.microsoft.com/office/drawing/2014/main" id="{FE78B4D7-1084-EA46-A2E6-46A22B293CC1}"/>
              </a:ext>
            </a:extLst>
          </p:cNvPr>
          <p:cNvSpPr txBox="1"/>
          <p:nvPr/>
        </p:nvSpPr>
        <p:spPr>
          <a:xfrm>
            <a:off x="1930947" y="5515661"/>
            <a:ext cx="1055097" cy="219291"/>
          </a:xfrm>
          <a:prstGeom prst="rect">
            <a:avLst/>
          </a:prstGeom>
          <a:noFill/>
        </p:spPr>
        <p:txBody>
          <a:bodyPr wrap="none" rtlCol="0">
            <a:spAutoFit/>
          </a:bodyPr>
          <a:lstStyle/>
          <a:p>
            <a:r>
              <a:rPr lang="en-US" sz="825" dirty="0"/>
              <a:t>Increase in T and O</a:t>
            </a:r>
            <a:r>
              <a:rPr lang="en-US" sz="825" baseline="-25000" dirty="0"/>
              <a:t>3</a:t>
            </a:r>
            <a:endParaRPr lang="en-US" sz="825" dirty="0"/>
          </a:p>
        </p:txBody>
      </p:sp>
      <p:sp>
        <p:nvSpPr>
          <p:cNvPr id="13" name="TextBox 12">
            <a:extLst>
              <a:ext uri="{FF2B5EF4-FFF2-40B4-BE49-F238E27FC236}">
                <a16:creationId xmlns:a16="http://schemas.microsoft.com/office/drawing/2014/main" id="{E664D076-7B31-9C48-B022-9150160C34B9}"/>
              </a:ext>
            </a:extLst>
          </p:cNvPr>
          <p:cNvSpPr txBox="1"/>
          <p:nvPr/>
        </p:nvSpPr>
        <p:spPr>
          <a:xfrm>
            <a:off x="95094" y="5698994"/>
            <a:ext cx="3048156" cy="473206"/>
          </a:xfrm>
          <a:prstGeom prst="rect">
            <a:avLst/>
          </a:prstGeom>
          <a:noFill/>
        </p:spPr>
        <p:txBody>
          <a:bodyPr wrap="square" rtlCol="0">
            <a:spAutoFit/>
          </a:bodyPr>
          <a:lstStyle/>
          <a:p>
            <a:pPr algn="just"/>
            <a:r>
              <a:rPr lang="en-US" sz="825" b="1" i="1" dirty="0"/>
              <a:t>Figure 2</a:t>
            </a:r>
            <a:r>
              <a:rPr lang="en-US" sz="825" i="1" dirty="0"/>
              <a:t>. ﻿Schematic depiction of the 100-hPa temperature, circulation, and ozone anomalies associated with the MJO when the enhanced convection is centered across the Indian Ocean (RMM1)</a:t>
            </a:r>
          </a:p>
        </p:txBody>
      </p:sp>
      <p:sp>
        <p:nvSpPr>
          <p:cNvPr id="14" name="Text Box 17">
            <a:extLst>
              <a:ext uri="{FF2B5EF4-FFF2-40B4-BE49-F238E27FC236}">
                <a16:creationId xmlns:a16="http://schemas.microsoft.com/office/drawing/2014/main" id="{12180F05-8D47-42A0-A73F-8534C5CB3776}"/>
              </a:ext>
            </a:extLst>
          </p:cNvPr>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spTree>
    <p:extLst>
      <p:ext uri="{BB962C8B-B14F-4D97-AF65-F5344CB8AC3E}">
        <p14:creationId xmlns:p14="http://schemas.microsoft.com/office/powerpoint/2010/main" val="299316128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13103</TotalTime>
  <Words>2592</Words>
  <Application>Microsoft Macintosh PowerPoint</Application>
  <PresentationFormat>On-screen Show (4:3)</PresentationFormat>
  <Paragraphs>81</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jfoster</dc:creator>
  <cp:lastModifiedBy>Holland, Rashida A. (GSFC-613.0)[GLOBAL SCIENCE &amp; TECHNOLOGY INC]</cp:lastModifiedBy>
  <cp:revision>222</cp:revision>
  <cp:lastPrinted>2014-05-29T18:51:42Z</cp:lastPrinted>
  <dcterms:created xsi:type="dcterms:W3CDTF">2010-01-26T17:34:07Z</dcterms:created>
  <dcterms:modified xsi:type="dcterms:W3CDTF">2021-03-18T18:47:00Z</dcterms:modified>
</cp:coreProperties>
</file>