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
  </p:notesMasterIdLst>
  <p:sldIdLst>
    <p:sldId id="274" r:id="rId2"/>
    <p:sldId id="275" r:id="rId3"/>
    <p:sldId id="276" r:id="rId4"/>
    <p:sldId id="277" r:id="rId5"/>
    <p:sldId id="538" r:id="rId6"/>
    <p:sldId id="53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8" d="100"/>
          <a:sy n="128" d="100"/>
        </p:scale>
        <p:origin x="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14473-9962-4C6E-8B45-3A133CC7A41F}" type="datetimeFigureOut">
              <a:rPr lang="en-US" smtClean="0"/>
              <a:t>5/10/21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A5442-7DF4-48EB-B9A4-7F1C0FBF1CBF}" type="slidenum">
              <a:rPr lang="en-US" smtClean="0"/>
              <a:t>‹#›</a:t>
            </a:fld>
            <a:endParaRPr lang="en-US"/>
          </a:p>
        </p:txBody>
      </p:sp>
    </p:spTree>
    <p:extLst>
      <p:ext uri="{BB962C8B-B14F-4D97-AF65-F5344CB8AC3E}">
        <p14:creationId xmlns:p14="http://schemas.microsoft.com/office/powerpoint/2010/main" val="3442183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2</a:t>
            </a:fld>
            <a:endParaRPr lang="en-US" sz="1200"/>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174860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4</a:t>
            </a:fld>
            <a:endParaRPr lang="en-US" sz="1200"/>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34513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73100" y="930275"/>
            <a:ext cx="5662613" cy="3186113"/>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69975" y="4425950"/>
            <a:ext cx="4875213" cy="3536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1845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79" tIns="46790" rIns="93579" bIns="4679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47433E-9A33-42D0-B268-48CBBBFED0BB}" type="slidenum">
              <a:rPr lang="en-US" altLang="en-US">
                <a:latin typeface="Times New Roman" panose="02020603050405020304" pitchFamily="18" charset="0"/>
              </a:rPr>
              <a:pPr algn="r" eaLnBrk="1" hangingPunct="1">
                <a:spcBef>
                  <a:spcPct val="0"/>
                </a:spcBef>
              </a:pPr>
              <a:t>6</a:t>
            </a:fld>
            <a:endParaRPr lang="en-US" altLang="en-US">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79" tIns="46790" rIns="93579" bIns="46790"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7502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7B76-A2BE-4E4D-A7DC-192CD56178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426E6-60BF-4DA3-B7A9-665EB8427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15CF2C-2309-4AD3-94F9-FEFE9AF8143C}"/>
              </a:ext>
            </a:extLst>
          </p:cNvPr>
          <p:cNvSpPr>
            <a:spLocks noGrp="1"/>
          </p:cNvSpPr>
          <p:nvPr>
            <p:ph type="dt" sz="half" idx="10"/>
          </p:nvPr>
        </p:nvSpPr>
        <p:spPr/>
        <p:txBody>
          <a:bodyPr/>
          <a:lstStyle/>
          <a:p>
            <a:fld id="{941163B2-3FE6-43A7-9212-05E35EA3E4FA}" type="datetime1">
              <a:rPr lang="en-US" smtClean="0"/>
              <a:t>5/10/21</a:t>
            </a:fld>
            <a:endParaRPr lang="en-US"/>
          </a:p>
        </p:txBody>
      </p:sp>
      <p:sp>
        <p:nvSpPr>
          <p:cNvPr id="5" name="Footer Placeholder 4">
            <a:extLst>
              <a:ext uri="{FF2B5EF4-FFF2-40B4-BE49-F238E27FC236}">
                <a16:creationId xmlns:a16="http://schemas.microsoft.com/office/drawing/2014/main" id="{31F52230-F21A-4DC8-B4D7-1C4FF0DDC3C5}"/>
              </a:ext>
            </a:extLst>
          </p:cNvPr>
          <p:cNvSpPr>
            <a:spLocks noGrp="1"/>
          </p:cNvSpPr>
          <p:nvPr>
            <p:ph type="ftr" sz="quarter" idx="11"/>
          </p:nvPr>
        </p:nvSpPr>
        <p:spPr/>
        <p:txBody>
          <a:bodyPr/>
          <a:lstStyle/>
          <a:p>
            <a:r>
              <a:rPr lang="en-US"/>
              <a:t>Earth Sciences Division - Atmospheres </a:t>
            </a:r>
          </a:p>
        </p:txBody>
      </p:sp>
      <p:sp>
        <p:nvSpPr>
          <p:cNvPr id="6" name="Slide Number Placeholder 5">
            <a:extLst>
              <a:ext uri="{FF2B5EF4-FFF2-40B4-BE49-F238E27FC236}">
                <a16:creationId xmlns:a16="http://schemas.microsoft.com/office/drawing/2014/main" id="{F4DB6A6B-8C19-4AD4-B7E5-955E185C50DD}"/>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407461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1AF5-C53F-4F6B-BDD7-64261332C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0C163D-5E25-4E94-8D5A-235CC0347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F6995-34A1-4897-9FD6-40DC192D67D9}"/>
              </a:ext>
            </a:extLst>
          </p:cNvPr>
          <p:cNvSpPr>
            <a:spLocks noGrp="1"/>
          </p:cNvSpPr>
          <p:nvPr>
            <p:ph type="dt" sz="half" idx="10"/>
          </p:nvPr>
        </p:nvSpPr>
        <p:spPr/>
        <p:txBody>
          <a:bodyPr/>
          <a:lstStyle/>
          <a:p>
            <a:fld id="{7D46D46E-3149-4464-BB6B-D83BBF87AF05}" type="datetime1">
              <a:rPr lang="en-US" smtClean="0"/>
              <a:t>5/10/21</a:t>
            </a:fld>
            <a:endParaRPr lang="en-US"/>
          </a:p>
        </p:txBody>
      </p:sp>
      <p:sp>
        <p:nvSpPr>
          <p:cNvPr id="5" name="Footer Placeholder 4">
            <a:extLst>
              <a:ext uri="{FF2B5EF4-FFF2-40B4-BE49-F238E27FC236}">
                <a16:creationId xmlns:a16="http://schemas.microsoft.com/office/drawing/2014/main" id="{2FA807F0-0C71-4067-87BC-0A37A5E2577D}"/>
              </a:ext>
            </a:extLst>
          </p:cNvPr>
          <p:cNvSpPr>
            <a:spLocks noGrp="1"/>
          </p:cNvSpPr>
          <p:nvPr>
            <p:ph type="ftr" sz="quarter" idx="11"/>
          </p:nvPr>
        </p:nvSpPr>
        <p:spPr/>
        <p:txBody>
          <a:bodyPr/>
          <a:lstStyle/>
          <a:p>
            <a:r>
              <a:rPr lang="en-US"/>
              <a:t>Earth Sciences Division - Atmospheres </a:t>
            </a:r>
          </a:p>
        </p:txBody>
      </p:sp>
      <p:sp>
        <p:nvSpPr>
          <p:cNvPr id="6" name="Slide Number Placeholder 5">
            <a:extLst>
              <a:ext uri="{FF2B5EF4-FFF2-40B4-BE49-F238E27FC236}">
                <a16:creationId xmlns:a16="http://schemas.microsoft.com/office/drawing/2014/main" id="{3445EA36-512D-419C-B24F-136C30DFCAB7}"/>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12531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F13615-9C11-45B8-8243-6F9CA7F464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78B50-D986-4809-868F-6B86DF15BE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FBCFD-066C-4763-B9CC-D226659AF513}"/>
              </a:ext>
            </a:extLst>
          </p:cNvPr>
          <p:cNvSpPr>
            <a:spLocks noGrp="1"/>
          </p:cNvSpPr>
          <p:nvPr>
            <p:ph type="dt" sz="half" idx="10"/>
          </p:nvPr>
        </p:nvSpPr>
        <p:spPr/>
        <p:txBody>
          <a:bodyPr/>
          <a:lstStyle/>
          <a:p>
            <a:fld id="{0B92614C-48E1-4122-A93E-1697A921C658}" type="datetime1">
              <a:rPr lang="en-US" smtClean="0"/>
              <a:t>5/10/21</a:t>
            </a:fld>
            <a:endParaRPr lang="en-US"/>
          </a:p>
        </p:txBody>
      </p:sp>
      <p:sp>
        <p:nvSpPr>
          <p:cNvPr id="5" name="Footer Placeholder 4">
            <a:extLst>
              <a:ext uri="{FF2B5EF4-FFF2-40B4-BE49-F238E27FC236}">
                <a16:creationId xmlns:a16="http://schemas.microsoft.com/office/drawing/2014/main" id="{4E729CBA-043F-4F82-88B0-C76C452C1F31}"/>
              </a:ext>
            </a:extLst>
          </p:cNvPr>
          <p:cNvSpPr>
            <a:spLocks noGrp="1"/>
          </p:cNvSpPr>
          <p:nvPr>
            <p:ph type="ftr" sz="quarter" idx="11"/>
          </p:nvPr>
        </p:nvSpPr>
        <p:spPr/>
        <p:txBody>
          <a:bodyPr/>
          <a:lstStyle/>
          <a:p>
            <a:r>
              <a:rPr lang="en-US"/>
              <a:t>Earth Sciences Division - Atmospheres </a:t>
            </a:r>
          </a:p>
        </p:txBody>
      </p:sp>
      <p:sp>
        <p:nvSpPr>
          <p:cNvPr id="6" name="Slide Number Placeholder 5">
            <a:extLst>
              <a:ext uri="{FF2B5EF4-FFF2-40B4-BE49-F238E27FC236}">
                <a16:creationId xmlns:a16="http://schemas.microsoft.com/office/drawing/2014/main" id="{82F8DBE0-C913-4D8D-8E8A-60303828419C}"/>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421707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78B4-BD33-4F9A-A818-7955399D6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10366-2E2D-4F69-B827-55383EB4D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4BA0C-903C-491F-9504-CCE55D5292EB}"/>
              </a:ext>
            </a:extLst>
          </p:cNvPr>
          <p:cNvSpPr>
            <a:spLocks noGrp="1"/>
          </p:cNvSpPr>
          <p:nvPr>
            <p:ph type="dt" sz="half" idx="10"/>
          </p:nvPr>
        </p:nvSpPr>
        <p:spPr/>
        <p:txBody>
          <a:bodyPr/>
          <a:lstStyle/>
          <a:p>
            <a:fld id="{61F523E7-1BFA-46F2-B1BA-E8667C0DC5E0}" type="datetime1">
              <a:rPr lang="en-US" smtClean="0"/>
              <a:t>5/10/21</a:t>
            </a:fld>
            <a:endParaRPr lang="en-US"/>
          </a:p>
        </p:txBody>
      </p:sp>
      <p:sp>
        <p:nvSpPr>
          <p:cNvPr id="5" name="Footer Placeholder 4">
            <a:extLst>
              <a:ext uri="{FF2B5EF4-FFF2-40B4-BE49-F238E27FC236}">
                <a16:creationId xmlns:a16="http://schemas.microsoft.com/office/drawing/2014/main" id="{667B1B2C-77EE-4644-B6AE-9C25BB8332E0}"/>
              </a:ext>
            </a:extLst>
          </p:cNvPr>
          <p:cNvSpPr>
            <a:spLocks noGrp="1"/>
          </p:cNvSpPr>
          <p:nvPr>
            <p:ph type="ftr" sz="quarter" idx="11"/>
          </p:nvPr>
        </p:nvSpPr>
        <p:spPr/>
        <p:txBody>
          <a:bodyPr/>
          <a:lstStyle/>
          <a:p>
            <a:r>
              <a:rPr lang="en-US"/>
              <a:t>Earth Sciences Division - Atmospheres </a:t>
            </a:r>
          </a:p>
        </p:txBody>
      </p:sp>
      <p:sp>
        <p:nvSpPr>
          <p:cNvPr id="6" name="Slide Number Placeholder 5">
            <a:extLst>
              <a:ext uri="{FF2B5EF4-FFF2-40B4-BE49-F238E27FC236}">
                <a16:creationId xmlns:a16="http://schemas.microsoft.com/office/drawing/2014/main" id="{15284D4D-C7C5-458E-AAC4-C0B0D77451A9}"/>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2568480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6E54-2E1A-410A-B69C-F24D04C2EE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1C916-7293-4B5D-B7AA-B7F2857428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A654A9-66C1-4329-806E-DC7C83CCDDAE}"/>
              </a:ext>
            </a:extLst>
          </p:cNvPr>
          <p:cNvSpPr>
            <a:spLocks noGrp="1"/>
          </p:cNvSpPr>
          <p:nvPr>
            <p:ph type="dt" sz="half" idx="10"/>
          </p:nvPr>
        </p:nvSpPr>
        <p:spPr/>
        <p:txBody>
          <a:bodyPr/>
          <a:lstStyle/>
          <a:p>
            <a:fld id="{CDF6F419-1B76-4988-8DC9-898643B064FD}" type="datetime1">
              <a:rPr lang="en-US" smtClean="0"/>
              <a:t>5/10/21</a:t>
            </a:fld>
            <a:endParaRPr lang="en-US"/>
          </a:p>
        </p:txBody>
      </p:sp>
      <p:sp>
        <p:nvSpPr>
          <p:cNvPr id="5" name="Footer Placeholder 4">
            <a:extLst>
              <a:ext uri="{FF2B5EF4-FFF2-40B4-BE49-F238E27FC236}">
                <a16:creationId xmlns:a16="http://schemas.microsoft.com/office/drawing/2014/main" id="{33C282D4-B687-4128-803A-3B93A4102DDC}"/>
              </a:ext>
            </a:extLst>
          </p:cNvPr>
          <p:cNvSpPr>
            <a:spLocks noGrp="1"/>
          </p:cNvSpPr>
          <p:nvPr>
            <p:ph type="ftr" sz="quarter" idx="11"/>
          </p:nvPr>
        </p:nvSpPr>
        <p:spPr/>
        <p:txBody>
          <a:bodyPr/>
          <a:lstStyle/>
          <a:p>
            <a:r>
              <a:rPr lang="en-US"/>
              <a:t>Earth Sciences Division - Atmospheres </a:t>
            </a:r>
          </a:p>
        </p:txBody>
      </p:sp>
      <p:sp>
        <p:nvSpPr>
          <p:cNvPr id="6" name="Slide Number Placeholder 5">
            <a:extLst>
              <a:ext uri="{FF2B5EF4-FFF2-40B4-BE49-F238E27FC236}">
                <a16:creationId xmlns:a16="http://schemas.microsoft.com/office/drawing/2014/main" id="{7FFB8018-629A-45A8-A694-86B25530FBDE}"/>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37657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6FB9-02E2-47F6-AE84-ECA803F8D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56E54-5DE4-4909-8060-512FDB4C68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967DB4-E6F8-4BA4-9FC4-290DEA9E1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378C2-30B5-42E4-85F6-F90530BCD947}"/>
              </a:ext>
            </a:extLst>
          </p:cNvPr>
          <p:cNvSpPr>
            <a:spLocks noGrp="1"/>
          </p:cNvSpPr>
          <p:nvPr>
            <p:ph type="dt" sz="half" idx="10"/>
          </p:nvPr>
        </p:nvSpPr>
        <p:spPr/>
        <p:txBody>
          <a:bodyPr/>
          <a:lstStyle/>
          <a:p>
            <a:fld id="{6EEC35FF-17DC-46EE-ABBC-CC0D7816F152}" type="datetime1">
              <a:rPr lang="en-US" smtClean="0"/>
              <a:t>5/10/21</a:t>
            </a:fld>
            <a:endParaRPr lang="en-US"/>
          </a:p>
        </p:txBody>
      </p:sp>
      <p:sp>
        <p:nvSpPr>
          <p:cNvPr id="6" name="Footer Placeholder 5">
            <a:extLst>
              <a:ext uri="{FF2B5EF4-FFF2-40B4-BE49-F238E27FC236}">
                <a16:creationId xmlns:a16="http://schemas.microsoft.com/office/drawing/2014/main" id="{95C84ED9-78EB-44D6-ADD4-CBFB73B64F85}"/>
              </a:ext>
            </a:extLst>
          </p:cNvPr>
          <p:cNvSpPr>
            <a:spLocks noGrp="1"/>
          </p:cNvSpPr>
          <p:nvPr>
            <p:ph type="ftr" sz="quarter" idx="11"/>
          </p:nvPr>
        </p:nvSpPr>
        <p:spPr/>
        <p:txBody>
          <a:bodyPr/>
          <a:lstStyle/>
          <a:p>
            <a:r>
              <a:rPr lang="en-US"/>
              <a:t>Earth Sciences Division - Atmospheres </a:t>
            </a:r>
          </a:p>
        </p:txBody>
      </p:sp>
      <p:sp>
        <p:nvSpPr>
          <p:cNvPr id="7" name="Slide Number Placeholder 6">
            <a:extLst>
              <a:ext uri="{FF2B5EF4-FFF2-40B4-BE49-F238E27FC236}">
                <a16:creationId xmlns:a16="http://schemas.microsoft.com/office/drawing/2014/main" id="{65ED22F5-137B-4359-AADB-6DEEB59D590B}"/>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371919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2316-A643-4064-94BE-D4BA128282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887AE5-058D-4524-B93C-B6240FBC1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ACE92-C076-421C-A9C6-B227EF8D5E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F2B71-237E-476A-A348-088908214C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BB1AE1-4E2F-4A95-8C1D-1B1638F289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A714A-C396-4BAB-A716-DB364E203741}"/>
              </a:ext>
            </a:extLst>
          </p:cNvPr>
          <p:cNvSpPr>
            <a:spLocks noGrp="1"/>
          </p:cNvSpPr>
          <p:nvPr>
            <p:ph type="dt" sz="half" idx="10"/>
          </p:nvPr>
        </p:nvSpPr>
        <p:spPr/>
        <p:txBody>
          <a:bodyPr/>
          <a:lstStyle/>
          <a:p>
            <a:fld id="{DBD2293D-8DC2-4360-A39B-AD6828490947}" type="datetime1">
              <a:rPr lang="en-US" smtClean="0"/>
              <a:t>5/10/21</a:t>
            </a:fld>
            <a:endParaRPr lang="en-US"/>
          </a:p>
        </p:txBody>
      </p:sp>
      <p:sp>
        <p:nvSpPr>
          <p:cNvPr id="8" name="Footer Placeholder 7">
            <a:extLst>
              <a:ext uri="{FF2B5EF4-FFF2-40B4-BE49-F238E27FC236}">
                <a16:creationId xmlns:a16="http://schemas.microsoft.com/office/drawing/2014/main" id="{FE6993C2-F306-4F42-BAA4-3FD8800E85EC}"/>
              </a:ext>
            </a:extLst>
          </p:cNvPr>
          <p:cNvSpPr>
            <a:spLocks noGrp="1"/>
          </p:cNvSpPr>
          <p:nvPr>
            <p:ph type="ftr" sz="quarter" idx="11"/>
          </p:nvPr>
        </p:nvSpPr>
        <p:spPr/>
        <p:txBody>
          <a:bodyPr/>
          <a:lstStyle/>
          <a:p>
            <a:r>
              <a:rPr lang="en-US"/>
              <a:t>Earth Sciences Division - Atmospheres </a:t>
            </a:r>
          </a:p>
        </p:txBody>
      </p:sp>
      <p:sp>
        <p:nvSpPr>
          <p:cNvPr id="9" name="Slide Number Placeholder 8">
            <a:extLst>
              <a:ext uri="{FF2B5EF4-FFF2-40B4-BE49-F238E27FC236}">
                <a16:creationId xmlns:a16="http://schemas.microsoft.com/office/drawing/2014/main" id="{E4F922B7-0709-4595-9D26-FCF213A8C49A}"/>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49998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ADA5-50A9-47A1-91D4-EBC53A3D4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682D99-F648-44C4-B9C9-036399EB5506}"/>
              </a:ext>
            </a:extLst>
          </p:cNvPr>
          <p:cNvSpPr>
            <a:spLocks noGrp="1"/>
          </p:cNvSpPr>
          <p:nvPr>
            <p:ph type="dt" sz="half" idx="10"/>
          </p:nvPr>
        </p:nvSpPr>
        <p:spPr/>
        <p:txBody>
          <a:bodyPr/>
          <a:lstStyle/>
          <a:p>
            <a:fld id="{F6EAF75A-07C8-42C3-BD23-BACE4655D63B}" type="datetime1">
              <a:rPr lang="en-US" smtClean="0"/>
              <a:t>5/10/21</a:t>
            </a:fld>
            <a:endParaRPr lang="en-US"/>
          </a:p>
        </p:txBody>
      </p:sp>
      <p:sp>
        <p:nvSpPr>
          <p:cNvPr id="4" name="Footer Placeholder 3">
            <a:extLst>
              <a:ext uri="{FF2B5EF4-FFF2-40B4-BE49-F238E27FC236}">
                <a16:creationId xmlns:a16="http://schemas.microsoft.com/office/drawing/2014/main" id="{CA52215E-36D2-4E05-BD3D-C31FAC7A5DD3}"/>
              </a:ext>
            </a:extLst>
          </p:cNvPr>
          <p:cNvSpPr>
            <a:spLocks noGrp="1"/>
          </p:cNvSpPr>
          <p:nvPr>
            <p:ph type="ftr" sz="quarter" idx="11"/>
          </p:nvPr>
        </p:nvSpPr>
        <p:spPr/>
        <p:txBody>
          <a:bodyPr/>
          <a:lstStyle/>
          <a:p>
            <a:r>
              <a:rPr lang="en-US"/>
              <a:t>Earth Sciences Division - Atmospheres </a:t>
            </a:r>
          </a:p>
        </p:txBody>
      </p:sp>
      <p:sp>
        <p:nvSpPr>
          <p:cNvPr id="5" name="Slide Number Placeholder 4">
            <a:extLst>
              <a:ext uri="{FF2B5EF4-FFF2-40B4-BE49-F238E27FC236}">
                <a16:creationId xmlns:a16="http://schemas.microsoft.com/office/drawing/2014/main" id="{916A34EC-9C32-4BD9-AD91-B9CA4C447029}"/>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249990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3C8F5-F47F-4782-B027-88FF1BBABE0F}"/>
              </a:ext>
            </a:extLst>
          </p:cNvPr>
          <p:cNvSpPr>
            <a:spLocks noGrp="1"/>
          </p:cNvSpPr>
          <p:nvPr>
            <p:ph type="dt" sz="half" idx="10"/>
          </p:nvPr>
        </p:nvSpPr>
        <p:spPr/>
        <p:txBody>
          <a:bodyPr/>
          <a:lstStyle/>
          <a:p>
            <a:fld id="{6B68E3EE-87D6-4266-B5DE-7818AE586400}" type="datetime1">
              <a:rPr lang="en-US" smtClean="0"/>
              <a:t>5/10/21</a:t>
            </a:fld>
            <a:endParaRPr lang="en-US"/>
          </a:p>
        </p:txBody>
      </p:sp>
      <p:sp>
        <p:nvSpPr>
          <p:cNvPr id="3" name="Footer Placeholder 2">
            <a:extLst>
              <a:ext uri="{FF2B5EF4-FFF2-40B4-BE49-F238E27FC236}">
                <a16:creationId xmlns:a16="http://schemas.microsoft.com/office/drawing/2014/main" id="{38E31DD9-54F5-487C-B8A1-E2A143B89C8A}"/>
              </a:ext>
            </a:extLst>
          </p:cNvPr>
          <p:cNvSpPr>
            <a:spLocks noGrp="1"/>
          </p:cNvSpPr>
          <p:nvPr>
            <p:ph type="ftr" sz="quarter" idx="11"/>
          </p:nvPr>
        </p:nvSpPr>
        <p:spPr/>
        <p:txBody>
          <a:bodyPr/>
          <a:lstStyle/>
          <a:p>
            <a:r>
              <a:rPr lang="en-US"/>
              <a:t>Earth Sciences Division - Atmospheres </a:t>
            </a:r>
          </a:p>
        </p:txBody>
      </p:sp>
      <p:sp>
        <p:nvSpPr>
          <p:cNvPr id="4" name="Slide Number Placeholder 3">
            <a:extLst>
              <a:ext uri="{FF2B5EF4-FFF2-40B4-BE49-F238E27FC236}">
                <a16:creationId xmlns:a16="http://schemas.microsoft.com/office/drawing/2014/main" id="{3A1F2C25-7E6F-4DD6-88B7-A92EE69F6DB2}"/>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13087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DA28-2149-427A-A95A-98DCBE555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19CD4-BC07-4BAD-A5CE-A70915289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F3CBDE-0782-442A-806D-B5E7D7052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C5377-794E-48CB-ABAE-DD255358A7DE}"/>
              </a:ext>
            </a:extLst>
          </p:cNvPr>
          <p:cNvSpPr>
            <a:spLocks noGrp="1"/>
          </p:cNvSpPr>
          <p:nvPr>
            <p:ph type="dt" sz="half" idx="10"/>
          </p:nvPr>
        </p:nvSpPr>
        <p:spPr/>
        <p:txBody>
          <a:bodyPr/>
          <a:lstStyle/>
          <a:p>
            <a:fld id="{6E75F48F-2E19-4F1E-ACC1-87EC10B37260}" type="datetime1">
              <a:rPr lang="en-US" smtClean="0"/>
              <a:t>5/10/21</a:t>
            </a:fld>
            <a:endParaRPr lang="en-US"/>
          </a:p>
        </p:txBody>
      </p:sp>
      <p:sp>
        <p:nvSpPr>
          <p:cNvPr id="6" name="Footer Placeholder 5">
            <a:extLst>
              <a:ext uri="{FF2B5EF4-FFF2-40B4-BE49-F238E27FC236}">
                <a16:creationId xmlns:a16="http://schemas.microsoft.com/office/drawing/2014/main" id="{6188CF7B-ED5A-44C5-B6E3-DAEEBC5A55B0}"/>
              </a:ext>
            </a:extLst>
          </p:cNvPr>
          <p:cNvSpPr>
            <a:spLocks noGrp="1"/>
          </p:cNvSpPr>
          <p:nvPr>
            <p:ph type="ftr" sz="quarter" idx="11"/>
          </p:nvPr>
        </p:nvSpPr>
        <p:spPr/>
        <p:txBody>
          <a:bodyPr/>
          <a:lstStyle/>
          <a:p>
            <a:r>
              <a:rPr lang="en-US"/>
              <a:t>Earth Sciences Division - Atmospheres </a:t>
            </a:r>
          </a:p>
        </p:txBody>
      </p:sp>
      <p:sp>
        <p:nvSpPr>
          <p:cNvPr id="7" name="Slide Number Placeholder 6">
            <a:extLst>
              <a:ext uri="{FF2B5EF4-FFF2-40B4-BE49-F238E27FC236}">
                <a16:creationId xmlns:a16="http://schemas.microsoft.com/office/drawing/2014/main" id="{13553E09-3887-40C6-B324-491A0A53C1B9}"/>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91573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0848-332B-4B43-AD17-2766295E0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ADEAA2-B1C6-4734-B405-E2F26C1DA4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1053D-8998-4222-BD34-82A6F0EBC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390049-18ED-4D5B-B61F-B1B5E096CBA0}"/>
              </a:ext>
            </a:extLst>
          </p:cNvPr>
          <p:cNvSpPr>
            <a:spLocks noGrp="1"/>
          </p:cNvSpPr>
          <p:nvPr>
            <p:ph type="dt" sz="half" idx="10"/>
          </p:nvPr>
        </p:nvSpPr>
        <p:spPr/>
        <p:txBody>
          <a:bodyPr/>
          <a:lstStyle/>
          <a:p>
            <a:fld id="{F0A894ED-F6B2-4A86-8A76-493E5D481331}" type="datetime1">
              <a:rPr lang="en-US" smtClean="0"/>
              <a:t>5/10/21</a:t>
            </a:fld>
            <a:endParaRPr lang="en-US"/>
          </a:p>
        </p:txBody>
      </p:sp>
      <p:sp>
        <p:nvSpPr>
          <p:cNvPr id="6" name="Footer Placeholder 5">
            <a:extLst>
              <a:ext uri="{FF2B5EF4-FFF2-40B4-BE49-F238E27FC236}">
                <a16:creationId xmlns:a16="http://schemas.microsoft.com/office/drawing/2014/main" id="{CE29BD03-CF4F-475E-9297-8E88219F64C2}"/>
              </a:ext>
            </a:extLst>
          </p:cNvPr>
          <p:cNvSpPr>
            <a:spLocks noGrp="1"/>
          </p:cNvSpPr>
          <p:nvPr>
            <p:ph type="ftr" sz="quarter" idx="11"/>
          </p:nvPr>
        </p:nvSpPr>
        <p:spPr/>
        <p:txBody>
          <a:bodyPr/>
          <a:lstStyle/>
          <a:p>
            <a:r>
              <a:rPr lang="en-US"/>
              <a:t>Earth Sciences Division - Atmospheres </a:t>
            </a:r>
          </a:p>
        </p:txBody>
      </p:sp>
      <p:sp>
        <p:nvSpPr>
          <p:cNvPr id="7" name="Slide Number Placeholder 6">
            <a:extLst>
              <a:ext uri="{FF2B5EF4-FFF2-40B4-BE49-F238E27FC236}">
                <a16:creationId xmlns:a16="http://schemas.microsoft.com/office/drawing/2014/main" id="{F5CCB925-5543-4B79-B948-6238A7810725}"/>
              </a:ext>
            </a:extLst>
          </p:cNvPr>
          <p:cNvSpPr>
            <a:spLocks noGrp="1"/>
          </p:cNvSpPr>
          <p:nvPr>
            <p:ph type="sldNum" sz="quarter" idx="12"/>
          </p:nvPr>
        </p:nvSpPr>
        <p:spPr/>
        <p:txBody>
          <a:bodyPr/>
          <a:lstStyle/>
          <a:p>
            <a:fld id="{70EC3224-A55C-45D4-945E-93FEE60DCEDE}" type="slidenum">
              <a:rPr lang="en-US" smtClean="0"/>
              <a:t>‹#›</a:t>
            </a:fld>
            <a:endParaRPr lang="en-US"/>
          </a:p>
        </p:txBody>
      </p:sp>
    </p:spTree>
    <p:extLst>
      <p:ext uri="{BB962C8B-B14F-4D97-AF65-F5344CB8AC3E}">
        <p14:creationId xmlns:p14="http://schemas.microsoft.com/office/powerpoint/2010/main" val="2626254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F5638F-246C-4637-ABF9-D31C1572A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6DBD2-D5B7-4BCC-8B9D-8CBF68700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F8A23-8B2E-4CD2-BDB6-55ACA5F19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B5321-81FF-4D99-ACA3-F0EE412FC8C5}" type="datetime1">
              <a:rPr lang="en-US" smtClean="0"/>
              <a:t>5/10/21</a:t>
            </a:fld>
            <a:endParaRPr lang="en-US"/>
          </a:p>
        </p:txBody>
      </p:sp>
      <p:sp>
        <p:nvSpPr>
          <p:cNvPr id="5" name="Footer Placeholder 4">
            <a:extLst>
              <a:ext uri="{FF2B5EF4-FFF2-40B4-BE49-F238E27FC236}">
                <a16:creationId xmlns:a16="http://schemas.microsoft.com/office/drawing/2014/main" id="{EAB02FA6-ECAB-474C-BC07-95BD7D78A0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Earth Sciences Division - Atmospheres </a:t>
            </a:r>
          </a:p>
        </p:txBody>
      </p:sp>
      <p:sp>
        <p:nvSpPr>
          <p:cNvPr id="6" name="Slide Number Placeholder 5">
            <a:extLst>
              <a:ext uri="{FF2B5EF4-FFF2-40B4-BE49-F238E27FC236}">
                <a16:creationId xmlns:a16="http://schemas.microsoft.com/office/drawing/2014/main" id="{30B552E8-4BD3-42FA-96AD-786681AE9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C3224-A55C-45D4-945E-93FEE60DCEDE}" type="slidenum">
              <a:rPr lang="en-US" smtClean="0"/>
              <a:t>‹#›</a:t>
            </a:fld>
            <a:endParaRPr lang="en-US"/>
          </a:p>
        </p:txBody>
      </p:sp>
    </p:spTree>
    <p:extLst>
      <p:ext uri="{BB962C8B-B14F-4D97-AF65-F5344CB8AC3E}">
        <p14:creationId xmlns:p14="http://schemas.microsoft.com/office/powerpoint/2010/main" val="136589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ceres.larc.nasa.gov/dat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climate.rsmas.miami.edu/data/radiative-kernels/" TargetMode="External"/><Relationship Id="rId4" Type="http://schemas.openxmlformats.org/officeDocument/2006/relationships/hyperlink" Target="https://disc.gsfc.nasa.gov/"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2628900" y="-53260"/>
            <a:ext cx="6934200" cy="1514917"/>
          </a:xfrm>
          <a:prstGeom prst="rect">
            <a:avLst/>
          </a:prstGeom>
          <a:noFill/>
          <a:ln w="9525">
            <a:noFill/>
            <a:miter lim="800000"/>
            <a:headEnd/>
            <a:tailEnd/>
          </a:ln>
        </p:spPr>
        <p:txBody>
          <a:bodyPr wrap="square" lIns="82945" tIns="41473" rIns="82945" bIns="41473" anchor="ctr">
            <a:spAutoFit/>
          </a:bodyPr>
          <a:lstStyle/>
          <a:p>
            <a:pPr algn="ctr">
              <a:spcAft>
                <a:spcPts val="60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2000" b="1" dirty="0">
                <a:solidFill>
                  <a:srgbClr val="000000"/>
                </a:solidFill>
                <a:latin typeface="Arial" panose="020B0604020202020204" pitchFamily="34" charset="0"/>
                <a:cs typeface="Arial" panose="020B0604020202020204" pitchFamily="34" charset="0"/>
              </a:rPr>
              <a:t>PACRAIN Atoll Gauge Observations Validate High Quality Monthly IMERG Precipitation Estimates over the Data-Sparse Open Ocean</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400" b="1" spc="-1" dirty="0">
                <a:solidFill>
                  <a:schemeClr val="tx1">
                    <a:lumMod val="50000"/>
                    <a:lumOff val="50000"/>
                  </a:schemeClr>
                </a:solidFill>
                <a:latin typeface="Arial" panose="020B0604020202020204" pitchFamily="34" charset="0"/>
                <a:cs typeface="Arial" panose="020B0604020202020204" pitchFamily="34" charset="0"/>
              </a:rPr>
              <a:t>David T. </a:t>
            </a:r>
            <a:r>
              <a:rPr lang="en-GB" sz="1400" b="1" spc="-1" dirty="0" err="1">
                <a:solidFill>
                  <a:schemeClr val="tx1">
                    <a:lumMod val="50000"/>
                    <a:lumOff val="50000"/>
                  </a:schemeClr>
                </a:solidFill>
                <a:latin typeface="Arial" panose="020B0604020202020204" pitchFamily="34" charset="0"/>
                <a:cs typeface="Arial" panose="020B0604020202020204" pitchFamily="34" charset="0"/>
              </a:rPr>
              <a:t>Bolvin</a:t>
            </a:r>
            <a:r>
              <a:rPr lang="en-GB" sz="1400" b="1" spc="-1" dirty="0">
                <a:solidFill>
                  <a:schemeClr val="tx1">
                    <a:lumMod val="50000"/>
                    <a:lumOff val="50000"/>
                  </a:schemeClr>
                </a:solidFill>
                <a:latin typeface="Arial" panose="020B0604020202020204" pitchFamily="34" charset="0"/>
                <a:cs typeface="Arial" panose="020B0604020202020204" pitchFamily="34" charset="0"/>
              </a:rPr>
              <a:t> (SSAI; NASA/GSFC/612), George J. Huffman (NASA/GSFC/612), Eric J. </a:t>
            </a:r>
            <a:r>
              <a:rPr lang="en-GB" sz="1400" b="1" spc="-1" dirty="0" err="1">
                <a:solidFill>
                  <a:schemeClr val="tx1">
                    <a:lumMod val="50000"/>
                    <a:lumOff val="50000"/>
                  </a:schemeClr>
                </a:solidFill>
                <a:latin typeface="Arial" panose="020B0604020202020204" pitchFamily="34" charset="0"/>
                <a:cs typeface="Arial" panose="020B0604020202020204" pitchFamily="34" charset="0"/>
              </a:rPr>
              <a:t>Nelkin</a:t>
            </a:r>
            <a:r>
              <a:rPr lang="en-GB" sz="1400" b="1" spc="-1" dirty="0">
                <a:solidFill>
                  <a:schemeClr val="tx1">
                    <a:lumMod val="50000"/>
                    <a:lumOff val="50000"/>
                  </a:schemeClr>
                </a:solidFill>
                <a:latin typeface="Arial" panose="020B0604020202020204" pitchFamily="34" charset="0"/>
                <a:cs typeface="Arial" panose="020B0604020202020204" pitchFamily="34" charset="0"/>
              </a:rPr>
              <a:t> (SSAI; NASA/GSFC/612), Jackson Tan (USRA; NASA/GSFC/613)</a:t>
            </a:r>
            <a:endParaRPr lang="en-GB" sz="14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3"/>
            <a:ext cx="834169" cy="709821"/>
          </a:xfrm>
          <a:prstGeom prst="rect">
            <a:avLst/>
          </a:prstGeom>
        </p:spPr>
      </p:pic>
      <p:sp>
        <p:nvSpPr>
          <p:cNvPr id="6" name="TextBox 5"/>
          <p:cNvSpPr txBox="1"/>
          <p:nvPr/>
        </p:nvSpPr>
        <p:spPr>
          <a:xfrm>
            <a:off x="1524000" y="1681751"/>
            <a:ext cx="4953000" cy="2246769"/>
          </a:xfrm>
          <a:prstGeom prst="rect">
            <a:avLst/>
          </a:prstGeom>
          <a:solidFill>
            <a:srgbClr val="5091CF"/>
          </a:solidFill>
          <a:ln w="19050">
            <a:solidFill>
              <a:srgbClr val="5091CF"/>
            </a:solidFill>
          </a:ln>
        </p:spPr>
        <p:txBody>
          <a:bodyPr wrap="square" lIns="914400" rtlCol="0">
            <a:spAutoFit/>
          </a:bodyPr>
          <a:lstStyle/>
          <a:p>
            <a:pPr algn="just"/>
            <a:r>
              <a:rPr lang="en-GB" sz="1400" spc="-1" dirty="0">
                <a:solidFill>
                  <a:schemeClr val="bg1"/>
                </a:solidFill>
                <a:latin typeface="Arial" panose="020B0604020202020204" pitchFamily="34" charset="0"/>
                <a:ea typeface="DejaVu Sans"/>
                <a:cs typeface="Arial" panose="020B0604020202020204" pitchFamily="34" charset="0"/>
              </a:rPr>
              <a:t>The Integrated Multi-</a:t>
            </a:r>
            <a:r>
              <a:rPr lang="en-GB" sz="1400" spc="-1" dirty="0" err="1">
                <a:solidFill>
                  <a:schemeClr val="bg1"/>
                </a:solidFill>
                <a:latin typeface="Arial" panose="020B0604020202020204" pitchFamily="34" charset="0"/>
                <a:ea typeface="DejaVu Sans"/>
                <a:cs typeface="Arial" panose="020B0604020202020204" pitchFamily="34" charset="0"/>
              </a:rPr>
              <a:t>satellitE</a:t>
            </a:r>
            <a:r>
              <a:rPr lang="en-GB" sz="1400" spc="-1" dirty="0">
                <a:solidFill>
                  <a:schemeClr val="bg1"/>
                </a:solidFill>
                <a:latin typeface="Arial" panose="020B0604020202020204" pitchFamily="34" charset="0"/>
                <a:ea typeface="DejaVu Sans"/>
                <a:cs typeface="Arial" panose="020B0604020202020204" pitchFamily="34" charset="0"/>
              </a:rPr>
              <a:t> Retrievals for the Global Precipitation Measurement (GPM) mission (IMERG) dataset provides a nearly unbiased estimate of precipitation across the tropical Pacific Ocean when compared to rain gauges positioned on 37 low-lying atolls.  This thin scatter of islands is considered an approximation of open-ocean conditions, and therefore provides the best validation for the highly-used IMERG data in this important but data sparse region.  </a:t>
            </a:r>
            <a:endParaRPr lang="en-US" sz="1400" dirty="0">
              <a:solidFill>
                <a:schemeClr val="bg1"/>
              </a:solidFill>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CD7E3A17-EF94-7B44-A15E-C89505AED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0" y="6415946"/>
            <a:ext cx="1036320" cy="442055"/>
          </a:xfrm>
          <a:prstGeom prst="rect">
            <a:avLst/>
          </a:prstGeom>
        </p:spPr>
      </p:pic>
      <p:pic>
        <p:nvPicPr>
          <p:cNvPr id="5" name="Picture 4">
            <a:extLst>
              <a:ext uri="{FF2B5EF4-FFF2-40B4-BE49-F238E27FC236}">
                <a16:creationId xmlns:a16="http://schemas.microsoft.com/office/drawing/2014/main" id="{F848E674-8F34-EC44-943B-DF5F551A1431}"/>
              </a:ext>
            </a:extLst>
          </p:cNvPr>
          <p:cNvPicPr>
            <a:picLocks noChangeAspect="1"/>
          </p:cNvPicPr>
          <p:nvPr/>
        </p:nvPicPr>
        <p:blipFill>
          <a:blip r:embed="rId5"/>
          <a:stretch>
            <a:fillRect/>
          </a:stretch>
        </p:blipFill>
        <p:spPr>
          <a:xfrm>
            <a:off x="7162800" y="1972894"/>
            <a:ext cx="2971800" cy="998907"/>
          </a:xfrm>
          <a:prstGeom prst="rect">
            <a:avLst/>
          </a:prstGeom>
        </p:spPr>
      </p:pic>
      <p:pic>
        <p:nvPicPr>
          <p:cNvPr id="7" name="Picture 6">
            <a:extLst>
              <a:ext uri="{FF2B5EF4-FFF2-40B4-BE49-F238E27FC236}">
                <a16:creationId xmlns:a16="http://schemas.microsoft.com/office/drawing/2014/main" id="{930EEBA7-0B1A-634D-BDF0-E4D0C6A998A9}"/>
              </a:ext>
            </a:extLst>
          </p:cNvPr>
          <p:cNvPicPr>
            <a:picLocks noChangeAspect="1"/>
          </p:cNvPicPr>
          <p:nvPr/>
        </p:nvPicPr>
        <p:blipFill>
          <a:blip r:embed="rId6"/>
          <a:stretch>
            <a:fillRect/>
          </a:stretch>
        </p:blipFill>
        <p:spPr>
          <a:xfrm>
            <a:off x="6705600" y="3209023"/>
            <a:ext cx="3454674" cy="3403977"/>
          </a:xfrm>
          <a:prstGeom prst="rect">
            <a:avLst/>
          </a:prstGeom>
        </p:spPr>
      </p:pic>
      <p:pic>
        <p:nvPicPr>
          <p:cNvPr id="8" name="Picture 7">
            <a:extLst>
              <a:ext uri="{FF2B5EF4-FFF2-40B4-BE49-F238E27FC236}">
                <a16:creationId xmlns:a16="http://schemas.microsoft.com/office/drawing/2014/main" id="{5944D7D5-2FC8-CE47-B7DB-BA3938055283}"/>
              </a:ext>
            </a:extLst>
          </p:cNvPr>
          <p:cNvPicPr>
            <a:picLocks noChangeAspect="1"/>
          </p:cNvPicPr>
          <p:nvPr/>
        </p:nvPicPr>
        <p:blipFill>
          <a:blip r:embed="rId7"/>
          <a:stretch>
            <a:fillRect/>
          </a:stretch>
        </p:blipFill>
        <p:spPr>
          <a:xfrm>
            <a:off x="2514600" y="4192719"/>
            <a:ext cx="3855950" cy="2246769"/>
          </a:xfrm>
          <a:prstGeom prst="rect">
            <a:avLst/>
          </a:prstGeom>
        </p:spPr>
      </p:pic>
      <p:pic>
        <p:nvPicPr>
          <p:cNvPr id="9" name="Picture 8" descr="GPM_Logo_Transparent.psd">
            <a:extLst>
              <a:ext uri="{FF2B5EF4-FFF2-40B4-BE49-F238E27FC236}">
                <a16:creationId xmlns:a16="http://schemas.microsoft.com/office/drawing/2014/main" id="{F015E9EC-A084-C44F-8F55-2FF8F114A4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821" y="-157837"/>
            <a:ext cx="1183178" cy="867660"/>
          </a:xfrm>
          <a:prstGeom prst="rect">
            <a:avLst/>
          </a:prstGeom>
        </p:spPr>
      </p:pic>
      <p:sp>
        <p:nvSpPr>
          <p:cNvPr id="4" name="TextBox 3">
            <a:extLst>
              <a:ext uri="{FF2B5EF4-FFF2-40B4-BE49-F238E27FC236}">
                <a16:creationId xmlns:a16="http://schemas.microsoft.com/office/drawing/2014/main" id="{E52F4371-6D25-8349-ADBD-CDF8A3152A45}"/>
              </a:ext>
            </a:extLst>
          </p:cNvPr>
          <p:cNvSpPr txBox="1"/>
          <p:nvPr/>
        </p:nvSpPr>
        <p:spPr>
          <a:xfrm>
            <a:off x="7933600" y="1676400"/>
            <a:ext cx="1422184" cy="261610"/>
          </a:xfrm>
          <a:prstGeom prst="rect">
            <a:avLst/>
          </a:prstGeom>
          <a:noFill/>
        </p:spPr>
        <p:txBody>
          <a:bodyPr wrap="none" rtlCol="0">
            <a:spAutoFit/>
          </a:bodyPr>
          <a:lstStyle/>
          <a:p>
            <a:r>
              <a:rPr lang="en-US" sz="1100" dirty="0"/>
              <a:t>Atoll Gauge Locations</a:t>
            </a:r>
          </a:p>
        </p:txBody>
      </p:sp>
      <p:sp>
        <p:nvSpPr>
          <p:cNvPr id="12" name="TextBox 11">
            <a:extLst>
              <a:ext uri="{FF2B5EF4-FFF2-40B4-BE49-F238E27FC236}">
                <a16:creationId xmlns:a16="http://schemas.microsoft.com/office/drawing/2014/main" id="{9FC4A946-5224-314F-ABA3-D8B173D13759}"/>
              </a:ext>
            </a:extLst>
          </p:cNvPr>
          <p:cNvSpPr txBox="1"/>
          <p:nvPr/>
        </p:nvSpPr>
        <p:spPr>
          <a:xfrm>
            <a:off x="3429001" y="4005590"/>
            <a:ext cx="2095445" cy="261610"/>
          </a:xfrm>
          <a:prstGeom prst="rect">
            <a:avLst/>
          </a:prstGeom>
          <a:noFill/>
        </p:spPr>
        <p:txBody>
          <a:bodyPr wrap="none" rtlCol="0">
            <a:spAutoFit/>
          </a:bodyPr>
          <a:lstStyle/>
          <a:p>
            <a:r>
              <a:rPr lang="en-US" sz="1100" dirty="0"/>
              <a:t>21-Year Time </a:t>
            </a:r>
            <a:r>
              <a:rPr lang="en-US" sz="1100" dirty="0">
                <a:latin typeface="Arial" panose="020B0604020202020204" pitchFamily="34" charset="0"/>
                <a:cs typeface="Arial" panose="020B0604020202020204" pitchFamily="34" charset="0"/>
              </a:rPr>
              <a:t>Series</a:t>
            </a:r>
            <a:r>
              <a:rPr lang="en-US" sz="1100" dirty="0"/>
              <a:t> Comparison</a:t>
            </a:r>
          </a:p>
        </p:txBody>
      </p:sp>
      <p:sp>
        <p:nvSpPr>
          <p:cNvPr id="13" name="TextBox 12">
            <a:extLst>
              <a:ext uri="{FF2B5EF4-FFF2-40B4-BE49-F238E27FC236}">
                <a16:creationId xmlns:a16="http://schemas.microsoft.com/office/drawing/2014/main" id="{E695FB9A-3D04-1244-BD1D-3904B2EFA3D0}"/>
              </a:ext>
            </a:extLst>
          </p:cNvPr>
          <p:cNvSpPr txBox="1"/>
          <p:nvPr/>
        </p:nvSpPr>
        <p:spPr>
          <a:xfrm>
            <a:off x="7933600" y="3085911"/>
            <a:ext cx="154241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Comparison Statistics</a:t>
            </a:r>
          </a:p>
        </p:txBody>
      </p:sp>
      <p:sp>
        <p:nvSpPr>
          <p:cNvPr id="2" name="Footer Placeholder 1">
            <a:extLst>
              <a:ext uri="{FF2B5EF4-FFF2-40B4-BE49-F238E27FC236}">
                <a16:creationId xmlns:a16="http://schemas.microsoft.com/office/drawing/2014/main" id="{AF408EFD-AFA6-4277-9B00-6964618B7332}"/>
              </a:ext>
            </a:extLst>
          </p:cNvPr>
          <p:cNvSpPr>
            <a:spLocks noGrp="1"/>
          </p:cNvSpPr>
          <p:nvPr>
            <p:ph type="ftr" sz="quarter" idx="11"/>
          </p:nvPr>
        </p:nvSpPr>
        <p:spPr/>
        <p:txBody>
          <a:bodyPr/>
          <a:lstStyle/>
          <a:p>
            <a:r>
              <a:rPr lang="en-US" sz="1000" b="1" dirty="0">
                <a:solidFill>
                  <a:schemeClr val="tx1"/>
                </a:solidFill>
                <a:latin typeface="Arial" panose="020B0604020202020204" pitchFamily="34" charset="0"/>
                <a:cs typeface="Arial" panose="020B0604020202020204" pitchFamily="34" charset="0"/>
              </a:rPr>
              <a:t>Earth Sciences Division - Atmospheres </a:t>
            </a:r>
          </a:p>
        </p:txBody>
      </p:sp>
    </p:spTree>
    <p:extLst>
      <p:ext uri="{BB962C8B-B14F-4D97-AF65-F5344CB8AC3E}">
        <p14:creationId xmlns:p14="http://schemas.microsoft.com/office/powerpoint/2010/main" val="38834986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123825"/>
            <a:ext cx="8839200" cy="6217087"/>
          </a:xfrm>
          <a:prstGeom prst="rect">
            <a:avLst/>
          </a:prstGeom>
          <a:noFill/>
          <a:ln w="9525">
            <a:noFill/>
            <a:miter lim="800000"/>
            <a:headEnd/>
            <a:tailEnd/>
          </a:ln>
        </p:spPr>
        <p:txBody>
          <a:bodyPr>
            <a:spAutoFit/>
          </a:bodyPr>
          <a:lstStyle/>
          <a:p>
            <a:pPr fontAlgn="t">
              <a:defRPr/>
            </a:pPr>
            <a:r>
              <a:rPr lang="en-US" sz="1000" b="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Name:  David T. Bolvin, SSAI/NASA/GSFC, Code 612</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E-mail: </a:t>
            </a:r>
            <a:r>
              <a:rPr lang="en-US" sz="1000" dirty="0" err="1">
                <a:latin typeface="Arial" panose="020B0604020202020204" pitchFamily="34" charset="0"/>
                <a:cs typeface="Arial" panose="020B0604020202020204" pitchFamily="34" charset="0"/>
              </a:rPr>
              <a:t>david.t.bolvin@nasa.gov</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Phone: 301-614-6323</a:t>
            </a:r>
            <a:br>
              <a:rPr lang="en-US" dirty="0"/>
            </a:br>
            <a:endParaRPr lang="en-US" dirty="0"/>
          </a:p>
          <a:p>
            <a:pPr fontAlgn="t">
              <a:defRPr/>
            </a:pPr>
            <a:r>
              <a:rPr lang="en-US" sz="1000" b="1" dirty="0">
                <a:latin typeface="Arial" panose="020B0604020202020204" pitchFamily="34" charset="0"/>
                <a:cs typeface="Arial" panose="020B0604020202020204" pitchFamily="34" charset="0"/>
              </a:rPr>
              <a:t>References:</a:t>
            </a:r>
          </a:p>
          <a:p>
            <a:r>
              <a:rPr lang="en-US" sz="1000" dirty="0" err="1">
                <a:latin typeface="Arial" panose="020B0604020202020204" pitchFamily="34" charset="0"/>
                <a:cs typeface="Arial" panose="020B0604020202020204" pitchFamily="34" charset="0"/>
              </a:rPr>
              <a:t>Bolvin</a:t>
            </a:r>
            <a:r>
              <a:rPr lang="en-US" sz="1000" dirty="0">
                <a:latin typeface="Arial" panose="020B0604020202020204" pitchFamily="34" charset="0"/>
                <a:cs typeface="Arial" panose="020B0604020202020204" pitchFamily="34" charset="0"/>
              </a:rPr>
              <a:t>, D.T., G.J. Huffman, E.J. </a:t>
            </a:r>
            <a:r>
              <a:rPr lang="en-US" sz="1000" dirty="0" err="1">
                <a:latin typeface="Arial" panose="020B0604020202020204" pitchFamily="34" charset="0"/>
                <a:cs typeface="Arial" panose="020B0604020202020204" pitchFamily="34" charset="0"/>
              </a:rPr>
              <a:t>Nelkin</a:t>
            </a:r>
            <a:r>
              <a:rPr lang="en-US" sz="1000" dirty="0">
                <a:latin typeface="Arial" panose="020B0604020202020204" pitchFamily="34" charset="0"/>
                <a:cs typeface="Arial" panose="020B0604020202020204" pitchFamily="34" charset="0"/>
              </a:rPr>
              <a:t>, J. Tan, 2021:  Comparison of Monthly IMERG Precipitation Estimates with PACRAIN Atoll Observations. </a:t>
            </a:r>
            <a:r>
              <a:rPr lang="en-US" sz="1000" i="1" dirty="0">
                <a:latin typeface="Arial" panose="020B0604020202020204" pitchFamily="34" charset="0"/>
                <a:cs typeface="Arial" panose="020B0604020202020204" pitchFamily="34" charset="0"/>
              </a:rPr>
              <a:t>Journal of Hydrometeorology</a:t>
            </a:r>
            <a:r>
              <a:rPr lang="en-US" sz="1000" dirty="0">
                <a:latin typeface="Arial" panose="020B0604020202020204" pitchFamily="34" charset="0"/>
                <a:cs typeface="Arial" panose="020B0604020202020204" pitchFamily="34" charset="0"/>
              </a:rPr>
              <a:t>, accepted.  </a:t>
            </a:r>
            <a:r>
              <a:rPr lang="en-US" sz="1000" i="1" dirty="0">
                <a:latin typeface="Arial" panose="020B0604020202020204" pitchFamily="34" charset="0"/>
                <a:cs typeface="Arial" panose="020B0604020202020204" pitchFamily="34" charset="0"/>
              </a:rPr>
              <a:t>doi:10.1175/JHM-D-20-0202.1.</a:t>
            </a:r>
          </a:p>
          <a:p>
            <a:pPr fontAlgn="t">
              <a:defRPr/>
            </a:pPr>
            <a:endParaRPr lang="en-US" sz="1000" dirty="0">
              <a:latin typeface="Arial" panose="020B0604020202020204" pitchFamily="34" charset="0"/>
              <a:cs typeface="Arial" panose="020B0604020202020204" pitchFamily="34" charset="0"/>
            </a:endParaRPr>
          </a:p>
          <a:p>
            <a:pPr fontAlgn="t">
              <a:defRPr/>
            </a:pPr>
            <a:r>
              <a:rPr lang="en-US" sz="1000" b="1" dirty="0">
                <a:latin typeface="Arial" panose="020B0604020202020204" pitchFamily="34" charset="0"/>
                <a:cs typeface="Arial" panose="020B0604020202020204" pitchFamily="34" charset="0"/>
              </a:rPr>
              <a:t>Data Sources: </a:t>
            </a:r>
            <a:r>
              <a:rPr lang="en-GB" sz="1000" spc="-1" dirty="0">
                <a:latin typeface="Arial" panose="020B0604020202020204" pitchFamily="34" charset="0"/>
                <a:ea typeface="DejaVu Sans"/>
                <a:cs typeface="Arial" panose="020B0604020202020204" pitchFamily="34" charset="0"/>
              </a:rPr>
              <a:t>The Integrated Multi-</a:t>
            </a:r>
            <a:r>
              <a:rPr lang="en-GB" sz="1000" spc="-1" dirty="0" err="1">
                <a:latin typeface="Arial" panose="020B0604020202020204" pitchFamily="34" charset="0"/>
                <a:ea typeface="DejaVu Sans"/>
                <a:cs typeface="Arial" panose="020B0604020202020204" pitchFamily="34" charset="0"/>
              </a:rPr>
              <a:t>satellitE</a:t>
            </a:r>
            <a:r>
              <a:rPr lang="en-GB" sz="1000" spc="-1" dirty="0">
                <a:latin typeface="Arial" panose="020B0604020202020204" pitchFamily="34" charset="0"/>
                <a:ea typeface="DejaVu Sans"/>
                <a:cs typeface="Arial" panose="020B0604020202020204" pitchFamily="34" charset="0"/>
              </a:rPr>
              <a:t> Retrievals for the Global Precipitation Measurement (GPM) mission (IMERG)</a:t>
            </a:r>
            <a:r>
              <a:rPr lang="en-US" sz="1000" dirty="0">
                <a:latin typeface="Arial" panose="020B0604020202020204" pitchFamily="34" charset="0"/>
                <a:cs typeface="Arial" panose="020B0604020202020204" pitchFamily="34" charset="0"/>
              </a:rPr>
              <a:t> is free and publicly available at NASA’s Goddard Earth Science Data Information Services Center (GES-DISC) in several forms; the most complete is the half-hourly Final Run, doi:10.5067/GPM/IMERG/3B-HH/06.  All products cover most of the globe at 0.1° x 0.1° every half-hour for June 2000 to the (delayed) present. Gauge observations in the Pacific Rainfall Database (PACRAIN) are used in the comparison.</a:t>
            </a:r>
          </a:p>
          <a:p>
            <a:pPr fontAlgn="t">
              <a:defRPr/>
            </a:pPr>
            <a:endParaRPr lang="en-US" sz="1000" dirty="0">
              <a:latin typeface="Arial" panose="020B0604020202020204" pitchFamily="34" charset="0"/>
              <a:cs typeface="Arial" panose="020B0604020202020204" pitchFamily="34" charset="0"/>
            </a:endParaRPr>
          </a:p>
          <a:p>
            <a:pPr fontAlgn="t">
              <a:defRPr/>
            </a:pPr>
            <a:r>
              <a:rPr lang="en-US" sz="1000" b="1" dirty="0">
                <a:latin typeface="Arial" panose="020B0604020202020204" pitchFamily="34" charset="0"/>
                <a:cs typeface="Arial" panose="020B0604020202020204" pitchFamily="34" charset="0"/>
              </a:rPr>
              <a:t>Technical Description of Figures:</a:t>
            </a:r>
          </a:p>
          <a:p>
            <a:pPr fontAlgn="t">
              <a:defRPr/>
            </a:pPr>
            <a:r>
              <a:rPr lang="en-US" sz="1000" b="1" i="1" dirty="0">
                <a:latin typeface="Arial" panose="020B0604020202020204" pitchFamily="34" charset="0"/>
                <a:cs typeface="Arial" panose="020B0604020202020204" pitchFamily="34" charset="0"/>
              </a:rPr>
              <a:t>Top right: </a:t>
            </a:r>
            <a:r>
              <a:rPr lang="en-US" sz="1000" dirty="0">
                <a:latin typeface="Arial" panose="020B0604020202020204" pitchFamily="34" charset="0"/>
                <a:cs typeface="Arial" panose="020B0604020202020204" pitchFamily="34" charset="0"/>
              </a:rPr>
              <a:t>Locations of rain gauges sited on atolls in the western and central tropical Pacific Ocean.</a:t>
            </a:r>
          </a:p>
          <a:p>
            <a:pPr fontAlgn="t">
              <a:defRPr/>
            </a:pPr>
            <a:endParaRPr lang="en-US" sz="1000" b="1" i="1" dirty="0">
              <a:latin typeface="Arial" panose="020B0604020202020204" pitchFamily="34" charset="0"/>
              <a:cs typeface="Arial" panose="020B0604020202020204" pitchFamily="34" charset="0"/>
            </a:endParaRPr>
          </a:p>
          <a:p>
            <a:pPr fontAlgn="t">
              <a:defRPr/>
            </a:pPr>
            <a:r>
              <a:rPr lang="en-US" sz="1000" b="1" i="1" dirty="0">
                <a:latin typeface="Arial" panose="020B0604020202020204" pitchFamily="34" charset="0"/>
                <a:cs typeface="Arial" panose="020B0604020202020204" pitchFamily="34" charset="0"/>
              </a:rPr>
              <a:t>Lower left: </a:t>
            </a:r>
            <a:r>
              <a:rPr lang="en-US" sz="1000" dirty="0">
                <a:latin typeface="Arial" panose="020B0604020202020204" pitchFamily="34" charset="0"/>
                <a:cs typeface="Arial" panose="020B0604020202020204" pitchFamily="34" charset="0"/>
              </a:rPr>
              <a:t>The time series of monthly precipitation for IMERG and the atolls are each averaged over the available atoll locations each month, also in mm/day. The complete monthly series and 7-month running mean are plotted as thin and thick lines, respectively.</a:t>
            </a:r>
          </a:p>
          <a:p>
            <a:pPr fontAlgn="t">
              <a:defRPr/>
            </a:pPr>
            <a:endParaRPr lang="en-US" sz="1000" b="1" i="1" dirty="0">
              <a:latin typeface="Arial" panose="020B0604020202020204" pitchFamily="34" charset="0"/>
              <a:cs typeface="Arial" panose="020B0604020202020204" pitchFamily="34" charset="0"/>
            </a:endParaRPr>
          </a:p>
          <a:p>
            <a:pPr fontAlgn="t">
              <a:defRPr/>
            </a:pPr>
            <a:r>
              <a:rPr lang="en-US" sz="1000" b="1" i="1" dirty="0">
                <a:latin typeface="Arial" panose="020B0604020202020204" pitchFamily="34" charset="0"/>
                <a:cs typeface="Arial" panose="020B0604020202020204" pitchFamily="34" charset="0"/>
              </a:rPr>
              <a:t>Lower right:</a:t>
            </a:r>
            <a:r>
              <a:rPr lang="en-US" sz="1000" dirty="0">
                <a:latin typeface="Arial" panose="020B0604020202020204" pitchFamily="34" charset="0"/>
                <a:cs typeface="Arial" panose="020B0604020202020204" pitchFamily="34" charset="0"/>
              </a:rPr>
              <a:t> The scatterplot of all monthly IMERG estimates vs. individual atolls in the record has the intensive units of mm/day. The 1:1 and quantile-quantile lines are red and green, respectively. </a:t>
            </a:r>
          </a:p>
          <a:p>
            <a:pPr fontAlgn="t">
              <a:defRPr/>
            </a:pP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Scientific significance, societal relevance, and relationships to future missions:</a:t>
            </a:r>
          </a:p>
          <a:p>
            <a:r>
              <a:rPr lang="en-US" sz="1000" dirty="0">
                <a:latin typeface="Arial" panose="020B0604020202020204" pitchFamily="34" charset="0"/>
                <a:cs typeface="Arial" panose="020B0604020202020204" pitchFamily="34" charset="0"/>
              </a:rPr>
              <a:t>Satellite precipitation products provide a key input to environmental applications and global water and energy cycle studies. Since precipitation over land and ocean are intricately linked, it is important to perform validation over open ocean; however, validation over the vast expanses of the oceans is difficult due to the general lack of surface data. The Integrated Multi-</a:t>
            </a:r>
            <a:r>
              <a:rPr lang="en-US" sz="1000" dirty="0" err="1">
                <a:latin typeface="Arial" panose="020B0604020202020204" pitchFamily="34" charset="0"/>
                <a:cs typeface="Arial" panose="020B0604020202020204" pitchFamily="34" charset="0"/>
              </a:rPr>
              <a:t>satellitE</a:t>
            </a:r>
            <a:r>
              <a:rPr lang="en-US" sz="1000" dirty="0">
                <a:latin typeface="Arial" panose="020B0604020202020204" pitchFamily="34" charset="0"/>
                <a:cs typeface="Arial" panose="020B0604020202020204" pitchFamily="34" charset="0"/>
              </a:rPr>
              <a:t> Retrievals for the Global Precipitation Measurement (GPM) mission (IMERG) computes half-hourly 0.1° x 0.1° precipitation maps over most of the globe using the available microwave and geosynchronous infrared data. Rain gauges installed on low-lying atolls and archived in the Pacific Rainfall Database (PACRAIN) are considered to nearly represent open-ocean conditions, but the already sparse sampling is further reduced after quality control.  A total of 37 atolls (top) contributed to the period June 2000 – August 2020, with monthly sampling varying in the range 0-17. The low number of samples means that the monthly averages (thin line, lower left) tend to be imprecise, but no discernable bias due to sampling was apparent. The overall bias is very small, but the scatterplot (lower right) shows nearly offsetting low(high) bias at low(high) rates, with near-zero bias at intermediate rates. Seasonally, December-January-February shows excellent agreement with a near-zero bias, March-April-May shows IMERG is low by 4.6%, June-July-August is high by 1.2%, and September-October-November exhibits the worst performance, with IMERG overestimating by 6.5%. The seasonal correlations are well-contained in the range 0.67 – 0.72, with the exception of September-October-November at 0.6.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IMERG is the most highly used GPM product and is in current use for a broad range of applications, e.g., monitoring severe weather and understanding climate variability. As such, it is important to characterize its performance in the various climate zones, including the tropical oceans. This work is important both from the standpoint of informing current users of products’ characteristics, but also for providing valuable information for future upgrades to IMERG.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3"/>
            <a:ext cx="834169" cy="709821"/>
          </a:xfrm>
          <a:prstGeom prst="rect">
            <a:avLst/>
          </a:prstGeom>
        </p:spPr>
      </p:pic>
      <p:pic>
        <p:nvPicPr>
          <p:cNvPr id="5" name="Picture 4" descr="GPM_Logo_Transparent.psd">
            <a:extLst>
              <a:ext uri="{FF2B5EF4-FFF2-40B4-BE49-F238E27FC236}">
                <a16:creationId xmlns:a16="http://schemas.microsoft.com/office/drawing/2014/main" id="{290367B0-6889-2D4B-B22A-B8D89438C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4821" y="-157837"/>
            <a:ext cx="1183178" cy="867660"/>
          </a:xfrm>
          <a:prstGeom prst="rect">
            <a:avLst/>
          </a:prstGeom>
        </p:spPr>
      </p:pic>
      <p:sp>
        <p:nvSpPr>
          <p:cNvPr id="2" name="Footer Placeholder 1">
            <a:extLst>
              <a:ext uri="{FF2B5EF4-FFF2-40B4-BE49-F238E27FC236}">
                <a16:creationId xmlns:a16="http://schemas.microsoft.com/office/drawing/2014/main" id="{ED8BEF79-4A9A-4076-983D-2D02A0213262}"/>
              </a:ext>
            </a:extLst>
          </p:cNvPr>
          <p:cNvSpPr>
            <a:spLocks noGrp="1"/>
          </p:cNvSpPr>
          <p:nvPr>
            <p:ph type="ftr" sz="quarter" idx="11"/>
          </p:nvPr>
        </p:nvSpPr>
        <p:spPr/>
        <p:txBody>
          <a:bodyPr/>
          <a:lstStyle/>
          <a:p>
            <a:r>
              <a:rPr lang="en-US" sz="1000" b="1" dirty="0">
                <a:solidFill>
                  <a:schemeClr val="tx1"/>
                </a:solidFill>
                <a:latin typeface="Arial" panose="020B0604020202020204" pitchFamily="34" charset="0"/>
                <a:cs typeface="Arial" panose="020B0604020202020204" pitchFamily="34" charset="0"/>
              </a:rPr>
              <a:t>Earth Sciences Division - Atmospheres </a:t>
            </a:r>
          </a:p>
        </p:txBody>
      </p:sp>
    </p:spTree>
    <p:extLst>
      <p:ext uri="{BB962C8B-B14F-4D97-AF65-F5344CB8AC3E}">
        <p14:creationId xmlns:p14="http://schemas.microsoft.com/office/powerpoint/2010/main" val="311663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524000" y="-182517"/>
            <a:ext cx="9144000" cy="1050687"/>
          </a:xfrm>
          <a:prstGeom prst="rect">
            <a:avLst/>
          </a:prstGeom>
          <a:noFill/>
          <a:ln w="9525">
            <a:noFill/>
            <a:miter lim="800000"/>
            <a:headEnd/>
            <a:tailEnd/>
          </a:ln>
        </p:spPr>
        <p:txBody>
          <a:bodyPr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endParaRPr lang="en-GB" sz="1600" b="1" dirty="0">
              <a:solidFill>
                <a:srgbClr val="000000"/>
              </a:solidFill>
              <a:latin typeface="+mj-lt"/>
            </a:endParaRP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Arial" panose="020B0604020202020204" pitchFamily="34" charset="0"/>
                <a:cs typeface="Arial" panose="020B0604020202020204" pitchFamily="34" charset="0"/>
              </a:rPr>
              <a:t>Observational Evidence of Increasing Radiative Forcing</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br>
              <a:rPr lang="en-GB" sz="1200" b="1" dirty="0">
                <a:solidFill>
                  <a:srgbClr val="000000"/>
                </a:solidFill>
                <a:latin typeface="Arial" panose="020B0604020202020204" pitchFamily="34" charset="0"/>
                <a:cs typeface="Arial" panose="020B0604020202020204" pitchFamily="34" charset="0"/>
              </a:rPr>
            </a:br>
            <a:r>
              <a:rPr lang="en-GB" sz="1400" b="1" dirty="0">
                <a:solidFill>
                  <a:srgbClr val="000000"/>
                </a:solidFill>
                <a:latin typeface="Arial" panose="020B0604020202020204" pitchFamily="34" charset="0"/>
                <a:cs typeface="Arial" panose="020B0604020202020204" pitchFamily="34" charset="0"/>
              </a:rPr>
              <a:t>Ryan Kramer and </a:t>
            </a:r>
            <a:r>
              <a:rPr lang="en-GB" sz="1400" b="1" dirty="0" err="1">
                <a:solidFill>
                  <a:srgbClr val="000000"/>
                </a:solidFill>
                <a:latin typeface="Arial" panose="020B0604020202020204" pitchFamily="34" charset="0"/>
                <a:cs typeface="Arial" panose="020B0604020202020204" pitchFamily="34" charset="0"/>
              </a:rPr>
              <a:t>Lazaros</a:t>
            </a:r>
            <a:r>
              <a:rPr lang="en-GB" sz="1400" b="1" dirty="0">
                <a:solidFill>
                  <a:srgbClr val="000000"/>
                </a:solidFill>
                <a:latin typeface="Arial" panose="020B0604020202020204" pitchFamily="34" charset="0"/>
                <a:cs typeface="Arial" panose="020B0604020202020204" pitchFamily="34" charset="0"/>
              </a:rPr>
              <a:t> </a:t>
            </a:r>
            <a:r>
              <a:rPr lang="en-GB" sz="1400" b="1" dirty="0" err="1">
                <a:solidFill>
                  <a:srgbClr val="000000"/>
                </a:solidFill>
                <a:latin typeface="Arial" panose="020B0604020202020204" pitchFamily="34" charset="0"/>
                <a:cs typeface="Arial" panose="020B0604020202020204" pitchFamily="34" charset="0"/>
              </a:rPr>
              <a:t>Oreopoulos</a:t>
            </a:r>
            <a:r>
              <a:rPr lang="en-GB" sz="1400" b="1" dirty="0">
                <a:solidFill>
                  <a:srgbClr val="000000"/>
                </a:solidFill>
                <a:latin typeface="Arial" panose="020B0604020202020204" pitchFamily="34" charset="0"/>
                <a:cs typeface="Arial" panose="020B0604020202020204" pitchFamily="34" charset="0"/>
              </a:rPr>
              <a:t> (NASA-GSFC, Code 613)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3"/>
            <a:ext cx="834169" cy="709821"/>
          </a:xfrm>
          <a:prstGeom prst="rect">
            <a:avLst/>
          </a:prstGeom>
        </p:spPr>
      </p:pic>
      <p:sp>
        <p:nvSpPr>
          <p:cNvPr id="6" name="TextBox 5"/>
          <p:cNvSpPr txBox="1"/>
          <p:nvPr/>
        </p:nvSpPr>
        <p:spPr>
          <a:xfrm>
            <a:off x="1596390" y="4876801"/>
            <a:ext cx="8999220" cy="1323439"/>
          </a:xfrm>
          <a:prstGeom prst="rect">
            <a:avLst/>
          </a:prstGeom>
          <a:solidFill>
            <a:schemeClr val="bg1">
              <a:lumMod val="75000"/>
            </a:schemeClr>
          </a:solidFill>
          <a:ln w="19050">
            <a:solidFill>
              <a:schemeClr val="tx1"/>
            </a:solidFill>
          </a:ln>
        </p:spPr>
        <p:txBody>
          <a:bodyPr wrap="square" rtlCol="0">
            <a:spAutoFit/>
          </a:bodyPr>
          <a:lstStyle/>
          <a:p>
            <a:r>
              <a:rPr lang="en-US" sz="1600" b="1" dirty="0">
                <a:latin typeface="Arial" panose="020B0604020202020204" pitchFamily="34" charset="0"/>
                <a:cs typeface="Arial" panose="020B0604020202020204" pitchFamily="34" charset="0"/>
              </a:rPr>
              <a:t>Using NASA satellite data, we provide the first observational diagnosis of radiative forcing, namely the component of Earth’s radiative energy imbalance directly caused by a change in the composition of the atmosphere. The steadily increasing global radiative forcing from 2003-2018 is direct evidence of human impact on climate through a combination of rising greenhouse concentrations and, to a lesser extent, reduced aerosol emissions.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0" y="6415946"/>
            <a:ext cx="1036320" cy="442055"/>
          </a:xfrm>
          <a:prstGeom prst="rect">
            <a:avLst/>
          </a:prstGeom>
        </p:spPr>
      </p:pic>
      <p:pic>
        <p:nvPicPr>
          <p:cNvPr id="5" name="Picture 4">
            <a:extLst>
              <a:ext uri="{FF2B5EF4-FFF2-40B4-BE49-F238E27FC236}">
                <a16:creationId xmlns:a16="http://schemas.microsoft.com/office/drawing/2014/main" id="{8373D85A-185F-F943-B1D2-F5EAC4F669B4}"/>
              </a:ext>
            </a:extLst>
          </p:cNvPr>
          <p:cNvPicPr>
            <a:picLocks noChangeAspect="1"/>
          </p:cNvPicPr>
          <p:nvPr/>
        </p:nvPicPr>
        <p:blipFill rotWithShape="1">
          <a:blip r:embed="rId5">
            <a:extLst>
              <a:ext uri="{28A0092B-C50C-407E-A947-70E740481C1C}">
                <a14:useLocalDpi xmlns:a14="http://schemas.microsoft.com/office/drawing/2010/main" val="0"/>
              </a:ext>
            </a:extLst>
          </a:blip>
          <a:srcRect l="5555" t="8889" r="9259" b="6446"/>
          <a:stretch/>
        </p:blipFill>
        <p:spPr>
          <a:xfrm>
            <a:off x="1746480" y="1119218"/>
            <a:ext cx="4349520" cy="3602478"/>
          </a:xfrm>
          <a:prstGeom prst="rect">
            <a:avLst/>
          </a:prstGeom>
        </p:spPr>
      </p:pic>
      <p:pic>
        <p:nvPicPr>
          <p:cNvPr id="13" name="Picture 12">
            <a:extLst>
              <a:ext uri="{FF2B5EF4-FFF2-40B4-BE49-F238E27FC236}">
                <a16:creationId xmlns:a16="http://schemas.microsoft.com/office/drawing/2014/main" id="{C7BA2AEA-78DF-9D48-BBDC-995F063B4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1" y="1092855"/>
            <a:ext cx="3783589" cy="2873252"/>
          </a:xfrm>
          <a:prstGeom prst="rect">
            <a:avLst/>
          </a:prstGeom>
        </p:spPr>
      </p:pic>
      <p:sp>
        <p:nvSpPr>
          <p:cNvPr id="7" name="TextBox 6">
            <a:extLst>
              <a:ext uri="{FF2B5EF4-FFF2-40B4-BE49-F238E27FC236}">
                <a16:creationId xmlns:a16="http://schemas.microsoft.com/office/drawing/2014/main" id="{9A777E7B-43CF-C740-B7E1-B1B22129CF52}"/>
              </a:ext>
            </a:extLst>
          </p:cNvPr>
          <p:cNvSpPr txBox="1"/>
          <p:nvPr/>
        </p:nvSpPr>
        <p:spPr>
          <a:xfrm>
            <a:off x="6203354" y="4004102"/>
            <a:ext cx="4418197" cy="41549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Increases in SW IRF (shortwave instantaneous radiative forcing)</a:t>
            </a:r>
          </a:p>
          <a:p>
            <a:r>
              <a:rPr lang="en-US" sz="1050" b="1" dirty="0">
                <a:latin typeface="Arial" panose="020B0604020202020204" pitchFamily="34" charset="0"/>
                <a:cs typeface="Arial" panose="020B0604020202020204" pitchFamily="34" charset="0"/>
              </a:rPr>
              <a:t>are present over the Eastern U.S., Western Europe and East China</a:t>
            </a:r>
          </a:p>
        </p:txBody>
      </p:sp>
      <p:sp>
        <p:nvSpPr>
          <p:cNvPr id="4" name="Footer Placeholder 3">
            <a:extLst>
              <a:ext uri="{FF2B5EF4-FFF2-40B4-BE49-F238E27FC236}">
                <a16:creationId xmlns:a16="http://schemas.microsoft.com/office/drawing/2014/main" id="{BB5D929B-ADB4-4D95-831F-DD4967C09866}"/>
              </a:ext>
            </a:extLst>
          </p:cNvPr>
          <p:cNvSpPr>
            <a:spLocks noGrp="1"/>
          </p:cNvSpPr>
          <p:nvPr>
            <p:ph type="ftr" sz="quarter" idx="11"/>
          </p:nvPr>
        </p:nvSpPr>
        <p:spPr/>
        <p:txBody>
          <a:bodyPr/>
          <a:lstStyle/>
          <a:p>
            <a:r>
              <a:rPr lang="en-US" sz="1000" b="1" dirty="0">
                <a:solidFill>
                  <a:schemeClr val="tx1"/>
                </a:solidFill>
                <a:latin typeface="Arial" panose="020B0604020202020204" pitchFamily="34" charset="0"/>
                <a:cs typeface="Arial" panose="020B0604020202020204" pitchFamily="34" charset="0"/>
              </a:rPr>
              <a:t>Earth Sciences Division - Atmospheres </a:t>
            </a:r>
          </a:p>
        </p:txBody>
      </p:sp>
    </p:spTree>
    <p:extLst>
      <p:ext uri="{BB962C8B-B14F-4D97-AF65-F5344CB8AC3E}">
        <p14:creationId xmlns:p14="http://schemas.microsoft.com/office/powerpoint/2010/main" val="30219136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399" y="123826"/>
            <a:ext cx="9109045" cy="5478423"/>
          </a:xfrm>
          <a:prstGeom prst="rect">
            <a:avLst/>
          </a:prstGeom>
          <a:noFill/>
          <a:ln w="9525">
            <a:noFill/>
            <a:miter lim="800000"/>
            <a:headEnd/>
            <a:tailEnd/>
          </a:ln>
        </p:spPr>
        <p:txBody>
          <a:bodyPr wrap="square">
            <a:spAutoFit/>
          </a:bodyPr>
          <a:lstStyle/>
          <a:p>
            <a:pPr fontAlgn="t">
              <a:defRPr/>
            </a:pPr>
            <a:r>
              <a:rPr lang="en-US" sz="1000" dirty="0">
                <a:solidFill>
                  <a:srgbClr val="000000"/>
                </a:solidFill>
                <a:latin typeface="Arial" panose="020B0604020202020204" pitchFamily="34" charset="0"/>
                <a:cs typeface="Arial" panose="020B0604020202020204" pitchFamily="34" charset="0"/>
              </a:rPr>
              <a:t>Name:             </a:t>
            </a:r>
            <a:r>
              <a:rPr lang="en-US" sz="1000" dirty="0" err="1">
                <a:solidFill>
                  <a:srgbClr val="000000"/>
                </a:solidFill>
                <a:latin typeface="Arial" panose="020B0604020202020204" pitchFamily="34" charset="0"/>
                <a:cs typeface="Arial" panose="020B0604020202020204" pitchFamily="34" charset="0"/>
              </a:rPr>
              <a:t>Name:Ryan</a:t>
            </a:r>
            <a:r>
              <a:rPr lang="en-US" sz="1000" dirty="0">
                <a:solidFill>
                  <a:srgbClr val="000000"/>
                </a:solidFill>
                <a:latin typeface="Arial" panose="020B0604020202020204" pitchFamily="34" charset="0"/>
                <a:cs typeface="Arial" panose="020B0604020202020204" pitchFamily="34" charset="0"/>
              </a:rPr>
              <a:t> Kramer, NASA/GSFC, Code 613 and UMBC/JCET</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                        E-mail: ryan.j.kramer@nasa.gov</a:t>
            </a:r>
            <a:br>
              <a:rPr lang="en-US" sz="1000" dirty="0">
                <a:solidFill>
                  <a:srgbClr val="000000"/>
                </a:solidFill>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                        Phone: 301-614-5450</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fontAlgn="t">
              <a:defRPr/>
            </a:pPr>
            <a:r>
              <a:rPr lang="en-US" sz="1000" b="1" dirty="0">
                <a:latin typeface="Arial" panose="020B0604020202020204" pitchFamily="34" charset="0"/>
                <a:cs typeface="Arial" panose="020B0604020202020204" pitchFamily="34" charset="0"/>
              </a:rPr>
              <a:t>References:</a:t>
            </a:r>
          </a:p>
          <a:p>
            <a:r>
              <a:rPr lang="en-US" sz="1000" dirty="0">
                <a:latin typeface="Arial" panose="020B0604020202020204" pitchFamily="34" charset="0"/>
                <a:cs typeface="Arial" panose="020B0604020202020204" pitchFamily="34" charset="0"/>
              </a:rPr>
              <a:t>Kramer, R. J., He, H., </a:t>
            </a:r>
            <a:r>
              <a:rPr lang="en-US" sz="1000" dirty="0" err="1">
                <a:latin typeface="Arial" panose="020B0604020202020204" pitchFamily="34" charset="0"/>
                <a:cs typeface="Arial" panose="020B0604020202020204" pitchFamily="34" charset="0"/>
              </a:rPr>
              <a:t>Soden</a:t>
            </a:r>
            <a:r>
              <a:rPr lang="en-US" sz="1000" dirty="0">
                <a:latin typeface="Arial" panose="020B0604020202020204" pitchFamily="34" charset="0"/>
                <a:cs typeface="Arial" panose="020B0604020202020204" pitchFamily="34" charset="0"/>
              </a:rPr>
              <a:t>, B. J., </a:t>
            </a:r>
            <a:r>
              <a:rPr lang="en-US" sz="1000" dirty="0" err="1">
                <a:latin typeface="Arial" panose="020B0604020202020204" pitchFamily="34" charset="0"/>
                <a:cs typeface="Arial" panose="020B0604020202020204" pitchFamily="34" charset="0"/>
              </a:rPr>
              <a:t>Oreopoulos</a:t>
            </a:r>
            <a:r>
              <a:rPr lang="en-US" sz="1000" dirty="0">
                <a:latin typeface="Arial" panose="020B0604020202020204" pitchFamily="34" charset="0"/>
                <a:cs typeface="Arial" panose="020B0604020202020204" pitchFamily="34" charset="0"/>
              </a:rPr>
              <a:t>, L., Myhre, G., Forster, P. M., &amp; Smith, C. J. (2021). Observational Evidence of Increasing Global Radiative Forcing. </a:t>
            </a:r>
            <a:r>
              <a:rPr lang="en-US" sz="1000" i="1" dirty="0">
                <a:latin typeface="Arial" panose="020B0604020202020204" pitchFamily="34" charset="0"/>
                <a:cs typeface="Arial" panose="020B0604020202020204" pitchFamily="34" charset="0"/>
              </a:rPr>
              <a:t>Geophysical Research Letters</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48</a:t>
            </a:r>
            <a:r>
              <a:rPr lang="en-US" sz="1000" dirty="0">
                <a:latin typeface="Arial" panose="020B0604020202020204" pitchFamily="34" charset="0"/>
                <a:cs typeface="Arial" panose="020B0604020202020204" pitchFamily="34" charset="0"/>
              </a:rPr>
              <a:t>(7). https://doi.org/10.1029/2020GL091585</a:t>
            </a:r>
          </a:p>
          <a:p>
            <a:pPr fontAlgn="t">
              <a:defRPr/>
            </a:pP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Data Sources: </a:t>
            </a:r>
            <a:r>
              <a:rPr lang="en-US" sz="1000" dirty="0">
                <a:latin typeface="Arial" panose="020B0604020202020204" pitchFamily="34" charset="0"/>
                <a:cs typeface="Arial" panose="020B0604020202020204" pitchFamily="34" charset="0"/>
              </a:rPr>
              <a:t>The CERES radiative flux observations are available at </a:t>
            </a:r>
            <a:r>
              <a:rPr lang="en-US" sz="1000" dirty="0">
                <a:latin typeface="Arial" panose="020B0604020202020204" pitchFamily="34" charset="0"/>
                <a:cs typeface="Arial" panose="020B0604020202020204" pitchFamily="34" charset="0"/>
                <a:hlinkClick r:id="rId3"/>
              </a:rPr>
              <a:t>https://ceres.larc.nasa.gov/data/</a:t>
            </a:r>
            <a:r>
              <a:rPr lang="en-US" sz="1000" dirty="0">
                <a:latin typeface="Arial" panose="020B0604020202020204" pitchFamily="34" charset="0"/>
                <a:cs typeface="Arial" panose="020B0604020202020204" pitchFamily="34" charset="0"/>
              </a:rPr>
              <a:t>. The AIRS temperature and water vapor observations and the MERRA-2 reanalysis data are available at </a:t>
            </a:r>
            <a:r>
              <a:rPr lang="en-US" sz="1000" dirty="0">
                <a:latin typeface="Arial" panose="020B0604020202020204" pitchFamily="34" charset="0"/>
                <a:cs typeface="Arial" panose="020B0604020202020204" pitchFamily="34" charset="0"/>
                <a:hlinkClick r:id="rId4"/>
              </a:rPr>
              <a:t>https://disc.gsfc.nasa.gov/</a:t>
            </a:r>
            <a:r>
              <a:rPr lang="en-US" sz="1000" dirty="0">
                <a:latin typeface="Arial" panose="020B0604020202020204" pitchFamily="34" charset="0"/>
                <a:cs typeface="Arial" panose="020B0604020202020204" pitchFamily="34" charset="0"/>
              </a:rPr>
              <a:t>. The </a:t>
            </a:r>
            <a:r>
              <a:rPr lang="en-US" sz="1000" dirty="0" err="1">
                <a:latin typeface="Arial" panose="020B0604020202020204" pitchFamily="34" charset="0"/>
                <a:cs typeface="Arial" panose="020B0604020202020204" pitchFamily="34" charset="0"/>
              </a:rPr>
              <a:t>CloudSat</a:t>
            </a:r>
            <a:r>
              <a:rPr lang="en-US" sz="1000" dirty="0">
                <a:latin typeface="Arial" panose="020B0604020202020204" pitchFamily="34" charset="0"/>
                <a:cs typeface="Arial" panose="020B0604020202020204" pitchFamily="34" charset="0"/>
              </a:rPr>
              <a:t>/CALIPSO radiative kernels used in this study and related code for applying them are available at </a:t>
            </a:r>
            <a:r>
              <a:rPr lang="en-US" sz="1000" dirty="0">
                <a:latin typeface="Arial" panose="020B0604020202020204" pitchFamily="34" charset="0"/>
                <a:cs typeface="Arial" panose="020B0604020202020204" pitchFamily="34" charset="0"/>
                <a:hlinkClick r:id="rId5"/>
              </a:rPr>
              <a:t>https://climate.rsmas.miami.edu/data/radiative-kernels/</a:t>
            </a:r>
            <a:r>
              <a:rPr lang="en-US" sz="1000" dirty="0">
                <a:latin typeface="Arial" panose="020B0604020202020204" pitchFamily="34" charset="0"/>
                <a:cs typeface="Arial" panose="020B0604020202020204" pitchFamily="34" charset="0"/>
              </a:rPr>
              <a:t>. Funding for this study was provided by the NASA Postdoctoral Program, NASA award 80NSSC18K1032, the NASA </a:t>
            </a:r>
            <a:r>
              <a:rPr lang="en-US" sz="1000" dirty="0" err="1">
                <a:latin typeface="Arial" panose="020B0604020202020204" pitchFamily="34" charset="0"/>
                <a:cs typeface="Arial" panose="020B0604020202020204" pitchFamily="34" charset="0"/>
              </a:rPr>
              <a:t>CloudSat</a:t>
            </a:r>
            <a:r>
              <a:rPr lang="en-US" sz="1000" dirty="0">
                <a:latin typeface="Arial" panose="020B0604020202020204" pitchFamily="34" charset="0"/>
                <a:cs typeface="Arial" panose="020B0604020202020204" pitchFamily="34" charset="0"/>
              </a:rPr>
              <a:t>/CALIPSO Science Team and </a:t>
            </a:r>
            <a:r>
              <a:rPr lang="en-US" sz="1000" dirty="0" err="1">
                <a:latin typeface="Arial" panose="020B0604020202020204" pitchFamily="34" charset="0"/>
                <a:cs typeface="Arial" panose="020B0604020202020204" pitchFamily="34" charset="0"/>
              </a:rPr>
              <a:t>MEasUREs</a:t>
            </a:r>
            <a:r>
              <a:rPr lang="en-US" sz="1000" dirty="0">
                <a:latin typeface="Arial" panose="020B0604020202020204" pitchFamily="34" charset="0"/>
                <a:cs typeface="Arial" panose="020B0604020202020204" pitchFamily="34" charset="0"/>
              </a:rPr>
              <a:t> programs, the European Union’s 2020 Horizons research grant program under agreement no. 820829 (CONSTRAIN) and the UKRI NERC grant NE/N006038/1 (SMURPHS).</a:t>
            </a:r>
          </a:p>
          <a:p>
            <a:endParaRPr lang="en-US" sz="1000" dirty="0">
              <a:latin typeface="Arial" panose="020B0604020202020204" pitchFamily="34" charset="0"/>
              <a:cs typeface="Arial" panose="020B0604020202020204" pitchFamily="34" charset="0"/>
            </a:endParaRPr>
          </a:p>
          <a:p>
            <a:pPr fontAlgn="t">
              <a:defRPr/>
            </a:pPr>
            <a:r>
              <a:rPr lang="en-US" sz="1000" b="1" dirty="0">
                <a:latin typeface="Arial" panose="020B0604020202020204" pitchFamily="34" charset="0"/>
                <a:cs typeface="Arial" panose="020B0604020202020204" pitchFamily="34" charset="0"/>
              </a:rPr>
              <a:t>Technical Description of Figures:</a:t>
            </a:r>
          </a:p>
          <a:p>
            <a:pPr fontAlgn="t">
              <a:defRPr/>
            </a:pPr>
            <a:r>
              <a:rPr lang="en-US" sz="1000" b="1" i="1" dirty="0">
                <a:latin typeface="Arial" panose="020B0604020202020204" pitchFamily="34" charset="0"/>
                <a:cs typeface="Arial" panose="020B0604020202020204" pitchFamily="34" charset="0"/>
              </a:rPr>
              <a:t>Graphic 1: </a:t>
            </a:r>
            <a:r>
              <a:rPr lang="en-US" sz="1000" dirty="0">
                <a:latin typeface="Arial" panose="020B0604020202020204" pitchFamily="34" charset="0"/>
                <a:cs typeface="Arial" panose="020B0604020202020204" pitchFamily="34" charset="0"/>
              </a:rPr>
              <a:t>Global-mean anomalies of a) total, b) longwave and c) shortwave instantaneous radiative forcing (IRF) estimated by applying radiative kernels developed from </a:t>
            </a:r>
            <a:r>
              <a:rPr lang="en-US" sz="1000" dirty="0" err="1">
                <a:latin typeface="Arial" panose="020B0604020202020204" pitchFamily="34" charset="0"/>
                <a:cs typeface="Arial" panose="020B0604020202020204" pitchFamily="34" charset="0"/>
              </a:rPr>
              <a:t>CloudSat</a:t>
            </a:r>
            <a:r>
              <a:rPr lang="en-US" sz="1000" dirty="0">
                <a:latin typeface="Arial" panose="020B0604020202020204" pitchFamily="34" charset="0"/>
                <a:cs typeface="Arial" panose="020B0604020202020204" pitchFamily="34" charset="0"/>
              </a:rPr>
              <a:t>/CALIPSO data to observations from CERES and AIRS (red) and to MERRA-2 reanalysis data (blue). Additional calculations of greenhouse gas-only IRF are also shown using empirical formulas (green) and the SOCRATES radiative transfer model (gray).  Uncertainty of ±2σ is shown with shading, computed as described in the reference above. All radiative forcing trends are statistically significant with 95% confidence.</a:t>
            </a:r>
          </a:p>
          <a:p>
            <a:pPr fontAlgn="t">
              <a:defRPr/>
            </a:pPr>
            <a:endParaRPr lang="en-US" sz="1000" dirty="0">
              <a:latin typeface="Arial" panose="020B0604020202020204" pitchFamily="34" charset="0"/>
              <a:cs typeface="Arial" panose="020B0604020202020204" pitchFamily="34" charset="0"/>
            </a:endParaRPr>
          </a:p>
          <a:p>
            <a:pPr fontAlgn="t">
              <a:defRPr/>
            </a:pPr>
            <a:r>
              <a:rPr lang="en-US" sz="1000" b="1" i="1" dirty="0">
                <a:latin typeface="Arial" panose="020B0604020202020204" pitchFamily="34" charset="0"/>
                <a:cs typeface="Arial" panose="020B0604020202020204" pitchFamily="34" charset="0"/>
              </a:rPr>
              <a:t>Graphic 2: </a:t>
            </a:r>
            <a:r>
              <a:rPr lang="en-US" sz="1000" dirty="0">
                <a:latin typeface="Arial" panose="020B0604020202020204" pitchFamily="34" charset="0"/>
                <a:cs typeface="Arial" panose="020B0604020202020204" pitchFamily="34" charset="0"/>
              </a:rPr>
              <a:t>Local linear trends from 2003-2018 in shortwave instantaneous radiative forcing (SW IRF), diagnosed from CERES and AIRS observations.  A positive (red) contour indicates an increase in planetary heating while a negative (blue) contour indicates an increase in planetary cooling. Large increases in radiative forcing are present over the Eastern U.S., Western Europe and East China where government regulations have decreased aerosol emissions.</a:t>
            </a:r>
          </a:p>
          <a:p>
            <a:pPr fontAlgn="t">
              <a:defRPr/>
            </a:pPr>
            <a:endParaRPr lang="en-US" sz="1000" b="1" dirty="0">
              <a:latin typeface="Arial" panose="020B0604020202020204" pitchFamily="34" charset="0"/>
              <a:cs typeface="Arial" panose="020B0604020202020204" pitchFamily="34" charset="0"/>
            </a:endParaRPr>
          </a:p>
          <a:p>
            <a:pPr fontAlgn="t">
              <a:defRPr/>
            </a:pPr>
            <a:endParaRPr lang="en-US" sz="1000" dirty="0">
              <a:latin typeface="Arial" panose="020B0604020202020204" pitchFamily="34" charset="0"/>
              <a:cs typeface="Arial" panose="020B0604020202020204" pitchFamily="34" charset="0"/>
            </a:endParaRPr>
          </a:p>
          <a:p>
            <a:pPr fontAlgn="t">
              <a:defRPr/>
            </a:pPr>
            <a:r>
              <a:rPr lang="en-US" sz="1000" b="1" dirty="0">
                <a:latin typeface="Arial" panose="020B0604020202020204" pitchFamily="34" charset="0"/>
                <a:cs typeface="Arial" panose="020B0604020202020204" pitchFamily="34" charset="0"/>
              </a:rPr>
              <a:t>Scientific significance, societal relevance, and relationships to future missions: </a:t>
            </a:r>
            <a:r>
              <a:rPr lang="en-US" sz="1000" dirty="0">
                <a:latin typeface="Arial" panose="020B0604020202020204" pitchFamily="34" charset="0"/>
                <a:cs typeface="Arial" panose="020B0604020202020204" pitchFamily="34" charset="0"/>
              </a:rPr>
              <a:t>This work provides the first observational evidence that radiative forcing has been increasing on the global scale. This is arguably the most direct evidence ever produced that human activity, largely by increasing greenhouse gas emissions, is changing the climate.  The work makes use of satellite observations from CERES, AIRS and </a:t>
            </a:r>
            <a:r>
              <a:rPr lang="en-US" sz="1000" dirty="0" err="1">
                <a:latin typeface="Arial" panose="020B0604020202020204" pitchFamily="34" charset="0"/>
                <a:cs typeface="Arial" panose="020B0604020202020204" pitchFamily="34" charset="0"/>
              </a:rPr>
              <a:t>CloudSat</a:t>
            </a:r>
            <a:r>
              <a:rPr lang="en-US" sz="1000" dirty="0">
                <a:latin typeface="Arial" panose="020B0604020202020204" pitchFamily="34" charset="0"/>
                <a:cs typeface="Arial" panose="020B0604020202020204" pitchFamily="34" charset="0"/>
              </a:rPr>
              <a:t>/CALIPSO, but could be paired with any other observation of Earth’s radiative energy budget and temperature and humidity profiles. Therefore, this type of diagnosis can continue indefinitely with upcoming radiation budget missions like Libera, a successor to CERES, and infrared sounders like </a:t>
            </a:r>
            <a:r>
              <a:rPr lang="en-US" sz="1000" dirty="0" err="1">
                <a:latin typeface="Arial" panose="020B0604020202020204" pitchFamily="34" charset="0"/>
                <a:cs typeface="Arial" panose="020B0604020202020204" pitchFamily="34" charset="0"/>
              </a:rPr>
              <a:t>CrIS</a:t>
            </a:r>
            <a:r>
              <a:rPr lang="en-US" sz="1000" dirty="0">
                <a:latin typeface="Arial" panose="020B0604020202020204" pitchFamily="34" charset="0"/>
                <a:cs typeface="Arial" panose="020B0604020202020204" pitchFamily="34" charset="0"/>
              </a:rPr>
              <a:t> extending the temperature and water vapor profile record of AIRS.  Since the radiative forcing is unambiguously detecting human influence on the climate, continued observations would be a key tool for monitoring the impact of future climate mitigation efforts.</a:t>
            </a:r>
          </a:p>
          <a:p>
            <a:pPr fontAlgn="t">
              <a:defRPr/>
            </a:pPr>
            <a:endParaRPr lang="en-US" sz="1200" b="1" dirty="0">
              <a:latin typeface="Arial" panose="020B0604020202020204" pitchFamily="34" charset="0"/>
              <a:cs typeface="Arial" panose="020B0604020202020204" pitchFamily="34" charset="0"/>
            </a:endParaRPr>
          </a:p>
          <a:p>
            <a:pPr fontAlgn="t">
              <a:defRPr/>
            </a:pPr>
            <a:endParaRPr lang="en-U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2" y="3"/>
            <a:ext cx="834169" cy="709821"/>
          </a:xfrm>
          <a:prstGeom prst="rect">
            <a:avLst/>
          </a:prstGeom>
        </p:spPr>
      </p:pic>
      <p:sp>
        <p:nvSpPr>
          <p:cNvPr id="2" name="Footer Placeholder 1">
            <a:extLst>
              <a:ext uri="{FF2B5EF4-FFF2-40B4-BE49-F238E27FC236}">
                <a16:creationId xmlns:a16="http://schemas.microsoft.com/office/drawing/2014/main" id="{5A23F94C-EBAD-47C8-85AB-0F63EE516213}"/>
              </a:ext>
            </a:extLst>
          </p:cNvPr>
          <p:cNvSpPr>
            <a:spLocks noGrp="1"/>
          </p:cNvSpPr>
          <p:nvPr>
            <p:ph type="ftr" sz="quarter" idx="11"/>
          </p:nvPr>
        </p:nvSpPr>
        <p:spPr/>
        <p:txBody>
          <a:bodyPr/>
          <a:lstStyle/>
          <a:p>
            <a:pPr lvl="0" algn="l" fontAlgn="base">
              <a:spcBef>
                <a:spcPct val="0"/>
              </a:spcBef>
              <a:spcAft>
                <a:spcPct val="0"/>
              </a:spcAft>
              <a:defRPr/>
            </a:pPr>
            <a:r>
              <a:rPr lang="en-US" sz="1000" b="1" dirty="0">
                <a:solidFill>
                  <a:srgbClr val="000000"/>
                </a:solidFill>
                <a:latin typeface="Arial"/>
              </a:rPr>
              <a:t>Earth Sciences Division - Atmospheres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41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237" y="2726320"/>
            <a:ext cx="5414206" cy="3882784"/>
          </a:xfrm>
          <a:prstGeom prst="rect">
            <a:avLst/>
          </a:prstGeom>
          <a:solidFill>
            <a:schemeClr val="bg1"/>
          </a:solidFill>
        </p:spPr>
      </p:pic>
      <p:sp>
        <p:nvSpPr>
          <p:cNvPr id="2050" name="Text Box 1"/>
          <p:cNvSpPr txBox="1">
            <a:spLocks noChangeArrowheads="1"/>
          </p:cNvSpPr>
          <p:nvPr/>
        </p:nvSpPr>
        <p:spPr bwMode="auto">
          <a:xfrm>
            <a:off x="2667000" y="40581"/>
            <a:ext cx="6324600" cy="8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nchor="ctr">
            <a:spAutoFit/>
          </a:bodyPr>
          <a:lstStyle>
            <a:lvl1pPr>
              <a:spcBef>
                <a:spcPct val="20000"/>
              </a:spcBef>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3200">
                <a:solidFill>
                  <a:schemeClr val="tx1"/>
                </a:solidFill>
                <a:latin typeface="Arial" panose="020B0604020202020204" pitchFamily="34" charset="0"/>
              </a:defRPr>
            </a:lvl1pPr>
            <a:lvl2pPr marL="742950" indent="-285750">
              <a:spcBef>
                <a:spcPct val="20000"/>
              </a:spcBef>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800">
                <a:solidFill>
                  <a:schemeClr val="tx1"/>
                </a:solidFill>
                <a:latin typeface="Arial" panose="020B0604020202020204" pitchFamily="34" charset="0"/>
              </a:defRPr>
            </a:lvl2pPr>
            <a:lvl3pPr marL="1143000" indent="-228600">
              <a:spcBef>
                <a:spcPct val="20000"/>
              </a:spcBef>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Arial" panose="020B0604020202020204" pitchFamily="34" charset="0"/>
              </a:defRPr>
            </a:lvl3pPr>
            <a:lvl4pPr marL="1600200" indent="-228600">
              <a:spcBef>
                <a:spcPct val="20000"/>
              </a:spcBef>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Arial" panose="020B0604020202020204" pitchFamily="34" charset="0"/>
              </a:defRPr>
            </a:lvl4pPr>
            <a:lvl5pPr marL="2057400" indent="-228600">
              <a:spcBef>
                <a:spcPct val="20000"/>
              </a:spcBef>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000">
                <a:solidFill>
                  <a:schemeClr val="tx1"/>
                </a:solidFill>
                <a:latin typeface="Arial" panose="020B0604020202020204" pitchFamily="34" charset="0"/>
              </a:defRPr>
            </a:lvl9pPr>
          </a:lstStyle>
          <a:p>
            <a:pPr algn="ctr" eaLnBrk="1" hangingPunct="1">
              <a:spcBef>
                <a:spcPct val="0"/>
              </a:spcBef>
              <a:buClr>
                <a:srgbClr val="000000"/>
              </a:buClr>
              <a:buSzPct val="45000"/>
              <a:buNone/>
            </a:pPr>
            <a:r>
              <a:rPr lang="en-US" sz="2000" b="1" dirty="0">
                <a:latin typeface="Times New Roman" panose="02020603050405020304" pitchFamily="18" charset="0"/>
                <a:cs typeface="Times New Roman" panose="02020603050405020304" pitchFamily="18" charset="0"/>
              </a:rPr>
              <a:t>Solar activity and responses observed in Balmer lines</a:t>
            </a:r>
          </a:p>
          <a:p>
            <a:pPr algn="ctr">
              <a:spcBef>
                <a:spcPct val="0"/>
              </a:spcBef>
              <a:buFontTx/>
              <a:buNone/>
            </a:pPr>
            <a:r>
              <a:rPr lang="en-US" altLang="en-US" sz="1100" dirty="0">
                <a:solidFill>
                  <a:srgbClr val="C00000"/>
                </a:solidFill>
                <a:latin typeface="Times New Roman" panose="02020603050405020304" pitchFamily="18" charset="0"/>
                <a:cs typeface="Times New Roman" panose="02020603050405020304" pitchFamily="18" charset="0"/>
              </a:rPr>
              <a:t>Sergey V. Marchenko </a:t>
            </a:r>
            <a:r>
              <a:rPr lang="en-US" altLang="en-US" sz="1100" baseline="30000" dirty="0">
                <a:solidFill>
                  <a:srgbClr val="C00000"/>
                </a:solidFill>
                <a:latin typeface="Times New Roman" panose="02020603050405020304" pitchFamily="18" charset="0"/>
                <a:cs typeface="Times New Roman" panose="02020603050405020304" pitchFamily="18" charset="0"/>
              </a:rPr>
              <a:t>1,2</a:t>
            </a:r>
            <a:r>
              <a:rPr lang="en-US" altLang="en-US" sz="1100" dirty="0">
                <a:solidFill>
                  <a:srgbClr val="C00000"/>
                </a:solidFill>
                <a:latin typeface="Times New Roman" panose="02020603050405020304" pitchFamily="18" charset="0"/>
                <a:cs typeface="Times New Roman" panose="02020603050405020304" pitchFamily="18" charset="0"/>
              </a:rPr>
              <a:t>, Serena </a:t>
            </a:r>
            <a:r>
              <a:rPr lang="en-US" altLang="en-US" sz="1100" dirty="0" err="1">
                <a:solidFill>
                  <a:srgbClr val="C00000"/>
                </a:solidFill>
                <a:latin typeface="Times New Roman" panose="02020603050405020304" pitchFamily="18" charset="0"/>
                <a:cs typeface="Times New Roman" panose="02020603050405020304" pitchFamily="18" charset="0"/>
              </a:rPr>
              <a:t>Criscuoli</a:t>
            </a:r>
            <a:r>
              <a:rPr lang="en-US" altLang="en-US" sz="1100" dirty="0">
                <a:solidFill>
                  <a:srgbClr val="C00000"/>
                </a:solidFill>
                <a:latin typeface="Times New Roman" panose="02020603050405020304" pitchFamily="18" charset="0"/>
                <a:cs typeface="Times New Roman" panose="02020603050405020304" pitchFamily="18" charset="0"/>
              </a:rPr>
              <a:t> </a:t>
            </a:r>
            <a:r>
              <a:rPr lang="en-US" altLang="en-US" sz="1100" baseline="30000" dirty="0">
                <a:solidFill>
                  <a:srgbClr val="C00000"/>
                </a:solidFill>
                <a:latin typeface="Times New Roman" panose="02020603050405020304" pitchFamily="18" charset="0"/>
                <a:cs typeface="Times New Roman" panose="02020603050405020304" pitchFamily="18" charset="0"/>
              </a:rPr>
              <a:t>3</a:t>
            </a:r>
            <a:r>
              <a:rPr lang="en-US" altLang="en-US" sz="1100" dirty="0">
                <a:solidFill>
                  <a:srgbClr val="C00000"/>
                </a:solidFill>
                <a:latin typeface="Times New Roman" panose="02020603050405020304" pitchFamily="18" charset="0"/>
                <a:cs typeface="Times New Roman" panose="02020603050405020304" pitchFamily="18" charset="0"/>
              </a:rPr>
              <a:t>, Matthew T. </a:t>
            </a:r>
            <a:r>
              <a:rPr lang="en-US" altLang="en-US" sz="1100" dirty="0" err="1">
                <a:solidFill>
                  <a:srgbClr val="C00000"/>
                </a:solidFill>
                <a:latin typeface="Times New Roman" panose="02020603050405020304" pitchFamily="18" charset="0"/>
                <a:cs typeface="Times New Roman" panose="02020603050405020304" pitchFamily="18" charset="0"/>
              </a:rPr>
              <a:t>DeLand</a:t>
            </a:r>
            <a:r>
              <a:rPr lang="en-US" altLang="en-US" sz="1100" dirty="0">
                <a:solidFill>
                  <a:srgbClr val="C00000"/>
                </a:solidFill>
                <a:latin typeface="Times New Roman" panose="02020603050405020304" pitchFamily="18" charset="0"/>
                <a:cs typeface="Times New Roman" panose="02020603050405020304" pitchFamily="18" charset="0"/>
              </a:rPr>
              <a:t> </a:t>
            </a:r>
            <a:r>
              <a:rPr lang="en-US" altLang="en-US" sz="1100" baseline="30000" dirty="0">
                <a:solidFill>
                  <a:srgbClr val="C00000"/>
                </a:solidFill>
                <a:latin typeface="Times New Roman" panose="02020603050405020304" pitchFamily="18" charset="0"/>
                <a:cs typeface="Times New Roman" panose="02020603050405020304" pitchFamily="18" charset="0"/>
              </a:rPr>
              <a:t>1,2</a:t>
            </a:r>
            <a:r>
              <a:rPr lang="en-US" altLang="en-US" sz="1100" dirty="0">
                <a:solidFill>
                  <a:srgbClr val="C00000"/>
                </a:solidFill>
                <a:latin typeface="Times New Roman" panose="02020603050405020304" pitchFamily="18" charset="0"/>
                <a:cs typeface="Times New Roman" panose="02020603050405020304" pitchFamily="18" charset="0"/>
              </a:rPr>
              <a:t>, Debi P. </a:t>
            </a:r>
            <a:r>
              <a:rPr lang="en-US" altLang="en-US" sz="1100" dirty="0" err="1">
                <a:solidFill>
                  <a:srgbClr val="C00000"/>
                </a:solidFill>
                <a:latin typeface="Times New Roman" panose="02020603050405020304" pitchFamily="18" charset="0"/>
                <a:cs typeface="Times New Roman" panose="02020603050405020304" pitchFamily="18" charset="0"/>
              </a:rPr>
              <a:t>Choudhary</a:t>
            </a:r>
            <a:r>
              <a:rPr lang="en-US" altLang="en-US" sz="1100" dirty="0">
                <a:solidFill>
                  <a:srgbClr val="C00000"/>
                </a:solidFill>
                <a:latin typeface="Times New Roman" panose="02020603050405020304" pitchFamily="18" charset="0"/>
                <a:cs typeface="Times New Roman" panose="02020603050405020304" pitchFamily="18" charset="0"/>
              </a:rPr>
              <a:t> </a:t>
            </a:r>
            <a:r>
              <a:rPr lang="en-US" altLang="en-US" sz="1100" baseline="30000" dirty="0">
                <a:solidFill>
                  <a:srgbClr val="C00000"/>
                </a:solidFill>
                <a:latin typeface="Times New Roman" panose="02020603050405020304" pitchFamily="18" charset="0"/>
                <a:cs typeface="Times New Roman" panose="02020603050405020304" pitchFamily="18" charset="0"/>
              </a:rPr>
              <a:t>4</a:t>
            </a:r>
            <a:r>
              <a:rPr lang="en-US" altLang="en-US" sz="1100" dirty="0">
                <a:solidFill>
                  <a:srgbClr val="C00000"/>
                </a:solidFill>
                <a:latin typeface="Times New Roman" panose="02020603050405020304" pitchFamily="18" charset="0"/>
                <a:cs typeface="Times New Roman" panose="02020603050405020304" pitchFamily="18" charset="0"/>
              </a:rPr>
              <a:t>, Greg Kopp </a:t>
            </a:r>
            <a:r>
              <a:rPr lang="en-US" altLang="en-US" sz="1100" baseline="30000" dirty="0">
                <a:solidFill>
                  <a:srgbClr val="C00000"/>
                </a:solidFill>
                <a:latin typeface="Times New Roman" panose="02020603050405020304" pitchFamily="18" charset="0"/>
                <a:cs typeface="Times New Roman" panose="02020603050405020304" pitchFamily="18" charset="0"/>
              </a:rPr>
              <a:t>5</a:t>
            </a:r>
            <a:endParaRPr lang="en-US" altLang="en-US" sz="900" baseline="30000" dirty="0">
              <a:latin typeface="Times New Roman" panose="02020603050405020304" pitchFamily="18" charset="0"/>
              <a:cs typeface="Times New Roman" panose="02020603050405020304" pitchFamily="18" charset="0"/>
            </a:endParaRPr>
          </a:p>
          <a:p>
            <a:pPr algn="ctr">
              <a:spcBef>
                <a:spcPct val="0"/>
              </a:spcBef>
              <a:buFontTx/>
              <a:buNone/>
            </a:pPr>
            <a:r>
              <a:rPr lang="en-US" altLang="en-US" sz="900" baseline="30000" dirty="0">
                <a:latin typeface="Times New Roman" panose="02020603050405020304" pitchFamily="18" charset="0"/>
                <a:cs typeface="Times New Roman" panose="02020603050405020304" pitchFamily="18" charset="0"/>
              </a:rPr>
              <a:t>1</a:t>
            </a:r>
            <a:r>
              <a:rPr lang="en-US" altLang="en-US" sz="900" dirty="0">
                <a:latin typeface="Times New Roman" panose="02020603050405020304" pitchFamily="18" charset="0"/>
                <a:cs typeface="Times New Roman" panose="02020603050405020304" pitchFamily="18" charset="0"/>
              </a:rPr>
              <a:t>SSAI, </a:t>
            </a:r>
            <a:r>
              <a:rPr lang="en-US" altLang="en-US" sz="900" baseline="30000" dirty="0">
                <a:latin typeface="Times New Roman" panose="02020603050405020304" pitchFamily="18" charset="0"/>
                <a:cs typeface="Times New Roman" panose="02020603050405020304" pitchFamily="18" charset="0"/>
              </a:rPr>
              <a:t>2</a:t>
            </a:r>
            <a:r>
              <a:rPr lang="en-US" altLang="en-US" sz="900" dirty="0">
                <a:latin typeface="Times New Roman" panose="02020603050405020304" pitchFamily="18" charset="0"/>
                <a:cs typeface="Times New Roman" panose="02020603050405020304" pitchFamily="18" charset="0"/>
              </a:rPr>
              <a:t>NASA Goddard Space Flight Center,</a:t>
            </a:r>
            <a:r>
              <a:rPr lang="en-US" sz="900" dirty="0">
                <a:latin typeface="Times New Roman" panose="02020603050405020304" pitchFamily="18" charset="0"/>
                <a:cs typeface="Times New Roman" panose="02020603050405020304" pitchFamily="18" charset="0"/>
              </a:rPr>
              <a:t> </a:t>
            </a:r>
            <a:r>
              <a:rPr lang="en-US" sz="900" baseline="30000" dirty="0">
                <a:latin typeface="Times New Roman" panose="02020603050405020304" pitchFamily="18" charset="0"/>
                <a:cs typeface="Times New Roman" panose="02020603050405020304" pitchFamily="18" charset="0"/>
              </a:rPr>
              <a:t>3</a:t>
            </a:r>
            <a:r>
              <a:rPr lang="en-US" sz="900" dirty="0">
                <a:latin typeface="Times New Roman" panose="02020603050405020304" pitchFamily="18" charset="0"/>
                <a:cs typeface="Times New Roman" panose="02020603050405020304" pitchFamily="18" charset="0"/>
              </a:rPr>
              <a:t>National Solar Observatory, Boulder,</a:t>
            </a:r>
            <a:r>
              <a:rPr lang="en-US" altLang="en-US" sz="900" dirty="0">
                <a:latin typeface="Times New Roman" panose="02020603050405020304" pitchFamily="18" charset="0"/>
                <a:cs typeface="Times New Roman" panose="02020603050405020304" pitchFamily="18" charset="0"/>
              </a:rPr>
              <a:t> </a:t>
            </a:r>
            <a:r>
              <a:rPr lang="en-US" altLang="en-US" sz="900" baseline="30000" dirty="0">
                <a:latin typeface="Times New Roman" panose="02020603050405020304" pitchFamily="18" charset="0"/>
                <a:cs typeface="Times New Roman" panose="02020603050405020304" pitchFamily="18" charset="0"/>
              </a:rPr>
              <a:t>4</a:t>
            </a:r>
            <a:r>
              <a:rPr lang="en-US" sz="900" dirty="0">
                <a:latin typeface="Times New Roman" panose="02020603050405020304" pitchFamily="18" charset="0"/>
                <a:cs typeface="Times New Roman" panose="02020603050405020304" pitchFamily="18" charset="0"/>
              </a:rPr>
              <a:t>San Fernando Observatory, California State University – Northridge,</a:t>
            </a:r>
            <a:r>
              <a:rPr lang="en-US" altLang="en-US" sz="900" dirty="0">
                <a:latin typeface="Times New Roman" panose="02020603050405020304" pitchFamily="18" charset="0"/>
                <a:cs typeface="Times New Roman" panose="02020603050405020304" pitchFamily="18" charset="0"/>
              </a:rPr>
              <a:t> </a:t>
            </a:r>
            <a:r>
              <a:rPr lang="en-US" altLang="en-US" sz="900" baseline="30000" dirty="0">
                <a:latin typeface="Times New Roman" panose="02020603050405020304" pitchFamily="18" charset="0"/>
                <a:cs typeface="Times New Roman" panose="02020603050405020304" pitchFamily="18" charset="0"/>
              </a:rPr>
              <a:t>5</a:t>
            </a:r>
            <a:r>
              <a:rPr lang="en-US" altLang="en-US" sz="900" dirty="0">
                <a:latin typeface="Times New Roman" panose="02020603050405020304" pitchFamily="18" charset="0"/>
                <a:cs typeface="Times New Roman" panose="02020603050405020304" pitchFamily="18" charset="0"/>
              </a:rPr>
              <a:t>Laboratory for Atmospheric and Space Physics, University of Colorado at Boulder </a:t>
            </a:r>
          </a:p>
        </p:txBody>
      </p:sp>
      <p:pic>
        <p:nvPicPr>
          <p:cNvPr id="20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4964" y="52388"/>
            <a:ext cx="83343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descr="Image result for Aura OMI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98439"/>
            <a:ext cx="9144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8835" y="6364288"/>
            <a:ext cx="10366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846638" y="2823821"/>
            <a:ext cx="2438400" cy="646331"/>
          </a:xfrm>
          <a:prstGeom prst="rect">
            <a:avLst/>
          </a:prstGeom>
          <a:solidFill>
            <a:schemeClr val="bg1"/>
          </a:solidFill>
        </p:spPr>
        <p:txBody>
          <a:bodyPr wrap="square" rtlCol="0">
            <a:spAutoFit/>
          </a:bodyPr>
          <a:lstStyle/>
          <a:p>
            <a:r>
              <a:rPr lang="en-US" sz="1200" b="1" dirty="0">
                <a:solidFill>
                  <a:srgbClr val="FF0000"/>
                </a:solidFill>
                <a:latin typeface="Times New Roman" panose="02020603050405020304" pitchFamily="18" charset="0"/>
                <a:cs typeface="Times New Roman" panose="02020603050405020304" pitchFamily="18" charset="0"/>
              </a:rPr>
              <a:t>Total solar irradiance, inverted</a:t>
            </a:r>
          </a:p>
          <a:p>
            <a:r>
              <a:rPr lang="en-US" sz="1200" b="1" dirty="0">
                <a:solidFill>
                  <a:srgbClr val="0000FF"/>
                </a:solidFill>
                <a:latin typeface="Times New Roman" panose="02020603050405020304" pitchFamily="18" charset="0"/>
                <a:cs typeface="Times New Roman" panose="02020603050405020304" pitchFamily="18" charset="0"/>
              </a:rPr>
              <a:t>CH 430 nm, down-scaled</a:t>
            </a:r>
          </a:p>
          <a:p>
            <a:r>
              <a:rPr lang="en-US" sz="1200" b="1" dirty="0" err="1">
                <a:latin typeface="Times New Roman" panose="02020603050405020304" pitchFamily="18" charset="0"/>
                <a:cs typeface="Times New Roman" panose="02020603050405020304" pitchFamily="18" charset="0"/>
              </a:rPr>
              <a:t>Balmer</a:t>
            </a:r>
            <a:r>
              <a:rPr lang="en-US" sz="1200" b="1" dirty="0">
                <a:latin typeface="Times New Roman" panose="02020603050405020304" pitchFamily="18" charset="0"/>
                <a:cs typeface="Times New Roman" panose="02020603050405020304" pitchFamily="18" charset="0"/>
              </a:rPr>
              <a:t> lines</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3445" y="123922"/>
            <a:ext cx="472544" cy="566545"/>
          </a:xfrm>
          <a:prstGeom prst="rect">
            <a:avLst/>
          </a:prstGeom>
          <a:ln>
            <a:solidFill>
              <a:schemeClr val="bg1"/>
            </a:solidFill>
          </a:ln>
          <a:effectLst>
            <a:outerShdw blurRad="50800" dist="38100" dir="8100000" algn="tr" rotWithShape="0">
              <a:prstClr val="black">
                <a:alpha val="0"/>
              </a:prstClr>
            </a:outerShdw>
          </a:effectLst>
        </p:spPr>
      </p:pic>
      <p:sp>
        <p:nvSpPr>
          <p:cNvPr id="12" name="Right Bracket 11"/>
          <p:cNvSpPr/>
          <p:nvPr/>
        </p:nvSpPr>
        <p:spPr>
          <a:xfrm rot="10800000">
            <a:off x="1649293" y="4572000"/>
            <a:ext cx="275819" cy="1399032"/>
          </a:xfrm>
          <a:prstGeom prst="rightBracket">
            <a:avLst/>
          </a:prstGeom>
          <a:ln w="41275" cap="rnd">
            <a:solidFill>
              <a:srgbClr val="FF00FF"/>
            </a:solidFill>
            <a:headEnd type="arrow"/>
            <a:tailEnd type="arrow"/>
          </a:ln>
          <a:effectLst>
            <a:outerShdw blurRad="50800" dist="50800" dir="30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p:cNvSpPr txBox="1"/>
          <p:nvPr/>
        </p:nvSpPr>
        <p:spPr>
          <a:xfrm>
            <a:off x="1710677" y="5029201"/>
            <a:ext cx="662432" cy="307777"/>
          </a:xfrm>
          <a:prstGeom prst="rect">
            <a:avLst/>
          </a:prstGeom>
          <a:noFill/>
          <a:effectLst>
            <a:outerShdw blurRad="50800" dist="50800" dir="3000000" algn="ctr" rotWithShape="0">
              <a:schemeClr val="bg1">
                <a:lumMod val="65000"/>
              </a:schemeClr>
            </a:outerShdw>
          </a:effectLst>
        </p:spPr>
        <p:txBody>
          <a:bodyPr wrap="square" rtlCol="0">
            <a:spAutoFit/>
          </a:bodyPr>
          <a:lstStyle/>
          <a:p>
            <a:r>
              <a:rPr lang="en-US" sz="1400" b="1" dirty="0">
                <a:solidFill>
                  <a:srgbClr val="FF00FF"/>
                </a:solidFill>
                <a:latin typeface="Times New Roman" panose="02020603050405020304" pitchFamily="18" charset="0"/>
                <a:cs typeface="Times New Roman" panose="02020603050405020304" pitchFamily="18" charset="0"/>
              </a:rPr>
              <a:t>0.1 %</a:t>
            </a:r>
          </a:p>
        </p:txBody>
      </p:sp>
      <p:sp>
        <p:nvSpPr>
          <p:cNvPr id="2" name="TextBox 1">
            <a:extLst>
              <a:ext uri="{FF2B5EF4-FFF2-40B4-BE49-F238E27FC236}">
                <a16:creationId xmlns:a16="http://schemas.microsoft.com/office/drawing/2014/main" id="{835774AD-357B-4E77-8403-BA5C3E9B8B70}"/>
              </a:ext>
            </a:extLst>
          </p:cNvPr>
          <p:cNvSpPr txBox="1"/>
          <p:nvPr/>
        </p:nvSpPr>
        <p:spPr>
          <a:xfrm>
            <a:off x="3505200" y="6596390"/>
            <a:ext cx="7162800" cy="261610"/>
          </a:xfrm>
          <a:prstGeom prst="rect">
            <a:avLst/>
          </a:prstGeom>
          <a:noFill/>
        </p:spPr>
        <p:txBody>
          <a:bodyPr wrap="square" rtlCol="0">
            <a:spAutoFit/>
          </a:bodyPr>
          <a:lstStyle/>
          <a:p>
            <a:r>
              <a:rPr lang="en-US" altLang="en-US" sz="1100" dirty="0">
                <a:latin typeface="Times New Roman" panose="02020603050405020304" pitchFamily="18" charset="0"/>
                <a:cs typeface="Times New Roman" panose="02020603050405020304" pitchFamily="18" charset="0"/>
              </a:rPr>
              <a:t>Marchenko, et al., </a:t>
            </a:r>
            <a:r>
              <a:rPr lang="en-US" sz="1100" dirty="0">
                <a:latin typeface="Times New Roman" panose="02020603050405020304" pitchFamily="18" charset="0"/>
                <a:cs typeface="Times New Roman" panose="02020603050405020304" pitchFamily="18" charset="0"/>
              </a:rPr>
              <a:t>Solar Activity and Responses Observed in Balmer Lines, </a:t>
            </a:r>
            <a:r>
              <a:rPr lang="en-US" sz="1100" i="1" dirty="0">
                <a:latin typeface="Times New Roman" panose="02020603050405020304" pitchFamily="18" charset="0"/>
                <a:cs typeface="Times New Roman" panose="02020603050405020304" pitchFamily="18" charset="0"/>
              </a:rPr>
              <a:t>Astronomy and Astrophysics</a:t>
            </a:r>
            <a:r>
              <a:rPr lang="en-US" sz="1100" dirty="0">
                <a:latin typeface="Times New Roman" panose="02020603050405020304" pitchFamily="18" charset="0"/>
                <a:cs typeface="Times New Roman" panose="02020603050405020304" pitchFamily="18" charset="0"/>
              </a:rPr>
              <a:t>, 646, 81-86, 2021.</a:t>
            </a:r>
          </a:p>
        </p:txBody>
      </p:sp>
      <p:sp>
        <p:nvSpPr>
          <p:cNvPr id="16" name="TextBox 15">
            <a:extLst>
              <a:ext uri="{FF2B5EF4-FFF2-40B4-BE49-F238E27FC236}">
                <a16:creationId xmlns:a16="http://schemas.microsoft.com/office/drawing/2014/main" id="{D8C7E251-56EB-40E2-9AE6-2FE8191C1C91}"/>
              </a:ext>
            </a:extLst>
          </p:cNvPr>
          <p:cNvSpPr txBox="1"/>
          <p:nvPr/>
        </p:nvSpPr>
        <p:spPr>
          <a:xfrm>
            <a:off x="7798212" y="3612306"/>
            <a:ext cx="2869789" cy="2123658"/>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A solar index derived from the CH 430 nm spectral blend is traditionally used to track changes in the populations of solar faculae – the hot component.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In contrast, the hydrogen Balmer lines between 400-500 nm vary in accord with large sunspot groups - the ‘cool’ component of solar variability.</a:t>
            </a:r>
          </a:p>
          <a:p>
            <a:endParaRPr lang="en-US" sz="1200" dirty="0">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CAAAB50F-328C-48E4-B632-98CA6B496100}"/>
              </a:ext>
            </a:extLst>
          </p:cNvPr>
          <p:cNvCxnSpPr>
            <a:cxnSpLocks/>
          </p:cNvCxnSpPr>
          <p:nvPr/>
        </p:nvCxnSpPr>
        <p:spPr bwMode="auto">
          <a:xfrm flipH="1">
            <a:off x="7490619" y="4059304"/>
            <a:ext cx="307592"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7D3B3C4-BD8F-4802-86F4-2B67C6AE2D13}"/>
              </a:ext>
            </a:extLst>
          </p:cNvPr>
          <p:cNvCxnSpPr>
            <a:cxnSpLocks/>
          </p:cNvCxnSpPr>
          <p:nvPr/>
        </p:nvCxnSpPr>
        <p:spPr bwMode="auto">
          <a:xfrm flipH="1">
            <a:off x="7490619" y="5137347"/>
            <a:ext cx="30759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p:cNvSpPr txBox="1"/>
          <p:nvPr/>
        </p:nvSpPr>
        <p:spPr>
          <a:xfrm>
            <a:off x="1604963" y="1043732"/>
            <a:ext cx="8961026" cy="1384995"/>
          </a:xfrm>
          <a:prstGeom prst="rect">
            <a:avLst/>
          </a:prstGeom>
          <a:solidFill>
            <a:schemeClr val="bg2">
              <a:lumMod val="20000"/>
              <a:lumOff val="80000"/>
            </a:schemeClr>
          </a:solidFill>
          <a:ln w="19050">
            <a:solidFill>
              <a:schemeClr val="tx1"/>
            </a:solidFill>
          </a:ln>
        </p:spPr>
        <p:txBody>
          <a:bodyPr wrap="square">
            <a:spAutoFit/>
          </a:bodyPr>
          <a:lstStyle/>
          <a:p>
            <a:pPr algn="just" eaLnBrk="1" fontAlgn="t" hangingPunct="1">
              <a:defRPr/>
            </a:pPr>
            <a:r>
              <a:rPr lang="en-US" sz="1400" dirty="0">
                <a:latin typeface="Times New Roman" panose="02020603050405020304" pitchFamily="18" charset="0"/>
                <a:cs typeface="Times New Roman" panose="02020603050405020304" pitchFamily="18" charset="0"/>
              </a:rPr>
              <a:t>Daily solar irradiance measurements from Aura/OMI and TROPOMI show that some prominent Fraunhofer lines behave differently from the majority of UV-visible spectral transitions. This finding may ultimately help in deciphering the complex stellar-activity patterns in the search for exo-planets, which requires precise characterization of intrinsic variability patterns of the hosting stars to discriminate planetary signals. The precisions of OMI and TROPOMI are essential for our conclusion that the studied Balmer lines defy the general trends and show high sensitivity to the rise and gradual decay of big sun-spot groups, instead of the anticipated governance by hotter solar areas. </a:t>
            </a:r>
          </a:p>
        </p:txBody>
      </p:sp>
      <p:pic>
        <p:nvPicPr>
          <p:cNvPr id="205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7169" y="2296771"/>
            <a:ext cx="5810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4733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057400" y="76201"/>
            <a:ext cx="8077200" cy="5909310"/>
          </a:xfrm>
          <a:prstGeom prst="rect">
            <a:avLst/>
          </a:prstGeom>
          <a:noFill/>
          <a:ln w="9525">
            <a:noFill/>
            <a:miter lim="800000"/>
            <a:headEnd/>
            <a:tailEnd/>
          </a:ln>
        </p:spPr>
        <p:txBody>
          <a:bodyPr>
            <a:spAutoFit/>
          </a:bodyPr>
          <a:lstStyle/>
          <a:p>
            <a:pPr eaLnBrk="1" fontAlgn="t" hangingPunct="1">
              <a:defRPr/>
            </a:pP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Name:   Sergey Marchenko, SSAI and NASA/GSFC, Code 614</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E-mail:  sergey.marchenko@ssaihq.com</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Phone:  301-867-6346</a:t>
            </a:r>
          </a:p>
          <a:p>
            <a:pPr eaLnBrk="1" fontAlgn="t" hangingPunct="1">
              <a:defRPr/>
            </a:pPr>
            <a:endParaRPr lang="en-US" sz="1200" dirty="0">
              <a:latin typeface="Arial" panose="020B0604020202020204" pitchFamily="34" charset="0"/>
              <a:cs typeface="Arial" panose="020B0604020202020204" pitchFamily="34" charset="0"/>
            </a:endParaRPr>
          </a:p>
          <a:p>
            <a:pPr algn="just" eaLnBrk="1" fontAlgn="t" hangingPunct="1">
              <a:defRPr/>
            </a:pPr>
            <a:r>
              <a:rPr lang="en-US" sz="1100" b="1" dirty="0">
                <a:latin typeface="Arial" panose="020B0604020202020204" pitchFamily="34" charset="0"/>
                <a:cs typeface="Arial" panose="020B0604020202020204" pitchFamily="34" charset="0"/>
              </a:rPr>
              <a:t>Reference:</a:t>
            </a:r>
          </a:p>
          <a:p>
            <a:pPr algn="just" eaLnBrk="1" fontAlgn="t" hangingPunct="1">
              <a:defRPr/>
            </a:pPr>
            <a:r>
              <a:rPr lang="en-US" altLang="en-US" sz="1100" dirty="0">
                <a:latin typeface="Arial" panose="020B0604020202020204" pitchFamily="34" charset="0"/>
                <a:cs typeface="Arial" panose="020B0604020202020204" pitchFamily="34" charset="0"/>
              </a:rPr>
              <a:t>Marchenko, S., Criscuoli, S., DeLand, M. T., Choudhary, D. P., Kopp, G., </a:t>
            </a:r>
            <a:r>
              <a:rPr lang="en-US" sz="1100" dirty="0">
                <a:latin typeface="Arial" panose="020B0604020202020204" pitchFamily="34" charset="0"/>
                <a:cs typeface="Arial" panose="020B0604020202020204" pitchFamily="34" charset="0"/>
              </a:rPr>
              <a:t>Solar Activity and Responses Observed in Balmer Lines, </a:t>
            </a:r>
            <a:r>
              <a:rPr lang="en-US" sz="1100" i="1" dirty="0">
                <a:latin typeface="Arial" panose="020B0604020202020204" pitchFamily="34" charset="0"/>
                <a:cs typeface="Arial" panose="020B0604020202020204" pitchFamily="34" charset="0"/>
              </a:rPr>
              <a:t>Astronomy and Astrophysics</a:t>
            </a:r>
            <a:r>
              <a:rPr lang="en-US" sz="1100" dirty="0">
                <a:latin typeface="Arial" panose="020B0604020202020204" pitchFamily="34" charset="0"/>
                <a:cs typeface="Arial" panose="020B0604020202020204" pitchFamily="34" charset="0"/>
              </a:rPr>
              <a:t>, 646, 81-86, 2021.</a:t>
            </a:r>
          </a:p>
          <a:p>
            <a:pPr algn="just" eaLnBrk="1" fontAlgn="t" hangingPunct="1">
              <a:defRPr/>
            </a:pPr>
            <a:endParaRPr lang="en-US" sz="1100" b="1" dirty="0">
              <a:latin typeface="Arial" panose="020B0604020202020204" pitchFamily="34" charset="0"/>
              <a:cs typeface="Arial" panose="020B0604020202020204" pitchFamily="34" charset="0"/>
            </a:endParaRPr>
          </a:p>
          <a:p>
            <a:pPr algn="just" eaLnBrk="1" fontAlgn="t" hangingPunct="1">
              <a:defRPr/>
            </a:pPr>
            <a:r>
              <a:rPr lang="en-US" sz="1100" b="1" dirty="0">
                <a:latin typeface="Arial" panose="020B0604020202020204" pitchFamily="34" charset="0"/>
                <a:cs typeface="Arial" panose="020B0604020202020204" pitchFamily="34" charset="0"/>
              </a:rPr>
              <a:t>Data Sources: </a:t>
            </a:r>
          </a:p>
          <a:p>
            <a:pPr algn="just" eaLnBrk="1" fontAlgn="t" hangingPunct="1">
              <a:defRPr/>
            </a:pPr>
            <a:r>
              <a:rPr lang="en-US" sz="1100" u="sng" dirty="0">
                <a:latin typeface="Arial" panose="020B0604020202020204" pitchFamily="34" charset="0"/>
                <a:cs typeface="Arial" panose="020B0604020202020204" pitchFamily="34" charset="0"/>
              </a:rPr>
              <a:t>The ~daily OMI and TROPOMI solar irradiances are publicly available at : </a:t>
            </a:r>
            <a:r>
              <a:rPr lang="en-US" sz="1100" u="sng" dirty="0">
                <a:solidFill>
                  <a:schemeClr val="accent1">
                    <a:lumMod val="75000"/>
                  </a:schemeClr>
                </a:solidFill>
                <a:latin typeface="Arial" panose="020B0604020202020204" pitchFamily="34" charset="0"/>
                <a:cs typeface="Arial" panose="020B0604020202020204" pitchFamily="34" charset="0"/>
              </a:rPr>
              <a:t>https://daac.gsfc.nasa.gov/</a:t>
            </a:r>
          </a:p>
          <a:p>
            <a:pPr algn="just" eaLnBrk="1" hangingPunct="1">
              <a:defRPr/>
            </a:pPr>
            <a:endParaRPr lang="en-US" sz="1100" b="1" dirty="0">
              <a:latin typeface="Arial" panose="020B0604020202020204" pitchFamily="34" charset="0"/>
              <a:cs typeface="Arial" panose="020B0604020202020204" pitchFamily="34" charset="0"/>
            </a:endParaRPr>
          </a:p>
          <a:p>
            <a:pPr algn="just" eaLnBrk="1" fontAlgn="t" hangingPunct="1">
              <a:defRPr/>
            </a:pPr>
            <a:r>
              <a:rPr lang="en-US" sz="1100" b="1" dirty="0">
                <a:latin typeface="Arial" panose="020B0604020202020204" pitchFamily="34" charset="0"/>
                <a:cs typeface="Arial" panose="020B0604020202020204" pitchFamily="34" charset="0"/>
              </a:rPr>
              <a:t>Technical Description of Figure: </a:t>
            </a:r>
          </a:p>
          <a:p>
            <a:pPr algn="just" eaLnBrk="1" fontAlgn="t" hangingPunct="1">
              <a:defRPr/>
            </a:pPr>
            <a:r>
              <a:rPr lang="en-US" sz="1100" dirty="0">
                <a:latin typeface="Arial" panose="020B0604020202020204" pitchFamily="34" charset="0"/>
                <a:cs typeface="Arial" panose="020B0604020202020204" pitchFamily="34" charset="0"/>
              </a:rPr>
              <a:t>The ~daily OMI solar index (line-core to line-wing ratios) measurements of 3 upper-Balmer series hydrogen lines between 400-500 nm are plotted [</a:t>
            </a:r>
            <a:r>
              <a:rPr lang="en-US" sz="1100" i="1" dirty="0">
                <a:latin typeface="Arial" panose="020B0604020202020204" pitchFamily="34" charset="0"/>
                <a:cs typeface="Arial" panose="020B0604020202020204" pitchFamily="34" charset="0"/>
              </a:rPr>
              <a:t>black</a:t>
            </a:r>
            <a:r>
              <a:rPr lang="en-US" sz="1100" dirty="0">
                <a:latin typeface="Arial" panose="020B0604020202020204" pitchFamily="34" charset="0"/>
                <a:cs typeface="Arial" panose="020B0604020202020204" pitchFamily="34" charset="0"/>
              </a:rPr>
              <a:t>] for a 1-year period. The total solar irradiance (TSI) [</a:t>
            </a:r>
            <a:r>
              <a:rPr lang="en-US" sz="1100" i="1" dirty="0">
                <a:latin typeface="Arial" panose="020B0604020202020204" pitchFamily="34" charset="0"/>
                <a:cs typeface="Arial" panose="020B0604020202020204" pitchFamily="34" charset="0"/>
              </a:rPr>
              <a:t>red</a:t>
            </a:r>
            <a:r>
              <a:rPr lang="en-US" sz="1100" dirty="0">
                <a:latin typeface="Arial" panose="020B0604020202020204" pitchFamily="34" charset="0"/>
                <a:cs typeface="Arial" panose="020B0604020202020204" pitchFamily="34" charset="0"/>
              </a:rPr>
              <a:t>] predominantly tracks the development and passage of big sun-spot groups on short time scales (months), and agrees well with the OMI Balmer line index. The TSI data were inverted, scaled and de-trended in order to help demonstrate this agreement. A solar index derived from the CH 430 nm spectral blend (tracking changes in the populations of solar faculae) is also shown [</a:t>
            </a:r>
            <a:r>
              <a:rPr lang="en-US" sz="1100" i="1" dirty="0">
                <a:latin typeface="Arial" panose="020B0604020202020204" pitchFamily="34" charset="0"/>
                <a:cs typeface="Arial" panose="020B0604020202020204" pitchFamily="34" charset="0"/>
              </a:rPr>
              <a:t>blue</a:t>
            </a:r>
            <a:r>
              <a:rPr lang="en-US" sz="1100" dirty="0">
                <a:latin typeface="Arial" panose="020B0604020202020204" pitchFamily="34" charset="0"/>
                <a:cs typeface="Arial" panose="020B0604020202020204" pitchFamily="34" charset="0"/>
              </a:rPr>
              <a:t>]. The Balmer line indices in the TROPOMI data set (not shown) behave identically to the OMI Balmer index.      </a:t>
            </a:r>
          </a:p>
          <a:p>
            <a:pPr algn="just" eaLnBrk="1" fontAlgn="t" hangingPunct="1">
              <a:defRPr/>
            </a:pPr>
            <a:endParaRPr lang="en-US" sz="1100" dirty="0">
              <a:latin typeface="Arial" panose="020B0604020202020204" pitchFamily="34" charset="0"/>
              <a:cs typeface="Arial" panose="020B0604020202020204" pitchFamily="34" charset="0"/>
            </a:endParaRPr>
          </a:p>
          <a:p>
            <a:pPr algn="just" eaLnBrk="1" fontAlgn="t" hangingPunct="1">
              <a:defRPr/>
            </a:pPr>
            <a:r>
              <a:rPr lang="en-US" sz="1100" b="1" dirty="0">
                <a:latin typeface="Arial" panose="020B0604020202020204" pitchFamily="34" charset="0"/>
                <a:cs typeface="Arial" panose="020B0604020202020204" pitchFamily="34" charset="0"/>
              </a:rPr>
              <a:t>Scientific significance:</a:t>
            </a:r>
            <a:endParaRPr lang="en-US" sz="1100" dirty="0">
              <a:latin typeface="Arial" panose="020B0604020202020204" pitchFamily="34" charset="0"/>
              <a:cs typeface="Arial" panose="020B0604020202020204" pitchFamily="34" charset="0"/>
            </a:endParaRPr>
          </a:p>
          <a:p>
            <a:pPr algn="just" eaLnBrk="1" fontAlgn="t" hangingPunct="1">
              <a:defRPr/>
            </a:pPr>
            <a:r>
              <a:rPr lang="en-US" sz="1100" dirty="0">
                <a:latin typeface="Arial" panose="020B0604020202020204" pitchFamily="34" charset="0"/>
                <a:cs typeface="Arial" panose="020B0604020202020204" pitchFamily="34" charset="0"/>
              </a:rPr>
              <a:t>The flourishing field of exo-planet studies relies on robust detection techniques, which requires precise characterization of intrinsic variability patterns of the hosting stars to discriminate planetary signals. The stellar variability patterns are traced using various techniques (line-indices inclusive) and show a bewilderingly complex variety. Even for the best-studied star, our Sun, there is on-going debate on major drivers of the observed changes. </a:t>
            </a:r>
          </a:p>
          <a:p>
            <a:pPr algn="just" eaLnBrk="1" fontAlgn="t" hangingPunct="1">
              <a:defRPr/>
            </a:pPr>
            <a:r>
              <a:rPr lang="en-US" sz="1100" dirty="0">
                <a:latin typeface="Arial" panose="020B0604020202020204" pitchFamily="34" charset="0"/>
                <a:cs typeface="Arial" panose="020B0604020202020204" pitchFamily="34" charset="0"/>
              </a:rPr>
              <a:t>A seemingly simple question to ask is: Do all major spectral transitions (covering a wide range of the extended solar atmosphere) vary in unison on the solar-rotation (~month) time scale? Most UV-visible spectral lines predictably follow the rise and fall of numbers of the (hot) facula, as well as the changes in areas of active solar networks. However, we find an interesting exception while studying the ‘textbook’ hydrogen Balmer lines (H</a:t>
            </a:r>
            <a:r>
              <a:rPr lang="en-US" sz="1100" dirty="0">
                <a:latin typeface="Arial" panose="020B0604020202020204" pitchFamily="34" charset="0"/>
                <a:ea typeface="Cambria Math" panose="02040503050406030204" pitchFamily="18" charset="0"/>
                <a:cs typeface="Arial" panose="020B0604020202020204" pitchFamily="34" charset="0"/>
              </a:rPr>
              <a:t>𝝱,</a:t>
            </a:r>
            <a:r>
              <a:rPr lang="en-US" sz="1100" dirty="0">
                <a:latin typeface="Arial" panose="020B0604020202020204" pitchFamily="34" charset="0"/>
                <a:cs typeface="Arial" panose="020B0604020202020204" pitchFamily="34" charset="0"/>
              </a:rPr>
              <a:t>H</a:t>
            </a:r>
            <a:r>
              <a:rPr lang="en-US" sz="1100" dirty="0">
                <a:latin typeface="Arial" panose="020B0604020202020204" pitchFamily="34" charset="0"/>
                <a:ea typeface="Cambria Math" panose="02040503050406030204" pitchFamily="18" charset="0"/>
                <a:cs typeface="Arial" panose="020B0604020202020204" pitchFamily="34" charset="0"/>
              </a:rPr>
              <a:t>𝞬,</a:t>
            </a:r>
            <a:r>
              <a:rPr lang="en-US" sz="1100" dirty="0">
                <a:latin typeface="Arial" panose="020B0604020202020204" pitchFamily="34" charset="0"/>
                <a:cs typeface="Arial" panose="020B0604020202020204" pitchFamily="34" charset="0"/>
              </a:rPr>
              <a:t>H</a:t>
            </a:r>
            <a:r>
              <a:rPr lang="en-US" sz="1100" dirty="0">
                <a:latin typeface="Arial" panose="020B0604020202020204" pitchFamily="34" charset="0"/>
                <a:ea typeface="Cambria Math" panose="02040503050406030204" pitchFamily="18" charset="0"/>
                <a:cs typeface="Arial" panose="020B0604020202020204" pitchFamily="34" charset="0"/>
              </a:rPr>
              <a:t>𝞭</a:t>
            </a:r>
            <a:r>
              <a:rPr lang="en-US" sz="1100" dirty="0">
                <a:latin typeface="Arial" panose="020B0604020202020204" pitchFamily="34" charset="0"/>
                <a:cs typeface="Arial" panose="020B0604020202020204" pitchFamily="34" charset="0"/>
              </a:rPr>
              <a:t>). These lines have been used in numerous astrophysical applications for over a century. We employ the line-index approach (i.e. core-to-wing ratio) in order to minimize instrumental effects, which enables very high individual-measurement precision: ~80 ppm (part-per-million) for the OMI data shown here, and ~30 ppm in the TROPOMI measurements. This precision is essential for our conclusion that the studied Balmer lines defy the general trends and show high sensitivity to the rise and gradual decay of big sun-spot groups, instead of the anticipated governance by hotter solar areas. Our result may help in deciphering the complex stellar-activity patterns in search for exo-planets.</a:t>
            </a:r>
          </a:p>
        </p:txBody>
      </p:sp>
      <p:pic>
        <p:nvPicPr>
          <p:cNvPr id="30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8334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Image result for Aura OM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76200"/>
            <a:ext cx="9144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445" y="123922"/>
            <a:ext cx="472544" cy="566545"/>
          </a:xfrm>
          <a:prstGeom prst="rect">
            <a:avLst/>
          </a:prstGeom>
          <a:ln>
            <a:solidFill>
              <a:schemeClr val="bg1"/>
            </a:solidFill>
          </a:ln>
          <a:effectLst>
            <a:outerShdw blurRad="50800" dist="38100" dir="8100000" algn="tr" rotWithShape="0">
              <a:prstClr val="black">
                <a:alpha val="0"/>
              </a:prstClr>
            </a:outerShdw>
          </a:effectLst>
        </p:spPr>
      </p:pic>
      <p:sp>
        <p:nvSpPr>
          <p:cNvPr id="2" name="Footer Placeholder 1">
            <a:extLst>
              <a:ext uri="{FF2B5EF4-FFF2-40B4-BE49-F238E27FC236}">
                <a16:creationId xmlns:a16="http://schemas.microsoft.com/office/drawing/2014/main" id="{DC12A465-F453-4AC4-BB4D-A4F94D1FB2C5}"/>
              </a:ext>
            </a:extLst>
          </p:cNvPr>
          <p:cNvSpPr>
            <a:spLocks noGrp="1"/>
          </p:cNvSpPr>
          <p:nvPr>
            <p:ph type="ftr" sz="quarter" idx="11"/>
          </p:nvPr>
        </p:nvSpPr>
        <p:spPr/>
        <p:txBody>
          <a:bodyPr/>
          <a:lstStyle/>
          <a:p>
            <a:r>
              <a:rPr lang="en-US" sz="1000" b="1" dirty="0">
                <a:solidFill>
                  <a:schemeClr val="tx1"/>
                </a:solidFill>
                <a:latin typeface="Arial" panose="020B0604020202020204" pitchFamily="34" charset="0"/>
                <a:cs typeface="Arial" panose="020B0604020202020204" pitchFamily="34" charset="0"/>
              </a:rPr>
              <a:t>Earth Sciences Division - Atmospheres </a:t>
            </a:r>
          </a:p>
        </p:txBody>
      </p:sp>
    </p:spTree>
    <p:extLst>
      <p:ext uri="{BB962C8B-B14F-4D97-AF65-F5344CB8AC3E}">
        <p14:creationId xmlns:p14="http://schemas.microsoft.com/office/powerpoint/2010/main" val="3445818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2332</Words>
  <Application>Microsoft Macintosh PowerPoint</Application>
  <PresentationFormat>Widescreen</PresentationFormat>
  <Paragraphs>77</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Cheseman, Brittnee N. (GSFC-610.0)[ASRC FEDERAL SYSTEM SOLUTIONS]</dc:creator>
  <cp:lastModifiedBy>Holland, Rashida A. (GSFC-613.0)[GLOBAL SCIENCE &amp; TECHNOLOGY INC]</cp:lastModifiedBy>
  <cp:revision>3</cp:revision>
  <dcterms:created xsi:type="dcterms:W3CDTF">2021-05-07T18:59:31Z</dcterms:created>
  <dcterms:modified xsi:type="dcterms:W3CDTF">2021-05-10T18:57:52Z</dcterms:modified>
</cp:coreProperties>
</file>