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4" r:id="rId2"/>
    <p:sldId id="277" r:id="rId3"/>
    <p:sldId id="276" r:id="rId4"/>
    <p:sldId id="275" r:id="rId5"/>
    <p:sldId id="257"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88044-EE9A-47D0-BC63-F01934F18BB2}"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FE8A0-9C5D-4C4B-A149-672898DB7D13}" type="slidenum">
              <a:rPr lang="en-US" smtClean="0"/>
              <a:t>‹#›</a:t>
            </a:fld>
            <a:endParaRPr lang="en-US"/>
          </a:p>
        </p:txBody>
      </p:sp>
    </p:spTree>
    <p:extLst>
      <p:ext uri="{BB962C8B-B14F-4D97-AF65-F5344CB8AC3E}">
        <p14:creationId xmlns:p14="http://schemas.microsoft.com/office/powerpoint/2010/main" val="200368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61865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4513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9F227-F906-B745-A7F9-B5CA78BFFDFA}" type="slidenum">
              <a:rPr lang="en-US" smtClean="0"/>
              <a:t>6</a:t>
            </a:fld>
            <a:endParaRPr lang="en-US"/>
          </a:p>
        </p:txBody>
      </p:sp>
    </p:spTree>
    <p:extLst>
      <p:ext uri="{BB962C8B-B14F-4D97-AF65-F5344CB8AC3E}">
        <p14:creationId xmlns:p14="http://schemas.microsoft.com/office/powerpoint/2010/main" val="392571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0AD1-1DE4-4DC8-B50A-5D4E2056B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ADDE71-4FFC-404B-89F3-374BAC0420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4130DB-8DA0-4546-BB96-88039B1F7CC0}"/>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5" name="Footer Placeholder 4">
            <a:extLst>
              <a:ext uri="{FF2B5EF4-FFF2-40B4-BE49-F238E27FC236}">
                <a16:creationId xmlns:a16="http://schemas.microsoft.com/office/drawing/2014/main" id="{A26300E1-EEC9-4569-9826-1D860B077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2C3D7-B987-4BC5-A386-63FD8E8EE530}"/>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215143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F683-715C-4EFB-8EE3-BBC7F1383B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38109D-A77A-4072-8A95-77ECAF4630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04B6B-6055-43F6-BFF6-78ACBBA2D0AC}"/>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5" name="Footer Placeholder 4">
            <a:extLst>
              <a:ext uri="{FF2B5EF4-FFF2-40B4-BE49-F238E27FC236}">
                <a16:creationId xmlns:a16="http://schemas.microsoft.com/office/drawing/2014/main" id="{C2E12293-7A82-495C-805D-D27DC3A35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84235-8FAE-4EE8-80D6-79B2D0A458E9}"/>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205885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9DAFFE-22D8-4906-9667-5117D069A3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050A19-39DA-4AA0-9A12-8F625C32D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2966D-6FDE-48F5-AF3F-A3DFEF01D05A}"/>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5" name="Footer Placeholder 4">
            <a:extLst>
              <a:ext uri="{FF2B5EF4-FFF2-40B4-BE49-F238E27FC236}">
                <a16:creationId xmlns:a16="http://schemas.microsoft.com/office/drawing/2014/main" id="{DA9FEE57-EB3A-461C-AC47-101F78A9A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6349B-7AFB-4600-8334-D0D115A7356F}"/>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396926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2F8E-8C97-4B64-B14C-9705AAABF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D2412F-23D8-41EE-AAF8-D14EBFC134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F3B81-C5B1-4F1E-8981-A53DC3A7AAD3}"/>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5" name="Footer Placeholder 4">
            <a:extLst>
              <a:ext uri="{FF2B5EF4-FFF2-40B4-BE49-F238E27FC236}">
                <a16:creationId xmlns:a16="http://schemas.microsoft.com/office/drawing/2014/main" id="{C6732CCD-6E91-4B2B-9D03-71AC4C399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44779-1B35-4000-A694-5F5415B8D8F5}"/>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131869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2202-5232-4AF4-93E9-ED4005656D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00F9A6-655D-419C-BF51-A53C4F557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13BBDA-1708-4293-9B27-3E43C0FFE414}"/>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5" name="Footer Placeholder 4">
            <a:extLst>
              <a:ext uri="{FF2B5EF4-FFF2-40B4-BE49-F238E27FC236}">
                <a16:creationId xmlns:a16="http://schemas.microsoft.com/office/drawing/2014/main" id="{2B1B19D8-6602-409A-B49E-CE88B6396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FD7E3-2827-45D5-AB0E-47DF34868954}"/>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173901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5DF1-36E6-47B2-BFD7-CEF541E0C2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8B96C-5CF8-40A1-9918-9029DE0E81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D9F3BC-3889-4E94-A3C3-67AF63B5C4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BF85D-9932-455C-9BDD-6D08C8E4C7C0}"/>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6" name="Footer Placeholder 5">
            <a:extLst>
              <a:ext uri="{FF2B5EF4-FFF2-40B4-BE49-F238E27FC236}">
                <a16:creationId xmlns:a16="http://schemas.microsoft.com/office/drawing/2014/main" id="{C3C43E94-20F4-4717-8CA3-E2D6EE39B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F06C6-FD46-4E5D-BDF2-9BD1432E8F5C}"/>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80022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E1E4-754D-4095-8319-00CFAD9888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2E3709-B357-4C0E-A3D2-1C3C8909F8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6331A2-33AE-4FF2-91CA-1B7B0E9E1F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1EB7C7-4A01-46E2-B155-AF34FCAF0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B854DD-82F6-4714-92D9-DF64FCC949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9FB58-A885-4AF4-B716-0F5AA4CA898A}"/>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8" name="Footer Placeholder 7">
            <a:extLst>
              <a:ext uri="{FF2B5EF4-FFF2-40B4-BE49-F238E27FC236}">
                <a16:creationId xmlns:a16="http://schemas.microsoft.com/office/drawing/2014/main" id="{32C1910A-CC17-441A-932C-9267209F2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DEE6A-B51B-49CC-BAFF-3D4F2D95EA2B}"/>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190170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4E56-27F5-481A-9926-559A98EA14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5CA14-973E-4E94-BDBC-78D7BF8117C7}"/>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4" name="Footer Placeholder 3">
            <a:extLst>
              <a:ext uri="{FF2B5EF4-FFF2-40B4-BE49-F238E27FC236}">
                <a16:creationId xmlns:a16="http://schemas.microsoft.com/office/drawing/2014/main" id="{83FC8894-E17D-47E6-BBFE-3E3AF462ED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FD1C73-54B0-40C2-8916-633940C0922E}"/>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163480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8BCB1-66D2-497A-9FAD-FCD35EDAA002}"/>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3" name="Footer Placeholder 2">
            <a:extLst>
              <a:ext uri="{FF2B5EF4-FFF2-40B4-BE49-F238E27FC236}">
                <a16:creationId xmlns:a16="http://schemas.microsoft.com/office/drawing/2014/main" id="{5AB2F4F4-7951-450D-875E-9AAB255E0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5502D-36DF-4A69-9053-E6750E95EE81}"/>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315267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F155-4F3C-4D99-935E-F65C29945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0B9A9D-9149-472E-979F-37BD08D74A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1B0EE-DFC0-46F3-9A06-BFFA743D3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F818C-CE01-4312-B7FA-5619E8E330F9}"/>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6" name="Footer Placeholder 5">
            <a:extLst>
              <a:ext uri="{FF2B5EF4-FFF2-40B4-BE49-F238E27FC236}">
                <a16:creationId xmlns:a16="http://schemas.microsoft.com/office/drawing/2014/main" id="{11041AA9-B38A-4E82-812B-13E253959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DACA5-A742-4E45-B07A-95209A2B8CC6}"/>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229279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5990-6F03-4960-99C6-2E6EEBE94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826752-1C45-4FD2-8148-A52CA2037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F080C1-E5E3-4744-B266-E91B5375E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9B7EE-67C9-4049-87B0-50BA5166DB6B}"/>
              </a:ext>
            </a:extLst>
          </p:cNvPr>
          <p:cNvSpPr>
            <a:spLocks noGrp="1"/>
          </p:cNvSpPr>
          <p:nvPr>
            <p:ph type="dt" sz="half" idx="10"/>
          </p:nvPr>
        </p:nvSpPr>
        <p:spPr/>
        <p:txBody>
          <a:bodyPr/>
          <a:lstStyle/>
          <a:p>
            <a:fld id="{B7983B10-800F-4203-94C9-7E39ABE477EA}" type="datetimeFigureOut">
              <a:rPr lang="en-US" smtClean="0"/>
              <a:t>6/18/2021</a:t>
            </a:fld>
            <a:endParaRPr lang="en-US"/>
          </a:p>
        </p:txBody>
      </p:sp>
      <p:sp>
        <p:nvSpPr>
          <p:cNvPr id="6" name="Footer Placeholder 5">
            <a:extLst>
              <a:ext uri="{FF2B5EF4-FFF2-40B4-BE49-F238E27FC236}">
                <a16:creationId xmlns:a16="http://schemas.microsoft.com/office/drawing/2014/main" id="{C35887F2-21C0-417D-ABA0-5D09ED1D3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80B82-FE10-4F0A-8894-F4464D1B74C8}"/>
              </a:ext>
            </a:extLst>
          </p:cNvPr>
          <p:cNvSpPr>
            <a:spLocks noGrp="1"/>
          </p:cNvSpPr>
          <p:nvPr>
            <p:ph type="sldNum" sz="quarter" idx="12"/>
          </p:nvPr>
        </p:nvSpPr>
        <p:spPr/>
        <p:txBody>
          <a:bodyPr/>
          <a:lstStyle/>
          <a:p>
            <a:fld id="{A85CD7F7-E797-44FD-9B86-A14C0EFB4682}" type="slidenum">
              <a:rPr lang="en-US" smtClean="0"/>
              <a:t>‹#›</a:t>
            </a:fld>
            <a:endParaRPr lang="en-US"/>
          </a:p>
        </p:txBody>
      </p:sp>
    </p:spTree>
    <p:extLst>
      <p:ext uri="{BB962C8B-B14F-4D97-AF65-F5344CB8AC3E}">
        <p14:creationId xmlns:p14="http://schemas.microsoft.com/office/powerpoint/2010/main" val="71986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9BF4D-77C3-441C-859E-20366FB33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3044E-195D-4731-8DA5-D3EC711C1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EDA14-5895-485D-86D5-AC8AE8F2B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83B10-800F-4203-94C9-7E39ABE477EA}" type="datetimeFigureOut">
              <a:rPr lang="en-US" smtClean="0"/>
              <a:t>6/18/2021</a:t>
            </a:fld>
            <a:endParaRPr lang="en-US"/>
          </a:p>
        </p:txBody>
      </p:sp>
      <p:sp>
        <p:nvSpPr>
          <p:cNvPr id="5" name="Footer Placeholder 4">
            <a:extLst>
              <a:ext uri="{FF2B5EF4-FFF2-40B4-BE49-F238E27FC236}">
                <a16:creationId xmlns:a16="http://schemas.microsoft.com/office/drawing/2014/main" id="{57E45B0E-CCA0-4D46-9A9A-658563018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BBA8A8-3D50-4CA5-843A-802E6283F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CD7F7-E797-44FD-9B86-A14C0EFB4682}" type="slidenum">
              <a:rPr lang="en-US" smtClean="0"/>
              <a:t>‹#›</a:t>
            </a:fld>
            <a:endParaRPr lang="en-US"/>
          </a:p>
        </p:txBody>
      </p:sp>
    </p:spTree>
    <p:extLst>
      <p:ext uri="{BB962C8B-B14F-4D97-AF65-F5344CB8AC3E}">
        <p14:creationId xmlns:p14="http://schemas.microsoft.com/office/powerpoint/2010/main" val="635467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3390/rs1311204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5.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75/JAS-D-17-0308.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disc.gsfc.nas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hyperlink" Target="https://acd-ext.gsfc.nasa.gov/Projects/GEOSCCM/MERRA2GM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524001" y="76200"/>
            <a:ext cx="9144000" cy="1084030"/>
          </a:xfrm>
          <a:prstGeom prst="rect">
            <a:avLst/>
          </a:prstGeom>
          <a:noFill/>
          <a:ln w="9525">
            <a:noFill/>
            <a:miter lim="800000"/>
            <a:headEnd/>
            <a:tailEnd/>
          </a:ln>
        </p:spPr>
        <p:txBody>
          <a:bodyPr wrap="square" lIns="82945" tIns="41473" rIns="82945" bIns="41473" anchor="ctr">
            <a:spAutoFit/>
          </a:bodyPr>
          <a:lstStyle/>
          <a:p>
            <a:pPr algn="ctr"/>
            <a:r>
              <a:rPr lang="en-US" sz="2000" b="1" dirty="0">
                <a:latin typeface="+mj-lt"/>
              </a:rPr>
              <a:t>Biases in CloudSat Falling Snow Estimates </a:t>
            </a:r>
          </a:p>
          <a:p>
            <a:pPr algn="ctr"/>
            <a:r>
              <a:rPr lang="en-US" sz="2000" b="1" dirty="0">
                <a:latin typeface="+mj-lt"/>
              </a:rPr>
              <a:t>Resulting from Daylight-Only Operations</a:t>
            </a:r>
          </a:p>
          <a:p>
            <a:pPr algn="ctr"/>
            <a:endParaRPr lang="en-GB" sz="1100" b="1" dirty="0">
              <a:solidFill>
                <a:srgbClr val="000000"/>
              </a:solidFill>
              <a:latin typeface="+mj-lt"/>
            </a:endParaRPr>
          </a:p>
          <a:p>
            <a:pPr algn="ctr"/>
            <a:r>
              <a:rPr lang="en-GB" sz="1400" b="1" spc="-1" dirty="0">
                <a:solidFill>
                  <a:schemeClr val="bg2"/>
                </a:solidFill>
                <a:latin typeface="+mj-lt"/>
                <a:cs typeface="Calibri"/>
              </a:rPr>
              <a:t>Lisa Milani (Code 612, NASA/GSFC and UMD) and Norman B. Wood (SSEC/UW-Madison)</a:t>
            </a:r>
            <a:endParaRPr lang="en-GB" sz="1400" b="1" dirty="0">
              <a:solidFill>
                <a:schemeClr val="bg2"/>
              </a:solidFill>
              <a:latin typeface="+mj-lt"/>
            </a:endParaRPr>
          </a:p>
        </p:txBody>
      </p:sp>
      <p:pic>
        <p:nvPicPr>
          <p:cNvPr id="40" name="Picture 39">
            <a:extLst>
              <a:ext uri="{FF2B5EF4-FFF2-40B4-BE49-F238E27FC236}">
                <a16:creationId xmlns:a16="http://schemas.microsoft.com/office/drawing/2014/main" id="{CD7E3A17-EF94-7B44-A15E-C89505AED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80" y="6415946"/>
            <a:ext cx="1036320" cy="442055"/>
          </a:xfrm>
          <a:prstGeom prst="rect">
            <a:avLst/>
          </a:prstGeom>
        </p:spPr>
      </p:pic>
      <p:pic>
        <p:nvPicPr>
          <p:cNvPr id="4" name="Picture 3" descr="Diagram&#10;&#10;Description automatically generated">
            <a:extLst>
              <a:ext uri="{FF2B5EF4-FFF2-40B4-BE49-F238E27FC236}">
                <a16:creationId xmlns:a16="http://schemas.microsoft.com/office/drawing/2014/main" id="{734C6D5D-916A-2448-943E-0D5DDFCE108F}"/>
              </a:ext>
            </a:extLst>
          </p:cNvPr>
          <p:cNvPicPr>
            <a:picLocks noChangeAspect="1"/>
          </p:cNvPicPr>
          <p:nvPr/>
        </p:nvPicPr>
        <p:blipFill rotWithShape="1">
          <a:blip r:embed="rId4">
            <a:extLst>
              <a:ext uri="{28A0092B-C50C-407E-A947-70E740481C1C}">
                <a14:useLocalDpi xmlns:a14="http://schemas.microsoft.com/office/drawing/2010/main" val="0"/>
              </a:ext>
            </a:extLst>
          </a:blip>
          <a:srcRect l="3333" t="15630" r="5001" b="2537"/>
          <a:stretch/>
        </p:blipFill>
        <p:spPr>
          <a:xfrm>
            <a:off x="2895601" y="1306840"/>
            <a:ext cx="6345151" cy="2884160"/>
          </a:xfrm>
          <a:prstGeom prst="rect">
            <a:avLst/>
          </a:prstGeom>
        </p:spPr>
      </p:pic>
      <p:sp>
        <p:nvSpPr>
          <p:cNvPr id="6" name="TextBox 5"/>
          <p:cNvSpPr txBox="1"/>
          <p:nvPr/>
        </p:nvSpPr>
        <p:spPr>
          <a:xfrm>
            <a:off x="1518027" y="4267200"/>
            <a:ext cx="9155947" cy="1815882"/>
          </a:xfrm>
          <a:prstGeom prst="rect">
            <a:avLst/>
          </a:prstGeom>
          <a:solidFill>
            <a:srgbClr val="5091CF"/>
          </a:solidFill>
          <a:ln w="19050">
            <a:noFill/>
          </a:ln>
        </p:spPr>
        <p:txBody>
          <a:bodyPr wrap="square" lIns="822960" rIns="822960" rtlCol="0">
            <a:spAutoFit/>
          </a:bodyPr>
          <a:lstStyle/>
          <a:p>
            <a:pPr algn="just" fontAlgn="ctr"/>
            <a:r>
              <a:rPr lang="en-GB" sz="1400" spc="-1" dirty="0">
                <a:solidFill>
                  <a:schemeClr val="bg1"/>
                </a:solidFill>
                <a:ea typeface="DejaVu Sans"/>
                <a:cs typeface="Calibri"/>
              </a:rPr>
              <a:t>The Cloud Profiling Radar (CPR) on board CloudSat is sensitive to snowfall, and other satellite missions (e.g. GPM) and climatological models have used snowfall properties measured by it for evaluating and comparing against their snowfall products. Since a battery anomaly in 2011, the CPR has operated in a Daylight-Only Operations (DO-Op) mode, in which it makes measurements primarily during only the daylit portion of its orbit. For multi-year global mean values, the snowfall fraction during DO-Op changes by −10.16% and the mean snowfall rate changes by −8.21% compared with Full-Op. The results highlight the need to sample consistently with the CloudSat observations or to adjust snowfall estimates derived from CloudSat when using DO-Op data to evaluate other precipitation products</a:t>
            </a:r>
            <a:endParaRPr lang="en-US" sz="1400" dirty="0">
              <a:solidFill>
                <a:schemeClr val="bg1"/>
              </a:solidFill>
            </a:endParaRPr>
          </a:p>
        </p:txBody>
      </p:sp>
      <p:pic>
        <p:nvPicPr>
          <p:cNvPr id="8" name="Picture 7">
            <a:extLst>
              <a:ext uri="{FF2B5EF4-FFF2-40B4-BE49-F238E27FC236}">
                <a16:creationId xmlns:a16="http://schemas.microsoft.com/office/drawing/2014/main" id="{5E1B0CB3-1EA6-C149-9EC3-F3A31B893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2" y="3"/>
            <a:ext cx="834169" cy="709821"/>
          </a:xfrm>
          <a:prstGeom prst="rect">
            <a:avLst/>
          </a:prstGeom>
        </p:spPr>
      </p:pic>
      <p:pic>
        <p:nvPicPr>
          <p:cNvPr id="9" name="Picture 8" descr="GPM_Logo_Transparent.psd">
            <a:extLst>
              <a:ext uri="{FF2B5EF4-FFF2-40B4-BE49-F238E27FC236}">
                <a16:creationId xmlns:a16="http://schemas.microsoft.com/office/drawing/2014/main" id="{D4FD8332-295B-994E-B8D4-E35A734C9B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0222" y="-165100"/>
            <a:ext cx="1183178" cy="867660"/>
          </a:xfrm>
          <a:prstGeom prst="rect">
            <a:avLst/>
          </a:prstGeom>
        </p:spPr>
      </p:pic>
    </p:spTree>
    <p:extLst>
      <p:ext uri="{BB962C8B-B14F-4D97-AF65-F5344CB8AC3E}">
        <p14:creationId xmlns:p14="http://schemas.microsoft.com/office/powerpoint/2010/main" val="38834986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67747" y="0"/>
            <a:ext cx="11718235" cy="6093976"/>
          </a:xfrm>
          <a:prstGeom prst="rect">
            <a:avLst/>
          </a:prstGeom>
          <a:noFill/>
          <a:ln w="9525">
            <a:noFill/>
            <a:miter lim="800000"/>
            <a:headEnd/>
            <a:tailEnd/>
          </a:ln>
        </p:spPr>
        <p:txBody>
          <a:bodyPr wrap="square">
            <a:spAutoFit/>
          </a:bodyPr>
          <a:lstStyle/>
          <a:p>
            <a:pPr algn="ctr" fontAlgn="t">
              <a:defRPr/>
            </a:pPr>
            <a:r>
              <a:rPr lang="en-US" b="1" dirty="0">
                <a:latin typeface="Times New Roman" pitchFamily="18" charset="0"/>
              </a:rPr>
              <a:t>                          </a:t>
            </a:r>
            <a:r>
              <a:rPr lang="en-US" dirty="0"/>
              <a:t>Name:  Lisa Milani, NASA/GSFC, Code 612 </a:t>
            </a:r>
            <a:r>
              <a:rPr lang="en-US" dirty="0">
                <a:latin typeface="Arial" charset="0"/>
              </a:rPr>
              <a:t>and UMD </a:t>
            </a:r>
            <a:br>
              <a:rPr lang="en-US" dirty="0"/>
            </a:br>
            <a:r>
              <a:rPr lang="en-US" dirty="0"/>
              <a:t>                        E-mail: lisa.milani@nasa.gov</a:t>
            </a:r>
            <a:br>
              <a:rPr lang="en-US" dirty="0"/>
            </a:br>
            <a:r>
              <a:rPr lang="en-US" dirty="0"/>
              <a:t>                        Phone: 301-614-5703</a:t>
            </a:r>
            <a:br>
              <a:rPr lang="en-US" dirty="0">
                <a:latin typeface="Times New Roman" pitchFamily="18" charset="0"/>
              </a:rPr>
            </a:br>
            <a:r>
              <a:rPr lang="en-US" sz="1200" b="1" dirty="0"/>
              <a:t>References:</a:t>
            </a:r>
          </a:p>
          <a:p>
            <a:pPr algn="just" fontAlgn="t">
              <a:defRPr/>
            </a:pPr>
            <a:r>
              <a:rPr lang="en-US" sz="1200" dirty="0"/>
              <a:t>Milani, L.; Wood, N.B. Biases in CloudSat Falling Snow Estimates Resulting from Daylight-Only Operations. Remote Sens. 2021, 13, 2041. </a:t>
            </a:r>
            <a:r>
              <a:rPr lang="en-US" sz="1200" dirty="0">
                <a:hlinkClick r:id="rId3"/>
              </a:rPr>
              <a:t>https://doi.org/10.3390/rs13112041</a:t>
            </a:r>
            <a:endParaRPr lang="en-US" sz="1200" dirty="0"/>
          </a:p>
          <a:p>
            <a:pPr algn="just" fontAlgn="t">
              <a:defRPr/>
            </a:pPr>
            <a:endParaRPr lang="en-US" sz="1200" dirty="0"/>
          </a:p>
          <a:p>
            <a:pPr algn="just" fontAlgn="t">
              <a:defRPr/>
            </a:pPr>
            <a:r>
              <a:rPr lang="en-US" sz="1200" b="1" dirty="0"/>
              <a:t>Data Sources: </a:t>
            </a:r>
            <a:r>
              <a:rPr lang="en-US" sz="1200" dirty="0"/>
              <a:t>For this work the CloudSat 2C-SNOW-PROFILE product is used for snowfall frequency and snowfall rate data.</a:t>
            </a:r>
          </a:p>
          <a:p>
            <a:pPr algn="just" fontAlgn="t">
              <a:defRPr/>
            </a:pPr>
            <a:endParaRPr lang="en-US" sz="1200" dirty="0"/>
          </a:p>
          <a:p>
            <a:pPr algn="just" fontAlgn="t">
              <a:defRPr/>
            </a:pPr>
            <a:r>
              <a:rPr lang="en-US" sz="1200" b="1" dirty="0"/>
              <a:t>Technical Description of Figures:</a:t>
            </a:r>
          </a:p>
          <a:p>
            <a:pPr algn="just" fontAlgn="t">
              <a:defRPr/>
            </a:pPr>
            <a:r>
              <a:rPr lang="en-US" sz="1200" b="1" i="1" dirty="0"/>
              <a:t>Graphic: </a:t>
            </a:r>
            <a:r>
              <a:rPr lang="en-US" sz="1200" dirty="0"/>
              <a:t>The Full Operations (Full-Op) dataset (2006-2010), the Daylight-Only Operations (DO-Op) dataset (2012-2016) and the Full-Op resampled to mimic the sampling of the DO-Op data (Full-Op-R) are compared. (left) Snowfall rate difference between Full-Op-R and Full-Op;  (right) difference between different 2C-SNOW-PROFILE datasets (mm y</a:t>
            </a:r>
            <a:r>
              <a:rPr lang="en-US" sz="1200" baseline="30000" dirty="0"/>
              <a:t>-1</a:t>
            </a:r>
            <a:r>
              <a:rPr lang="en-US" sz="1200" dirty="0"/>
              <a:t>), ERA5 is included for a trend comparison. While the comparison between Full-Op and DO-Op includes the effect of precipitation variability between the two periods and the sampling biases, for the differences between Full-Op-R and Full-Op (F</a:t>
            </a:r>
            <a:r>
              <a:rPr lang="en-US" sz="1200" baseline="-25000" dirty="0"/>
              <a:t>R</a:t>
            </a:r>
            <a:r>
              <a:rPr lang="en-US" sz="1200" dirty="0"/>
              <a:t>−F), there is no precipitation variability affecting the results and any dissimilarity is solely due to the different sampling applied.</a:t>
            </a:r>
          </a:p>
          <a:p>
            <a:pPr algn="just" fontAlgn="t">
              <a:defRPr/>
            </a:pPr>
            <a:endParaRPr lang="en-US" sz="1200" dirty="0"/>
          </a:p>
          <a:p>
            <a:pPr algn="just"/>
            <a:r>
              <a:rPr lang="en-US" sz="1200" b="1" dirty="0"/>
              <a:t>Scientific significance, societal relevance, and relationships to future missions: </a:t>
            </a:r>
            <a:r>
              <a:rPr lang="en-US" sz="1200" dirty="0"/>
              <a:t>Snow provides much of the water we drink and use for irrigation, and large snowfall events can have significant impacts on commerce and public safety. Additionally, both falling, and ground-cover snow are important components of climate variability and change. Thus, the ability to properly sample and quantify snowfall and maintain long-term, consistent records is key for snow science and applications. The Cloud Profiling Radar (CPR) on board CloudSat is sensitive to snowfall, and other satellite missions and climatological models have used snowfall properties measured by it for evaluating and comparing against their snowfall products. Since a battery anomaly in 2011, the CPR has operated in a Daylight-Only Operations (DO-Op) mode, in which it makes measurements primarily during only the daylit portion of its orbit. This work provides estimates of biases inherent in global snowfall amounts derived from CPR measurements due to this shift to DO-Op mode. We use </a:t>
            </a:r>
            <a:r>
              <a:rPr lang="en-US" sz="1200" dirty="0" err="1"/>
              <a:t>CloudSat’s</a:t>
            </a:r>
            <a:r>
              <a:rPr lang="en-US" sz="1200" dirty="0"/>
              <a:t> snowfall measurements during its Full Operations (Full-Op) period prior to the battery anomaly to evaluate the impact of the DO-Op mode sampling. For multi-year global mean values, the snowfall fraction during DO-Op changes by −10.16% and the mean snowfall rate changes by −8.21% compared with Full-Op. These changes are driven by the changes in sampling in DO-Op and are very little influenced by changes in meteorology between the Full-Op and DO-Op periods. The results demonstrate the need to consider the biases introduced by the transition to DO-Op when using the 2C-SNOW-PROFILE CloudSat product. Unless addressed, these biases will influence the evaluation of trends using CloudSat snowfall data; the comparison of CloudSat snowfall against other snowfall products, whether observation- or model-based; and the use of the CloudSat data in machine learning. Sampling-awareness extends to observational studies as well. As an example, comparisons of the GPM radar-based snowfall product against CloudSat snowfall in DO-Op, using thorough normalizations for differences in retrievals and instrument performance, found a −43% difference in mean snowfall over roughly 60S to 60N. These results suggest the difference is larger. Finally, the CloudSat precipitation datasets are increasingly used as sources of training and a priori constraints for other retrievals. Recent machine learning applications use collections of CloudSat profiles coincident with the desired remote sensing observations as training datasets or constraints. A collection of such coincident observations from the DO-Op period will be biased toward day-time observations. Developers should carefully evaluate the impact of such biases on their algorithms. These results are not only important when interpreting </a:t>
            </a:r>
            <a:r>
              <a:rPr lang="en-US" sz="1200" dirty="0" err="1"/>
              <a:t>CloudSat</a:t>
            </a:r>
            <a:r>
              <a:rPr lang="en-US" sz="1200" dirty="0"/>
              <a:t> data. They are vital for ensuring consistency between </a:t>
            </a:r>
            <a:r>
              <a:rPr lang="en-US" sz="1200" dirty="0" err="1"/>
              <a:t>CloudSat</a:t>
            </a:r>
            <a:r>
              <a:rPr lang="en-US" sz="1200" dirty="0"/>
              <a:t> observations and the upcoming joint ESA/JAXA </a:t>
            </a:r>
            <a:r>
              <a:rPr lang="en-US" sz="1200" dirty="0" err="1"/>
              <a:t>EarthCARE</a:t>
            </a:r>
            <a:r>
              <a:rPr lang="en-US" sz="1200" dirty="0"/>
              <a:t> mission and NASA’s Atmosphere Observing System (</a:t>
            </a:r>
            <a:r>
              <a:rPr lang="en-US" sz="1200" dirty="0" err="1"/>
              <a:t>AtmOS</a:t>
            </a:r>
            <a:r>
              <a:rPr lang="en-US" sz="1200" dirty="0"/>
              <a:t>), both of which will include W-band radars.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15" y="-7261"/>
            <a:ext cx="834169" cy="709821"/>
          </a:xfrm>
          <a:prstGeom prst="rect">
            <a:avLst/>
          </a:prstGeom>
        </p:spPr>
      </p:pic>
      <p:sp>
        <p:nvSpPr>
          <p:cNvPr id="9" name="Text Box 17"/>
          <p:cNvSpPr txBox="1">
            <a:spLocks noChangeArrowheads="1"/>
          </p:cNvSpPr>
          <p:nvPr/>
        </p:nvSpPr>
        <p:spPr bwMode="auto">
          <a:xfrm>
            <a:off x="367747" y="6488665"/>
            <a:ext cx="3630994" cy="369332"/>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5" name="Picture 4" descr="GPM_Logo_Transparent.psd">
            <a:extLst>
              <a:ext uri="{FF2B5EF4-FFF2-40B4-BE49-F238E27FC236}">
                <a16:creationId xmlns:a16="http://schemas.microsoft.com/office/drawing/2014/main" id="{BFEA266A-62E6-974A-938C-BEB685008C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0222" y="-165100"/>
            <a:ext cx="1183178" cy="867660"/>
          </a:xfrm>
          <a:prstGeom prst="rect">
            <a:avLst/>
          </a:prstGeom>
        </p:spPr>
      </p:pic>
    </p:spTree>
    <p:extLst>
      <p:ext uri="{BB962C8B-B14F-4D97-AF65-F5344CB8AC3E}">
        <p14:creationId xmlns:p14="http://schemas.microsoft.com/office/powerpoint/2010/main" val="296126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F597CF-6671-444F-8822-6204E1A15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063541"/>
            <a:ext cx="2621436" cy="1866625"/>
          </a:xfrm>
          <a:prstGeom prst="rect">
            <a:avLst/>
          </a:prstGeom>
        </p:spPr>
      </p:pic>
      <p:sp>
        <p:nvSpPr>
          <p:cNvPr id="2050" name="Text Box 1"/>
          <p:cNvSpPr txBox="1">
            <a:spLocks noChangeArrowheads="1"/>
          </p:cNvSpPr>
          <p:nvPr/>
        </p:nvSpPr>
        <p:spPr bwMode="auto">
          <a:xfrm>
            <a:off x="1519645" y="2885"/>
            <a:ext cx="9144000" cy="1321082"/>
          </a:xfrm>
          <a:prstGeom prst="rect">
            <a:avLst/>
          </a:prstGeom>
          <a:noFill/>
          <a:ln w="9525">
            <a:noFill/>
            <a:miter lim="800000"/>
            <a:headEnd/>
            <a:tailEnd/>
          </a:ln>
        </p:spPr>
        <p:txBody>
          <a:bodyPr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rPr>
              <a:t>Observing Water Vapor Changes Near Clouds</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rPr>
              <a:t>with Ground-Based Shortwave Spectrometers</a:t>
            </a:r>
            <a:br>
              <a:rPr lang="en-GB" sz="1200" b="1" dirty="0">
                <a:solidFill>
                  <a:srgbClr val="000000"/>
                </a:solidFill>
              </a:rPr>
            </a:br>
            <a:r>
              <a:rPr lang="en-GB" sz="1400" b="1" dirty="0">
                <a:solidFill>
                  <a:srgbClr val="000000"/>
                </a:solidFill>
              </a:rPr>
              <a:t>Guoyong Wen</a:t>
            </a:r>
            <a:r>
              <a:rPr lang="en-GB" sz="1400" b="1" baseline="30000" dirty="0">
                <a:solidFill>
                  <a:srgbClr val="000000"/>
                </a:solidFill>
              </a:rPr>
              <a:t>1,2</a:t>
            </a:r>
            <a:r>
              <a:rPr lang="en-GB" sz="1400" b="1" dirty="0">
                <a:solidFill>
                  <a:srgbClr val="000000"/>
                </a:solidFill>
              </a:rPr>
              <a:t> and Alexander Marshak</a:t>
            </a:r>
            <a:r>
              <a:rPr lang="en-GB" sz="1400" b="1" baseline="30000" dirty="0">
                <a:solidFill>
                  <a:srgbClr val="000000"/>
                </a:solidFill>
              </a:rPr>
              <a:t>1</a:t>
            </a:r>
            <a:r>
              <a:rPr lang="en-GB" sz="1400" b="1" dirty="0">
                <a:solidFill>
                  <a:srgbClr val="000000"/>
                </a:solidFill>
              </a:rPr>
              <a:t> </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baseline="30000" dirty="0">
                <a:solidFill>
                  <a:srgbClr val="000000"/>
                </a:solidFill>
              </a:rPr>
              <a:t>1 </a:t>
            </a:r>
            <a:r>
              <a:rPr lang="en-GB" sz="1200" b="1" dirty="0">
                <a:solidFill>
                  <a:srgbClr val="000000"/>
                </a:solidFill>
              </a:rPr>
              <a:t>(NASA/GSFC Code 613), </a:t>
            </a:r>
            <a:r>
              <a:rPr lang="en-GB" sz="1200" b="1" baseline="30000" dirty="0">
                <a:solidFill>
                  <a:srgbClr val="000000"/>
                </a:solidFill>
              </a:rPr>
              <a:t>2</a:t>
            </a:r>
            <a:r>
              <a:rPr lang="en-GB" sz="1200" b="1" dirty="0">
                <a:solidFill>
                  <a:srgbClr val="000000"/>
                </a:solidFill>
              </a:rPr>
              <a:t>(GESTAR/Morgan State University)</a:t>
            </a:r>
            <a:endParaRPr lang="en-GB" sz="1200" b="1" baseline="30000" dirty="0">
              <a:solidFill>
                <a:srgbClr val="0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2" y="3"/>
            <a:ext cx="834169" cy="709821"/>
          </a:xfrm>
          <a:prstGeom prst="rect">
            <a:avLst/>
          </a:prstGeom>
        </p:spPr>
      </p:pic>
      <p:sp>
        <p:nvSpPr>
          <p:cNvPr id="6" name="TextBox 5"/>
          <p:cNvSpPr txBox="1"/>
          <p:nvPr/>
        </p:nvSpPr>
        <p:spPr>
          <a:xfrm>
            <a:off x="2236257" y="4708063"/>
            <a:ext cx="7710777" cy="1323439"/>
          </a:xfrm>
          <a:prstGeom prst="rect">
            <a:avLst/>
          </a:prstGeom>
          <a:solidFill>
            <a:schemeClr val="bg1">
              <a:lumMod val="75000"/>
            </a:schemeClr>
          </a:solidFill>
          <a:ln w="19050">
            <a:solidFill>
              <a:schemeClr val="tx1"/>
            </a:solidFill>
          </a:ln>
        </p:spPr>
        <p:txBody>
          <a:bodyPr wrap="square" rtlCol="0">
            <a:spAutoFit/>
          </a:bodyPr>
          <a:lstStyle/>
          <a:p>
            <a:r>
              <a:rPr lang="en-GB" sz="1600" b="1" dirty="0">
                <a:latin typeface="+mj-lt"/>
              </a:rPr>
              <a:t>We have developed a new technique to retrieve precipitable water vapor (PWV) amount in the clear-cloud transition zone using ground-based measurements of the relative difference in zenith radiance at the 720 nm water vapor band and the adjacent non-absorbing band at 750 nm. By being able to infer PWV variations in the cloud-clear transition zone we will be better positioned to understand aerosol-cloud interactions. </a:t>
            </a:r>
            <a:endParaRPr lang="en-US" sz="1600" b="1" dirty="0">
              <a:latin typeface="+mj-l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4480" y="6415946"/>
            <a:ext cx="1036320" cy="442055"/>
          </a:xfrm>
          <a:prstGeom prst="rect">
            <a:avLst/>
          </a:prstGeom>
        </p:spPr>
      </p:pic>
      <p:sp>
        <p:nvSpPr>
          <p:cNvPr id="4" name="TextBox 3">
            <a:extLst>
              <a:ext uri="{FF2B5EF4-FFF2-40B4-BE49-F238E27FC236}">
                <a16:creationId xmlns:a16="http://schemas.microsoft.com/office/drawing/2014/main" id="{1144BAE4-FD51-B742-B2D1-6E8F03347B02}"/>
              </a:ext>
            </a:extLst>
          </p:cNvPr>
          <p:cNvSpPr txBox="1"/>
          <p:nvPr/>
        </p:nvSpPr>
        <p:spPr>
          <a:xfrm>
            <a:off x="2400399" y="4056642"/>
            <a:ext cx="1606530"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(From Pinsky and </a:t>
            </a:r>
            <a:r>
              <a:rPr lang="en-US" sz="800" dirty="0" err="1">
                <a:latin typeface="Arial" panose="020B0604020202020204" pitchFamily="34" charset="0"/>
                <a:cs typeface="Arial" panose="020B0604020202020204" pitchFamily="34" charset="0"/>
              </a:rPr>
              <a:t>Khain</a:t>
            </a:r>
            <a:r>
              <a:rPr lang="en-US" sz="800" dirty="0">
                <a:latin typeface="Arial" panose="020B0604020202020204" pitchFamily="34" charset="0"/>
                <a:cs typeface="Arial" panose="020B0604020202020204" pitchFamily="34" charset="0"/>
              </a:rPr>
              <a:t>, 2018)</a:t>
            </a:r>
          </a:p>
        </p:txBody>
      </p:sp>
      <p:pic>
        <p:nvPicPr>
          <p:cNvPr id="33" name="Picture 32">
            <a:extLst>
              <a:ext uri="{FF2B5EF4-FFF2-40B4-BE49-F238E27FC236}">
                <a16:creationId xmlns:a16="http://schemas.microsoft.com/office/drawing/2014/main" id="{92BF1E70-37BD-B847-B1EC-0145BF1BBF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800" y="0"/>
            <a:ext cx="713232" cy="713232"/>
          </a:xfrm>
          <a:prstGeom prst="rect">
            <a:avLst/>
          </a:prstGeom>
        </p:spPr>
      </p:pic>
      <p:pic>
        <p:nvPicPr>
          <p:cNvPr id="23" name="Picture 22">
            <a:extLst>
              <a:ext uri="{FF2B5EF4-FFF2-40B4-BE49-F238E27FC236}">
                <a16:creationId xmlns:a16="http://schemas.microsoft.com/office/drawing/2014/main" id="{2FEFCF59-7F8A-D24B-8491-A379014618C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700161"/>
            <a:ext cx="2743200" cy="2743200"/>
          </a:xfrm>
          <a:prstGeom prst="rect">
            <a:avLst/>
          </a:prstGeom>
          <a:noFill/>
          <a:ln>
            <a:noFill/>
          </a:ln>
        </p:spPr>
      </p:pic>
      <p:pic>
        <p:nvPicPr>
          <p:cNvPr id="18" name="Picture 17">
            <a:extLst>
              <a:ext uri="{FF2B5EF4-FFF2-40B4-BE49-F238E27FC236}">
                <a16:creationId xmlns:a16="http://schemas.microsoft.com/office/drawing/2014/main" id="{FCFBB056-38DE-BE42-A9D2-90738B31AE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0264" y="1615025"/>
            <a:ext cx="2864336" cy="2864336"/>
          </a:xfrm>
          <a:prstGeom prst="rect">
            <a:avLst/>
          </a:prstGeom>
        </p:spPr>
      </p:pic>
    </p:spTree>
    <p:extLst>
      <p:ext uri="{BB962C8B-B14F-4D97-AF65-F5344CB8AC3E}">
        <p14:creationId xmlns:p14="http://schemas.microsoft.com/office/powerpoint/2010/main" val="34349797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648968" y="27108"/>
            <a:ext cx="8839200" cy="6740307"/>
          </a:xfrm>
          <a:prstGeom prst="rect">
            <a:avLst/>
          </a:prstGeom>
          <a:noFill/>
          <a:ln w="9525">
            <a:noFill/>
            <a:miter lim="800000"/>
            <a:headEnd/>
            <a:tailEnd/>
          </a:ln>
        </p:spPr>
        <p:txBody>
          <a:bodyPr>
            <a:spAutoFit/>
          </a:bodyPr>
          <a:lstStyle/>
          <a:p>
            <a:pPr algn="ctr" fontAlgn="t">
              <a:defRPr/>
            </a:pPr>
            <a:r>
              <a:rPr lang="en-US" b="1" dirty="0">
                <a:latin typeface="Times New Roman" pitchFamily="18" charset="0"/>
              </a:rPr>
              <a:t>                                </a:t>
            </a:r>
            <a:r>
              <a:rPr lang="en-US" sz="1200" dirty="0"/>
              <a:t>Name:  Guoyong Wen, NASA/GSFC, Code 613 and Morgan State University</a:t>
            </a:r>
            <a:br>
              <a:rPr lang="en-US" sz="1200" dirty="0"/>
            </a:br>
            <a:r>
              <a:rPr lang="en-US" sz="1200" dirty="0"/>
              <a:t>                        E-mail: </a:t>
            </a:r>
            <a:r>
              <a:rPr lang="en-US" sz="1200" dirty="0" err="1"/>
              <a:t>Guoyong.Wen@nasa.gov</a:t>
            </a:r>
            <a:br>
              <a:rPr lang="en-US" sz="1200" dirty="0"/>
            </a:br>
            <a:r>
              <a:rPr lang="en-US" sz="1200" dirty="0"/>
              <a:t>                        Phone: 301-614-6220</a:t>
            </a:r>
            <a:br>
              <a:rPr lang="en-US" sz="1200" dirty="0">
                <a:latin typeface="Times New Roman" pitchFamily="18" charset="0"/>
              </a:rPr>
            </a:br>
            <a:endParaRPr lang="en-US" sz="1200" dirty="0">
              <a:latin typeface="Times New Roman" pitchFamily="18" charset="0"/>
            </a:endParaRPr>
          </a:p>
          <a:p>
            <a:pPr fontAlgn="t">
              <a:defRPr/>
            </a:pPr>
            <a:r>
              <a:rPr lang="en-US" sz="1200" b="1" dirty="0"/>
              <a:t>References:</a:t>
            </a:r>
          </a:p>
          <a:p>
            <a:pPr marL="171450" indent="-171450" fontAlgn="t">
              <a:buFont typeface="Arial" panose="020B0604020202020204" pitchFamily="34" charset="0"/>
              <a:buChar char="•"/>
              <a:defRPr/>
            </a:pPr>
            <a:r>
              <a:rPr lang="en-US" sz="1200" dirty="0"/>
              <a:t>Wen., G. &amp; </a:t>
            </a:r>
            <a:r>
              <a:rPr lang="en-US" sz="1200" dirty="0" err="1"/>
              <a:t>Marshak</a:t>
            </a:r>
            <a:r>
              <a:rPr lang="en-US" sz="1200" dirty="0"/>
              <a:t>, A., (2021). “Precipitable Water Vapor Variation in the Clear-Cloud Transition Zone From the ARM Shortwave Spectrometer,” </a:t>
            </a:r>
            <a:r>
              <a:rPr lang="en-US" sz="1200" i="1" dirty="0"/>
              <a:t>IEEE Geoscience and Remote Sensing Letters</a:t>
            </a:r>
            <a:r>
              <a:rPr lang="en-US" sz="1200" dirty="0"/>
              <a:t>, doi:10.1109/LGRS.2021.3064334.</a:t>
            </a:r>
          </a:p>
          <a:p>
            <a:pPr marL="171450" indent="-171450" fontAlgn="t">
              <a:buFont typeface="Arial" panose="020B0604020202020204" pitchFamily="34" charset="0"/>
              <a:buChar char="•"/>
              <a:defRPr/>
            </a:pPr>
            <a:r>
              <a:rPr lang="en-US" sz="1200" dirty="0"/>
              <a:t>Pinsky, M., &amp; </a:t>
            </a:r>
            <a:r>
              <a:rPr lang="en-US" sz="1200" dirty="0" err="1"/>
              <a:t>Khain</a:t>
            </a:r>
            <a:r>
              <a:rPr lang="en-US" sz="1200" dirty="0"/>
              <a:t>, A. P. (2018). Theoretical analysis of the entrainment–mixing process at cloud boundaries. Part I: Droplet size distributions and humidity within the interface zone. </a:t>
            </a:r>
            <a:r>
              <a:rPr lang="en-US" sz="1200" i="1" dirty="0"/>
              <a:t>J. Atmos. Sci</a:t>
            </a:r>
            <a:r>
              <a:rPr lang="en-US" sz="1200" dirty="0"/>
              <a:t>., 75, 2049–2064, </a:t>
            </a:r>
            <a:r>
              <a:rPr lang="en-US" sz="1200" u="sng" dirty="0">
                <a:hlinkClick r:id="rId3"/>
              </a:rPr>
              <a:t>https://doi.org/10.1175/JAS-D-17-0308.1</a:t>
            </a:r>
            <a:r>
              <a:rPr lang="en-US" sz="1200" dirty="0"/>
              <a:t>.</a:t>
            </a:r>
          </a:p>
          <a:p>
            <a:pPr fontAlgn="t">
              <a:defRPr/>
            </a:pPr>
            <a:endParaRPr lang="en-US" sz="1200" dirty="0"/>
          </a:p>
          <a:p>
            <a:pPr fontAlgn="t">
              <a:defRPr/>
            </a:pPr>
            <a:r>
              <a:rPr lang="en-US" sz="1200" b="1" dirty="0"/>
              <a:t>Data Sources:  </a:t>
            </a:r>
            <a:r>
              <a:rPr lang="en-US" sz="1200" dirty="0"/>
              <a:t>Atmospheric Radiation Measurement (ARM) data sets available at https://</a:t>
            </a:r>
            <a:r>
              <a:rPr lang="en-US" sz="1200" dirty="0" err="1"/>
              <a:t>www.arm.gov</a:t>
            </a:r>
            <a:r>
              <a:rPr lang="en-US" sz="1200" dirty="0"/>
              <a:t>/data.</a:t>
            </a:r>
            <a:endParaRPr lang="en-US" sz="1200" b="1" dirty="0"/>
          </a:p>
          <a:p>
            <a:pPr fontAlgn="t">
              <a:defRPr/>
            </a:pPr>
            <a:endParaRPr lang="en-US" sz="1200" dirty="0"/>
          </a:p>
          <a:p>
            <a:pPr fontAlgn="t">
              <a:defRPr/>
            </a:pPr>
            <a:r>
              <a:rPr lang="en-US" sz="1200" b="1" dirty="0"/>
              <a:t>Technical Description of Figures:</a:t>
            </a:r>
          </a:p>
          <a:p>
            <a:pPr fontAlgn="t">
              <a:defRPr/>
            </a:pPr>
            <a:r>
              <a:rPr lang="en-US" sz="1200" b="1" i="1" dirty="0"/>
              <a:t>Graphic 1: </a:t>
            </a:r>
            <a:r>
              <a:rPr lang="en-US" sz="1200" dirty="0"/>
              <a:t>(Left) </a:t>
            </a:r>
            <a:r>
              <a:rPr lang="en-US" sz="1200" dirty="0">
                <a:latin typeface="Arial" panose="020B0604020202020204" pitchFamily="34" charset="0"/>
                <a:cs typeface="Arial" panose="020B0604020202020204" pitchFamily="34" charset="0"/>
              </a:rPr>
              <a:t>A conceptual schematic of a cloud and its surrounding structure showing the entrainment mixing process in the vicinity of the cloud-dry air interface. The cloud-clear transition zone is characterized by decreasing droplet sizes away from the cloud body accompanied by a decrease in relative humidity due to cloud mixing with dry air.</a:t>
            </a:r>
          </a:p>
          <a:p>
            <a:pPr fontAlgn="t">
              <a:defRPr/>
            </a:pPr>
            <a:endParaRPr lang="en-US" sz="1200" dirty="0">
              <a:latin typeface="Arial" panose="020B0604020202020204" pitchFamily="34" charset="0"/>
              <a:cs typeface="Arial" panose="020B0604020202020204" pitchFamily="34" charset="0"/>
            </a:endParaRPr>
          </a:p>
          <a:p>
            <a:pPr fontAlgn="t">
              <a:defRPr/>
            </a:pPr>
            <a:r>
              <a:rPr lang="en-US" sz="1200" b="1" i="1" dirty="0">
                <a:latin typeface="Arial" panose="020B0604020202020204" pitchFamily="34" charset="0"/>
                <a:cs typeface="Arial" panose="020B0604020202020204" pitchFamily="34" charset="0"/>
              </a:rPr>
              <a:t>Graphic 2: </a:t>
            </a:r>
            <a:r>
              <a:rPr lang="en-US" sz="1200" dirty="0">
                <a:latin typeface="Arial" panose="020B0604020202020204" pitchFamily="34" charset="0"/>
                <a:cs typeface="Arial" panose="020B0604020202020204" pitchFamily="34" charset="0"/>
              </a:rPr>
              <a:t>(Middle) Transmittance calculated from the SBDART radiative transfer code. The water vapor band at 720 nm and the adjacent non-absorbing band at 750 nm are used to retrieve column water vapor amount.</a:t>
            </a:r>
          </a:p>
          <a:p>
            <a:pPr fontAlgn="t">
              <a:defRPr/>
            </a:pPr>
            <a:endParaRPr lang="en-US" sz="1200" dirty="0">
              <a:latin typeface="Arial" panose="020B0604020202020204" pitchFamily="34" charset="0"/>
              <a:cs typeface="Arial" panose="020B0604020202020204" pitchFamily="34" charset="0"/>
            </a:endParaRPr>
          </a:p>
          <a:p>
            <a:pPr fontAlgn="t">
              <a:defRPr/>
            </a:pPr>
            <a:r>
              <a:rPr lang="en-US" sz="1200" b="1" i="1" dirty="0">
                <a:solidFill>
                  <a:schemeClr val="tx2"/>
                </a:solidFill>
                <a:latin typeface="Arial" panose="020B0604020202020204" pitchFamily="34" charset="0"/>
                <a:cs typeface="Arial" panose="020B0604020202020204" pitchFamily="34" charset="0"/>
              </a:rPr>
              <a:t>Graphic 3: </a:t>
            </a:r>
            <a:r>
              <a:rPr lang="en-US" sz="1200" dirty="0">
                <a:solidFill>
                  <a:schemeClr val="tx2"/>
                </a:solidFill>
                <a:latin typeface="Arial" panose="020B0604020202020204" pitchFamily="34" charset="0"/>
                <a:cs typeface="Arial" panose="020B0604020202020204" pitchFamily="34" charset="0"/>
              </a:rPr>
              <a:t>(Right) Relative zenith radiance differences from spectroradiometer measurements (left axis) and retrieved column water vapor amount (right axis). While the relative zenith radiance difference between 550 nm and 660 nm channels increases from cloud (~20.9542 UTC) to clear (~20.9856 UTC) as cloud particle size decreases (green line), the difference between the non-absorbing channel (at 750 nm) and water vapor absorbing channel (at 720 nm) (red line) decreases as a result of decreasing water vapor amount (blue line). An approximate 10% decrease in column water vapor amount occurs from definite cloud to definite clear.</a:t>
            </a:r>
          </a:p>
          <a:p>
            <a:endParaRPr lang="en-US" sz="1200" b="1" dirty="0"/>
          </a:p>
          <a:p>
            <a:r>
              <a:rPr lang="en-US" sz="1200" b="1" dirty="0"/>
              <a:t>Scientific significance, societal relevance, and relationships to future missions: </a:t>
            </a:r>
            <a:r>
              <a:rPr lang="en-US" sz="1200" dirty="0">
                <a:latin typeface="Arial" panose="020B0604020202020204" pitchFamily="34" charset="0"/>
                <a:cs typeface="Arial" panose="020B0604020202020204" pitchFamily="34" charset="0"/>
              </a:rPr>
              <a:t>The transition zone between cloudy and clear air is a region of strong aerosol-cloud interactions where aerosol particles humidify and swell when approaching the cloud, while cloud drops evaporate and shrink when moving away from the cloud. Thus, cloud droplets, aerosol particles, and water vapor coexist and and interact in this special region. We developed a new technique to retrieve column water vapor amount from a ground-based spectroradiometer with narrow FOV and high sampling frequency that resolves the fine structure of the transition zone. Quantifying water vapor variation complements our earlier studies which focused on cloud optical depth and droplet size variation in the clear-cloud transition zone. It can potentially lead to improvements in space-based estimates of aerosol radiative forcing and aerosol indirect effects.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2" y="3"/>
            <a:ext cx="834169" cy="709821"/>
          </a:xfrm>
          <a:prstGeom prst="rect">
            <a:avLst/>
          </a:prstGeom>
        </p:spPr>
      </p:pic>
      <p:sp>
        <p:nvSpPr>
          <p:cNvPr id="9" name="Text Box 17"/>
          <p:cNvSpPr txBox="1">
            <a:spLocks noChangeArrowheads="1"/>
          </p:cNvSpPr>
          <p:nvPr/>
        </p:nvSpPr>
        <p:spPr bwMode="auto">
          <a:xfrm>
            <a:off x="1524000" y="6613525"/>
            <a:ext cx="2477922" cy="276999"/>
          </a:xfrm>
          <a:prstGeom prst="rect">
            <a:avLst/>
          </a:prstGeom>
          <a:noFill/>
          <a:ln w="9525">
            <a:noFill/>
            <a:miter lim="800000"/>
            <a:headEnd/>
            <a:tailEnd/>
          </a:ln>
        </p:spPr>
        <p:txBody>
          <a:bodyPr wrap="none">
            <a:spAutoFit/>
          </a:bodyPr>
          <a:lstStyle/>
          <a:p>
            <a:pPr>
              <a:defRPr/>
            </a:pPr>
            <a:r>
              <a:rPr lang="en-US" sz="1200" b="1" dirty="0">
                <a:latin typeface="+mj-lt"/>
              </a:rPr>
              <a:t>Earth Sciences Division - Atmospheres</a:t>
            </a:r>
          </a:p>
        </p:txBody>
      </p:sp>
      <p:pic>
        <p:nvPicPr>
          <p:cNvPr id="5" name="Picture 4">
            <a:extLst>
              <a:ext uri="{FF2B5EF4-FFF2-40B4-BE49-F238E27FC236}">
                <a16:creationId xmlns:a16="http://schemas.microsoft.com/office/drawing/2014/main" id="{1D35BD93-FDFA-174A-BD2F-3871C8D06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800" y="0"/>
            <a:ext cx="713232" cy="713232"/>
          </a:xfrm>
          <a:prstGeom prst="rect">
            <a:avLst/>
          </a:prstGeom>
        </p:spPr>
      </p:pic>
    </p:spTree>
    <p:extLst>
      <p:ext uri="{BB962C8B-B14F-4D97-AF65-F5344CB8AC3E}">
        <p14:creationId xmlns:p14="http://schemas.microsoft.com/office/powerpoint/2010/main" val="311663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B651D5-9E4E-FC46-93E9-F3DC47C94AA5}"/>
              </a:ext>
            </a:extLst>
          </p:cNvPr>
          <p:cNvSpPr txBox="1"/>
          <p:nvPr/>
        </p:nvSpPr>
        <p:spPr>
          <a:xfrm>
            <a:off x="1524000" y="12900"/>
            <a:ext cx="9144000" cy="1170259"/>
          </a:xfrm>
          <a:prstGeom prst="rect">
            <a:avLst/>
          </a:prstGeom>
          <a:solidFill>
            <a:schemeClr val="accent1">
              <a:lumMod val="40000"/>
              <a:lumOff val="60000"/>
            </a:schemeClr>
          </a:solidFill>
          <a:ln>
            <a:solidFill>
              <a:schemeClr val="accent1">
                <a:lumMod val="75000"/>
              </a:schemeClr>
            </a:solidFill>
          </a:ln>
        </p:spPr>
        <p:txBody>
          <a:bodyPr wrap="square" rtlCol="0" anchor="t">
            <a:noAutofit/>
          </a:bodyPr>
          <a:lstStyle/>
          <a:p>
            <a:pPr algn="ctr">
              <a:spcBef>
                <a:spcPct val="0"/>
              </a:spcBef>
              <a:buClr>
                <a:srgbClr val="000000"/>
              </a:buClr>
              <a:buSzPct val="45000"/>
              <a:buNone/>
            </a:pPr>
            <a:r>
              <a:rPr lang="en-US" sz="1500" b="1" dirty="0">
                <a:latin typeface="Arial" panose="020B0604020202020204" pitchFamily="34" charset="0"/>
                <a:cs typeface="Arial" panose="020B0604020202020204" pitchFamily="34" charset="0"/>
              </a:rPr>
              <a:t>﻿ </a:t>
            </a:r>
            <a:r>
              <a:rPr lang="en-US" sz="1700" b="1" dirty="0"/>
              <a:t>Spatial and temporal variability in the hydroxyl radical (OH): understanding the role of large-scale climate features and their influence on OH through its dynamical and photochemical drivers </a:t>
            </a:r>
          </a:p>
          <a:p>
            <a:pPr algn="ctr">
              <a:spcBef>
                <a:spcPct val="0"/>
              </a:spcBef>
              <a:buClr>
                <a:srgbClr val="000000"/>
              </a:buClr>
              <a:buSzPct val="45000"/>
              <a:buNone/>
            </a:pPr>
            <a:endParaRPr lang="en-US" sz="1200" dirty="0">
              <a:latin typeface="Arial" panose="020B0604020202020204" pitchFamily="34" charset="0"/>
              <a:cs typeface="Arial" panose="020B0604020202020204" pitchFamily="34" charset="0"/>
            </a:endParaRPr>
          </a:p>
          <a:p>
            <a:pPr algn="ctr">
              <a:spcBef>
                <a:spcPct val="0"/>
              </a:spcBef>
              <a:buClr>
                <a:srgbClr val="000000"/>
              </a:buClr>
              <a:buSzPct val="45000"/>
              <a:buNone/>
            </a:pPr>
            <a:r>
              <a:rPr lang="en-US" sz="1200" dirty="0">
                <a:latin typeface="Arial" panose="020B0604020202020204" pitchFamily="34" charset="0"/>
                <a:cs typeface="Arial" panose="020B0604020202020204" pitchFamily="34" charset="0"/>
              </a:rPr>
              <a:t>D. Anderson</a:t>
            </a:r>
            <a:r>
              <a:rPr lang="en-US" sz="1200" baseline="30000" dirty="0">
                <a:latin typeface="Arial" panose="020B0604020202020204" pitchFamily="34" charset="0"/>
                <a:cs typeface="Arial" panose="020B0604020202020204" pitchFamily="34" charset="0"/>
              </a:rPr>
              <a:t>1,2</a:t>
            </a:r>
            <a:r>
              <a:rPr lang="en-US" sz="1200" dirty="0">
                <a:latin typeface="Arial" panose="020B0604020202020204" pitchFamily="34" charset="0"/>
                <a:cs typeface="Arial" panose="020B0604020202020204" pitchFamily="34" charset="0"/>
              </a:rPr>
              <a:t>, B. Duncan</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 Fiore</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C. Baublitz</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M. Follette-Cook</a:t>
            </a:r>
            <a:r>
              <a:rPr lang="en-US" sz="1200" baseline="30000" dirty="0">
                <a:latin typeface="Arial" panose="020B0604020202020204" pitchFamily="34" charset="0"/>
                <a:cs typeface="Arial" panose="020B0604020202020204" pitchFamily="34" charset="0"/>
              </a:rPr>
              <a:t>2,4</a:t>
            </a:r>
            <a:r>
              <a:rPr lang="en-US" sz="1200" dirty="0">
                <a:latin typeface="Arial" panose="020B0604020202020204" pitchFamily="34" charset="0"/>
                <a:cs typeface="Arial" panose="020B0604020202020204" pitchFamily="34" charset="0"/>
              </a:rPr>
              <a:t>, J. Nicely</a:t>
            </a:r>
            <a:r>
              <a:rPr lang="en-US" sz="1200" baseline="30000" dirty="0">
                <a:latin typeface="Arial" panose="020B0604020202020204" pitchFamily="34" charset="0"/>
                <a:cs typeface="Arial" panose="020B0604020202020204" pitchFamily="34" charset="0"/>
              </a:rPr>
              <a:t>2,5</a:t>
            </a:r>
            <a:r>
              <a:rPr lang="en-US" sz="1200" dirty="0">
                <a:latin typeface="Arial" panose="020B0604020202020204" pitchFamily="34" charset="0"/>
                <a:cs typeface="Arial" panose="020B0604020202020204" pitchFamily="34" charset="0"/>
              </a:rPr>
              <a:t>, G. Wolfe</a:t>
            </a:r>
            <a:r>
              <a:rPr lang="en-US" sz="1200" baseline="30000" dirty="0">
                <a:latin typeface="Arial" panose="020B0604020202020204" pitchFamily="34" charset="0"/>
                <a:cs typeface="Arial" panose="020B0604020202020204" pitchFamily="34" charset="0"/>
              </a:rPr>
              <a:t>2</a:t>
            </a:r>
          </a:p>
          <a:p>
            <a:pPr algn="ct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USRA/GESTAR, </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NASA GSFC, </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Columbia University, </a:t>
            </a:r>
            <a:r>
              <a:rPr lang="en-US" sz="1200" baseline="30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Morgan State University/GESTAR, </a:t>
            </a:r>
            <a:r>
              <a:rPr lang="en-US" sz="1200" baseline="30000" dirty="0">
                <a:latin typeface="Arial" panose="020B0604020202020204" pitchFamily="34" charset="0"/>
                <a:cs typeface="Arial" panose="020B0604020202020204" pitchFamily="34" charset="0"/>
              </a:rPr>
              <a:t>5</a:t>
            </a:r>
            <a:r>
              <a:rPr lang="en-US" sz="1200" dirty="0">
                <a:latin typeface="Arial" panose="020B0604020202020204" pitchFamily="34" charset="0"/>
                <a:cs typeface="Arial" panose="020B0604020202020204" pitchFamily="34" charset="0"/>
              </a:rPr>
              <a:t>UMD ESSIC </a:t>
            </a:r>
          </a:p>
        </p:txBody>
      </p:sp>
      <p:pic>
        <p:nvPicPr>
          <p:cNvPr id="6" name="Picture 5">
            <a:extLst>
              <a:ext uri="{FF2B5EF4-FFF2-40B4-BE49-F238E27FC236}">
                <a16:creationId xmlns:a16="http://schemas.microsoft.com/office/drawing/2014/main" id="{79DBDFE3-E1A5-AD4C-B2F9-E98D1E617262}"/>
              </a:ext>
            </a:extLst>
          </p:cNvPr>
          <p:cNvPicPr>
            <a:picLocks noChangeAspect="1"/>
          </p:cNvPicPr>
          <p:nvPr/>
        </p:nvPicPr>
        <p:blipFill>
          <a:blip r:embed="rId2"/>
          <a:stretch>
            <a:fillRect/>
          </a:stretch>
        </p:blipFill>
        <p:spPr>
          <a:xfrm>
            <a:off x="10056666" y="679465"/>
            <a:ext cx="487385" cy="404016"/>
          </a:xfrm>
          <a:prstGeom prst="rect">
            <a:avLst/>
          </a:prstGeom>
        </p:spPr>
      </p:pic>
      <p:pic>
        <p:nvPicPr>
          <p:cNvPr id="3" name="Picture 2">
            <a:extLst>
              <a:ext uri="{FF2B5EF4-FFF2-40B4-BE49-F238E27FC236}">
                <a16:creationId xmlns:a16="http://schemas.microsoft.com/office/drawing/2014/main" id="{65DC4223-ADB1-6549-9AEB-B433B7D5A541}"/>
              </a:ext>
            </a:extLst>
          </p:cNvPr>
          <p:cNvPicPr>
            <a:picLocks noChangeAspect="1"/>
          </p:cNvPicPr>
          <p:nvPr/>
        </p:nvPicPr>
        <p:blipFill>
          <a:blip r:embed="rId3"/>
          <a:stretch>
            <a:fillRect/>
          </a:stretch>
        </p:blipFill>
        <p:spPr>
          <a:xfrm>
            <a:off x="1619095" y="677931"/>
            <a:ext cx="502727" cy="370342"/>
          </a:xfrm>
          <a:prstGeom prst="rect">
            <a:avLst/>
          </a:prstGeom>
        </p:spPr>
      </p:pic>
      <p:sp>
        <p:nvSpPr>
          <p:cNvPr id="46" name="Rectangle 45">
            <a:extLst>
              <a:ext uri="{FF2B5EF4-FFF2-40B4-BE49-F238E27FC236}">
                <a16:creationId xmlns:a16="http://schemas.microsoft.com/office/drawing/2014/main" id="{118F7ADF-B408-4C43-AE8B-E86389986558}"/>
              </a:ext>
            </a:extLst>
          </p:cNvPr>
          <p:cNvSpPr/>
          <p:nvPr/>
        </p:nvSpPr>
        <p:spPr>
          <a:xfrm>
            <a:off x="7349330" y="1316050"/>
            <a:ext cx="3211952" cy="5293757"/>
          </a:xfrm>
          <a:prstGeom prst="rect">
            <a:avLst/>
          </a:prstGeom>
          <a:ln w="22225">
            <a:solidFill>
              <a:srgbClr val="0070C0"/>
            </a:solidFill>
          </a:ln>
        </p:spPr>
        <p:txBody>
          <a:bodyPr wrap="square">
            <a:spAutoFit/>
          </a:bodyPr>
          <a:lstStyle/>
          <a:p>
            <a:pPr marL="9525"/>
            <a:r>
              <a:rPr lang="en-US" sz="1400" b="1" dirty="0"/>
              <a:t>We demonstrate that NASA satellite data of atmospheric constituents from NASA’s EOS Terra, Aqua, and Aura may be used to indirectly constrain the </a:t>
            </a:r>
            <a:r>
              <a:rPr lang="en-US" sz="1400" b="1" dirty="0" err="1"/>
              <a:t>spatio</a:t>
            </a:r>
            <a:r>
              <a:rPr lang="en-US" sz="1400" b="1" dirty="0"/>
              <a:t>-temporal variations of tropospheric OH, the atmosphere’s primary oxidant and dominant methane sink, over broad global regions</a:t>
            </a:r>
            <a:r>
              <a:rPr lang="en-US" sz="1400" dirty="0"/>
              <a:t>.</a:t>
            </a:r>
          </a:p>
          <a:p>
            <a:pPr marL="9525"/>
            <a:endParaRPr lang="en-US" sz="1050" dirty="0">
              <a:latin typeface="Helvetica" pitchFamily="2" charset="0"/>
            </a:endParaRPr>
          </a:p>
          <a:p>
            <a:pPr marL="9525" indent="164306">
              <a:buFont typeface="Arial" panose="020B0604020202020204" pitchFamily="34" charset="0"/>
              <a:buChar char="•"/>
            </a:pPr>
            <a:r>
              <a:rPr lang="en-US" sz="1100" dirty="0">
                <a:latin typeface="Helvetica" pitchFamily="2" charset="0"/>
              </a:rPr>
              <a:t>OH is difficult to directly observe and previous indirect constraints on OH variability (e.g., MCF) are becoming less feasible and provide no information on spatial variability.</a:t>
            </a:r>
          </a:p>
          <a:p>
            <a:pPr marL="9525" indent="164306">
              <a:buFont typeface="Arial" panose="020B0604020202020204" pitchFamily="34" charset="0"/>
              <a:buChar char="•"/>
            </a:pPr>
            <a:endParaRPr lang="en-US" sz="1050" dirty="0">
              <a:latin typeface="Helvetica" pitchFamily="2" charset="0"/>
            </a:endParaRPr>
          </a:p>
          <a:p>
            <a:pPr marL="9525" indent="164306">
              <a:buFont typeface="Arial" panose="020B0604020202020204" pitchFamily="34" charset="0"/>
              <a:buChar char="•"/>
            </a:pPr>
            <a:r>
              <a:rPr lang="en-US" sz="1100" dirty="0">
                <a:latin typeface="Helvetica" pitchFamily="2" charset="0"/>
              </a:rPr>
              <a:t>Analysis of a 39y NASA GEOS Chemistry Climate Model (GEOSCCM) simulation shows that ENSO is the dominant mode of global OH variability across all seasons, accounting for 30% of total variance in the tropospheric column.</a:t>
            </a:r>
          </a:p>
          <a:p>
            <a:pPr marL="9525" indent="164306">
              <a:buFont typeface="Arial" panose="020B0604020202020204" pitchFamily="34" charset="0"/>
              <a:buChar char="•"/>
            </a:pPr>
            <a:endParaRPr lang="en-US" sz="1050" dirty="0">
              <a:latin typeface="Helvetica" pitchFamily="2" charset="0"/>
            </a:endParaRPr>
          </a:p>
          <a:p>
            <a:pPr marL="9525" indent="164306">
              <a:buFont typeface="Arial" panose="020B0604020202020204" pitchFamily="34" charset="0"/>
              <a:buChar char="•"/>
            </a:pPr>
            <a:r>
              <a:rPr lang="en-US" sz="1100" dirty="0">
                <a:latin typeface="Helvetica" pitchFamily="2" charset="0"/>
              </a:rPr>
              <a:t>ENSO-related OH variability is driven by changes in NO</a:t>
            </a:r>
            <a:r>
              <a:rPr lang="en-US" sz="1100" baseline="-25000" dirty="0">
                <a:latin typeface="Helvetica" pitchFamily="2" charset="0"/>
              </a:rPr>
              <a:t>X</a:t>
            </a:r>
            <a:r>
              <a:rPr lang="en-US" sz="1100" dirty="0">
                <a:latin typeface="Helvetica" pitchFamily="2" charset="0"/>
              </a:rPr>
              <a:t> in the upper troposphere and H</a:t>
            </a:r>
            <a:r>
              <a:rPr lang="en-US" sz="1100" baseline="-25000" dirty="0">
                <a:latin typeface="Helvetica" pitchFamily="2" charset="0"/>
              </a:rPr>
              <a:t>2</a:t>
            </a:r>
            <a:r>
              <a:rPr lang="en-US" sz="1100" dirty="0">
                <a:latin typeface="Helvetica" pitchFamily="2" charset="0"/>
              </a:rPr>
              <a:t>O near the surface.</a:t>
            </a:r>
          </a:p>
          <a:p>
            <a:pPr marL="9525" indent="164306">
              <a:buFont typeface="Arial" panose="020B0604020202020204" pitchFamily="34" charset="0"/>
              <a:buChar char="•"/>
            </a:pPr>
            <a:endParaRPr lang="en-US" sz="1050" dirty="0">
              <a:latin typeface="Helvetica" pitchFamily="2" charset="0"/>
            </a:endParaRPr>
          </a:p>
          <a:p>
            <a:pPr marL="9525" indent="164306">
              <a:buFont typeface="Arial" panose="020B0604020202020204" pitchFamily="34" charset="0"/>
              <a:buChar char="•"/>
            </a:pPr>
            <a:r>
              <a:rPr lang="en-US" sz="1100" dirty="0">
                <a:latin typeface="Helvetica" pitchFamily="2" charset="0"/>
              </a:rPr>
              <a:t>The correlation between ENSO and tropospheric column H</a:t>
            </a:r>
            <a:r>
              <a:rPr lang="en-US" sz="1100" baseline="-25000" dirty="0">
                <a:latin typeface="Helvetica" pitchFamily="2" charset="0"/>
              </a:rPr>
              <a:t>2</a:t>
            </a:r>
            <a:r>
              <a:rPr lang="en-US" sz="1100" dirty="0">
                <a:latin typeface="Helvetica" pitchFamily="2" charset="0"/>
              </a:rPr>
              <a:t>O, CO, and NO</a:t>
            </a:r>
            <a:r>
              <a:rPr lang="en-US" sz="1100" baseline="-25000" dirty="0">
                <a:latin typeface="Helvetica" pitchFamily="2" charset="0"/>
              </a:rPr>
              <a:t>2</a:t>
            </a:r>
            <a:r>
              <a:rPr lang="en-US" sz="1100" dirty="0">
                <a:latin typeface="Helvetica" pitchFamily="2" charset="0"/>
              </a:rPr>
              <a:t> is well-captured by both GEOSCCM and retrievals from AIRS, MOPITT, and OMI</a:t>
            </a:r>
            <a:r>
              <a:rPr lang="en-US" sz="1200" dirty="0">
                <a:latin typeface="Helvetica" pitchFamily="2" charset="0"/>
              </a:rPr>
              <a:t>.</a:t>
            </a:r>
            <a:endParaRPr lang="en-US" sz="1200" dirty="0">
              <a:solidFill>
                <a:srgbClr val="FF0000"/>
              </a:solidFill>
              <a:latin typeface="Helvetica" pitchFamily="2" charset="0"/>
            </a:endParaRPr>
          </a:p>
        </p:txBody>
      </p:sp>
      <p:grpSp>
        <p:nvGrpSpPr>
          <p:cNvPr id="4" name="Group 3">
            <a:extLst>
              <a:ext uri="{FF2B5EF4-FFF2-40B4-BE49-F238E27FC236}">
                <a16:creationId xmlns:a16="http://schemas.microsoft.com/office/drawing/2014/main" id="{1C811072-EC10-A74A-BB4B-E5D455CAA407}"/>
              </a:ext>
            </a:extLst>
          </p:cNvPr>
          <p:cNvGrpSpPr/>
          <p:nvPr/>
        </p:nvGrpSpPr>
        <p:grpSpPr>
          <a:xfrm>
            <a:off x="1781194" y="2637382"/>
            <a:ext cx="5489843" cy="3915819"/>
            <a:chOff x="126791" y="1837048"/>
            <a:chExt cx="6393937" cy="4560694"/>
          </a:xfrm>
        </p:grpSpPr>
        <p:grpSp>
          <p:nvGrpSpPr>
            <p:cNvPr id="51" name="Group 50">
              <a:extLst>
                <a:ext uri="{FF2B5EF4-FFF2-40B4-BE49-F238E27FC236}">
                  <a16:creationId xmlns:a16="http://schemas.microsoft.com/office/drawing/2014/main" id="{1A6FAC71-D59A-8244-BF96-8C981E7C2854}"/>
                </a:ext>
              </a:extLst>
            </p:cNvPr>
            <p:cNvGrpSpPr/>
            <p:nvPr/>
          </p:nvGrpSpPr>
          <p:grpSpPr>
            <a:xfrm>
              <a:off x="126791" y="1892605"/>
              <a:ext cx="6393937" cy="4505137"/>
              <a:chOff x="126791" y="1669104"/>
              <a:chExt cx="6393937" cy="4505137"/>
            </a:xfrm>
          </p:grpSpPr>
          <p:pic>
            <p:nvPicPr>
              <p:cNvPr id="48" name="Picture 47">
                <a:extLst>
                  <a:ext uri="{FF2B5EF4-FFF2-40B4-BE49-F238E27FC236}">
                    <a16:creationId xmlns:a16="http://schemas.microsoft.com/office/drawing/2014/main" id="{F0F7F8FC-002A-F644-AB3C-06DCCDEF9031}"/>
                  </a:ext>
                </a:extLst>
              </p:cNvPr>
              <p:cNvPicPr>
                <a:picLocks noChangeAspect="1"/>
              </p:cNvPicPr>
              <p:nvPr/>
            </p:nvPicPr>
            <p:blipFill rotWithShape="1">
              <a:blip r:embed="rId4"/>
              <a:srcRect l="4375" t="5723" r="26249" b="10382"/>
              <a:stretch/>
            </p:blipFill>
            <p:spPr>
              <a:xfrm>
                <a:off x="144154" y="1669104"/>
                <a:ext cx="6376574" cy="4136157"/>
              </a:xfrm>
              <a:prstGeom prst="rect">
                <a:avLst/>
              </a:prstGeom>
            </p:spPr>
          </p:pic>
          <p:pic>
            <p:nvPicPr>
              <p:cNvPr id="40" name="Picture 39">
                <a:extLst>
                  <a:ext uri="{FF2B5EF4-FFF2-40B4-BE49-F238E27FC236}">
                    <a16:creationId xmlns:a16="http://schemas.microsoft.com/office/drawing/2014/main" id="{092496C4-AE33-8549-936B-D58AEFF0ACBF}"/>
                  </a:ext>
                </a:extLst>
              </p:cNvPr>
              <p:cNvPicPr>
                <a:picLocks noChangeAspect="1"/>
              </p:cNvPicPr>
              <p:nvPr/>
            </p:nvPicPr>
            <p:blipFill rotWithShape="1">
              <a:blip r:embed="rId5">
                <a:extLst>
                  <a:ext uri="{28A0092B-C50C-407E-A947-70E740481C1C}">
                    <a14:useLocalDpi xmlns:a14="http://schemas.microsoft.com/office/drawing/2010/main"/>
                  </a:ext>
                </a:extLst>
              </a:blip>
              <a:srcRect b="-1618"/>
              <a:stretch/>
            </p:blipFill>
            <p:spPr>
              <a:xfrm>
                <a:off x="203665" y="5791681"/>
                <a:ext cx="6279557" cy="382560"/>
              </a:xfrm>
              <a:prstGeom prst="rect">
                <a:avLst/>
              </a:prstGeom>
            </p:spPr>
          </p:pic>
          <p:sp>
            <p:nvSpPr>
              <p:cNvPr id="41" name="TextBox 40">
                <a:extLst>
                  <a:ext uri="{FF2B5EF4-FFF2-40B4-BE49-F238E27FC236}">
                    <a16:creationId xmlns:a16="http://schemas.microsoft.com/office/drawing/2014/main" id="{792EEDC2-5C52-264B-BAF8-780604E0D292}"/>
                  </a:ext>
                </a:extLst>
              </p:cNvPr>
              <p:cNvSpPr txBox="1"/>
              <p:nvPr/>
            </p:nvSpPr>
            <p:spPr>
              <a:xfrm>
                <a:off x="4396276" y="5393188"/>
                <a:ext cx="1084668" cy="349501"/>
              </a:xfrm>
              <a:prstGeom prst="rect">
                <a:avLst/>
              </a:prstGeom>
              <a:solidFill>
                <a:schemeClr val="bg1"/>
              </a:solidFill>
            </p:spPr>
            <p:txBody>
              <a:bodyPr wrap="square" rtlCol="0">
                <a:spAutoFit/>
              </a:bodyPr>
              <a:lstStyle/>
              <a:p>
                <a:r>
                  <a:rPr lang="en-US" sz="1350" dirty="0"/>
                  <a:t>OMI NO</a:t>
                </a:r>
                <a:r>
                  <a:rPr lang="en-US" sz="1350" baseline="-25000" dirty="0"/>
                  <a:t>2</a:t>
                </a:r>
                <a:endParaRPr lang="en-US" sz="1350" dirty="0"/>
              </a:p>
            </p:txBody>
          </p:sp>
          <p:sp>
            <p:nvSpPr>
              <p:cNvPr id="44" name="TextBox 43">
                <a:extLst>
                  <a:ext uri="{FF2B5EF4-FFF2-40B4-BE49-F238E27FC236}">
                    <a16:creationId xmlns:a16="http://schemas.microsoft.com/office/drawing/2014/main" id="{33015600-C589-0646-8936-1C22AE99168A}"/>
                  </a:ext>
                </a:extLst>
              </p:cNvPr>
              <p:cNvSpPr txBox="1"/>
              <p:nvPr/>
            </p:nvSpPr>
            <p:spPr>
              <a:xfrm>
                <a:off x="4415567" y="3339971"/>
                <a:ext cx="670585" cy="349501"/>
              </a:xfrm>
              <a:prstGeom prst="rect">
                <a:avLst/>
              </a:prstGeom>
              <a:solidFill>
                <a:schemeClr val="bg1"/>
              </a:solidFill>
            </p:spPr>
            <p:txBody>
              <a:bodyPr wrap="square" rtlCol="0">
                <a:spAutoFit/>
              </a:bodyPr>
              <a:lstStyle/>
              <a:p>
                <a:r>
                  <a:rPr lang="en-US" sz="1350" dirty="0"/>
                  <a:t>NO</a:t>
                </a:r>
                <a:r>
                  <a:rPr lang="en-US" sz="1350" baseline="-25000" dirty="0"/>
                  <a:t>2</a:t>
                </a:r>
                <a:endParaRPr lang="en-US" sz="1350" dirty="0"/>
              </a:p>
            </p:txBody>
          </p:sp>
          <p:sp>
            <p:nvSpPr>
              <p:cNvPr id="43" name="TextBox 42">
                <a:extLst>
                  <a:ext uri="{FF2B5EF4-FFF2-40B4-BE49-F238E27FC236}">
                    <a16:creationId xmlns:a16="http://schemas.microsoft.com/office/drawing/2014/main" id="{BA9D9786-3635-8843-8500-FDF5CFD85734}"/>
                  </a:ext>
                </a:extLst>
              </p:cNvPr>
              <p:cNvSpPr txBox="1"/>
              <p:nvPr/>
            </p:nvSpPr>
            <p:spPr>
              <a:xfrm>
                <a:off x="126791" y="3354103"/>
                <a:ext cx="639283" cy="349501"/>
              </a:xfrm>
              <a:prstGeom prst="rect">
                <a:avLst/>
              </a:prstGeom>
              <a:solidFill>
                <a:schemeClr val="bg1"/>
              </a:solidFill>
            </p:spPr>
            <p:txBody>
              <a:bodyPr wrap="square" rtlCol="0">
                <a:spAutoFit/>
              </a:bodyPr>
              <a:lstStyle/>
              <a:p>
                <a:r>
                  <a:rPr lang="en-US" sz="1350" dirty="0"/>
                  <a:t>H</a:t>
                </a:r>
                <a:r>
                  <a:rPr lang="en-US" sz="1350" baseline="-25000" dirty="0"/>
                  <a:t>2</a:t>
                </a:r>
                <a:r>
                  <a:rPr lang="en-US" sz="1350" dirty="0"/>
                  <a:t>O</a:t>
                </a:r>
              </a:p>
            </p:txBody>
          </p:sp>
          <p:sp>
            <p:nvSpPr>
              <p:cNvPr id="42" name="TextBox 41">
                <a:extLst>
                  <a:ext uri="{FF2B5EF4-FFF2-40B4-BE49-F238E27FC236}">
                    <a16:creationId xmlns:a16="http://schemas.microsoft.com/office/drawing/2014/main" id="{DE89AFC0-2532-0740-8BEB-F21199D05F43}"/>
                  </a:ext>
                </a:extLst>
              </p:cNvPr>
              <p:cNvSpPr txBox="1"/>
              <p:nvPr/>
            </p:nvSpPr>
            <p:spPr>
              <a:xfrm>
                <a:off x="147036" y="5407769"/>
                <a:ext cx="1084668" cy="349501"/>
              </a:xfrm>
              <a:prstGeom prst="rect">
                <a:avLst/>
              </a:prstGeom>
              <a:solidFill>
                <a:schemeClr val="bg1"/>
              </a:solidFill>
            </p:spPr>
            <p:txBody>
              <a:bodyPr wrap="square" rtlCol="0">
                <a:spAutoFit/>
              </a:bodyPr>
              <a:lstStyle/>
              <a:p>
                <a:r>
                  <a:rPr lang="en-US" sz="1350" dirty="0"/>
                  <a:t>AIRS H</a:t>
                </a:r>
                <a:r>
                  <a:rPr lang="en-US" sz="1350" baseline="-25000" dirty="0"/>
                  <a:t>2</a:t>
                </a:r>
                <a:r>
                  <a:rPr lang="en-US" sz="1350" dirty="0"/>
                  <a:t>O</a:t>
                </a:r>
              </a:p>
            </p:txBody>
          </p:sp>
          <p:sp>
            <p:nvSpPr>
              <p:cNvPr id="49" name="TextBox 48">
                <a:extLst>
                  <a:ext uri="{FF2B5EF4-FFF2-40B4-BE49-F238E27FC236}">
                    <a16:creationId xmlns:a16="http://schemas.microsoft.com/office/drawing/2014/main" id="{F20C97E3-CD3B-A44B-9FD5-1D21C2697AF0}"/>
                  </a:ext>
                </a:extLst>
              </p:cNvPr>
              <p:cNvSpPr txBox="1"/>
              <p:nvPr/>
            </p:nvSpPr>
            <p:spPr>
              <a:xfrm>
                <a:off x="2271181" y="3364556"/>
                <a:ext cx="605772" cy="349501"/>
              </a:xfrm>
              <a:prstGeom prst="rect">
                <a:avLst/>
              </a:prstGeom>
              <a:solidFill>
                <a:schemeClr val="bg1"/>
              </a:solidFill>
            </p:spPr>
            <p:txBody>
              <a:bodyPr wrap="square" rtlCol="0">
                <a:spAutoFit/>
              </a:bodyPr>
              <a:lstStyle/>
              <a:p>
                <a:r>
                  <a:rPr lang="en-US" sz="1350" dirty="0"/>
                  <a:t>CO</a:t>
                </a:r>
              </a:p>
            </p:txBody>
          </p:sp>
          <p:sp>
            <p:nvSpPr>
              <p:cNvPr id="50" name="TextBox 49">
                <a:extLst>
                  <a:ext uri="{FF2B5EF4-FFF2-40B4-BE49-F238E27FC236}">
                    <a16:creationId xmlns:a16="http://schemas.microsoft.com/office/drawing/2014/main" id="{0FE6606F-5C34-D646-82AA-574562C1E732}"/>
                  </a:ext>
                </a:extLst>
              </p:cNvPr>
              <p:cNvSpPr txBox="1"/>
              <p:nvPr/>
            </p:nvSpPr>
            <p:spPr>
              <a:xfrm>
                <a:off x="2271181" y="5393188"/>
                <a:ext cx="1277558" cy="349501"/>
              </a:xfrm>
              <a:prstGeom prst="rect">
                <a:avLst/>
              </a:prstGeom>
              <a:solidFill>
                <a:schemeClr val="bg1"/>
              </a:solidFill>
            </p:spPr>
            <p:txBody>
              <a:bodyPr wrap="square" rtlCol="0">
                <a:spAutoFit/>
              </a:bodyPr>
              <a:lstStyle/>
              <a:p>
                <a:r>
                  <a:rPr lang="en-US" sz="1350" dirty="0"/>
                  <a:t>MOPITT CO</a:t>
                </a:r>
              </a:p>
            </p:txBody>
          </p:sp>
        </p:grpSp>
        <p:sp>
          <p:nvSpPr>
            <p:cNvPr id="16" name="TextBox 15">
              <a:extLst>
                <a:ext uri="{FF2B5EF4-FFF2-40B4-BE49-F238E27FC236}">
                  <a16:creationId xmlns:a16="http://schemas.microsoft.com/office/drawing/2014/main" id="{B60ED3C2-5869-40E1-A538-EDC50F5C48CC}"/>
                </a:ext>
              </a:extLst>
            </p:cNvPr>
            <p:cNvSpPr txBox="1"/>
            <p:nvPr/>
          </p:nvSpPr>
          <p:spPr>
            <a:xfrm>
              <a:off x="866275" y="3953153"/>
              <a:ext cx="730855" cy="349501"/>
            </a:xfrm>
            <a:prstGeom prst="rect">
              <a:avLst/>
            </a:prstGeom>
            <a:solidFill>
              <a:schemeClr val="bg1"/>
            </a:solidFill>
          </p:spPr>
          <p:txBody>
            <a:bodyPr wrap="square" rtlCol="0">
              <a:spAutoFit/>
            </a:bodyPr>
            <a:lstStyle/>
            <a:p>
              <a:r>
                <a:rPr lang="en-US" sz="1350" b="1" dirty="0"/>
                <a:t>Aqua</a:t>
              </a:r>
            </a:p>
          </p:txBody>
        </p:sp>
        <p:sp>
          <p:nvSpPr>
            <p:cNvPr id="17" name="TextBox 16">
              <a:extLst>
                <a:ext uri="{FF2B5EF4-FFF2-40B4-BE49-F238E27FC236}">
                  <a16:creationId xmlns:a16="http://schemas.microsoft.com/office/drawing/2014/main" id="{C44D6C22-BD93-4F02-B72E-D5E3B2F28003}"/>
                </a:ext>
              </a:extLst>
            </p:cNvPr>
            <p:cNvSpPr txBox="1"/>
            <p:nvPr/>
          </p:nvSpPr>
          <p:spPr>
            <a:xfrm>
              <a:off x="2968141" y="3928133"/>
              <a:ext cx="730855" cy="349501"/>
            </a:xfrm>
            <a:prstGeom prst="rect">
              <a:avLst/>
            </a:prstGeom>
            <a:solidFill>
              <a:schemeClr val="bg1"/>
            </a:solidFill>
          </p:spPr>
          <p:txBody>
            <a:bodyPr wrap="square" rtlCol="0">
              <a:spAutoFit/>
            </a:bodyPr>
            <a:lstStyle/>
            <a:p>
              <a:r>
                <a:rPr lang="en-US" sz="1350" b="1" dirty="0"/>
                <a:t>Terra</a:t>
              </a:r>
            </a:p>
          </p:txBody>
        </p:sp>
        <p:sp>
          <p:nvSpPr>
            <p:cNvPr id="18" name="TextBox 17">
              <a:extLst>
                <a:ext uri="{FF2B5EF4-FFF2-40B4-BE49-F238E27FC236}">
                  <a16:creationId xmlns:a16="http://schemas.microsoft.com/office/drawing/2014/main" id="{F07D1CA6-2D72-4603-9F1D-8642858A2D75}"/>
                </a:ext>
              </a:extLst>
            </p:cNvPr>
            <p:cNvSpPr txBox="1"/>
            <p:nvPr/>
          </p:nvSpPr>
          <p:spPr>
            <a:xfrm>
              <a:off x="5143831" y="3928133"/>
              <a:ext cx="773958" cy="349501"/>
            </a:xfrm>
            <a:prstGeom prst="rect">
              <a:avLst/>
            </a:prstGeom>
            <a:solidFill>
              <a:schemeClr val="bg1"/>
            </a:solidFill>
          </p:spPr>
          <p:txBody>
            <a:bodyPr wrap="square" rtlCol="0">
              <a:spAutoFit/>
            </a:bodyPr>
            <a:lstStyle/>
            <a:p>
              <a:r>
                <a:rPr lang="en-US" sz="1350" b="1" dirty="0"/>
                <a:t>Aura</a:t>
              </a:r>
            </a:p>
          </p:txBody>
        </p:sp>
        <p:sp>
          <p:nvSpPr>
            <p:cNvPr id="19" name="TextBox 18">
              <a:extLst>
                <a:ext uri="{FF2B5EF4-FFF2-40B4-BE49-F238E27FC236}">
                  <a16:creationId xmlns:a16="http://schemas.microsoft.com/office/drawing/2014/main" id="{9B54FE52-6304-4AB1-9D70-0B0909A4B201}"/>
                </a:ext>
              </a:extLst>
            </p:cNvPr>
            <p:cNvSpPr txBox="1"/>
            <p:nvPr/>
          </p:nvSpPr>
          <p:spPr>
            <a:xfrm>
              <a:off x="538796" y="1837048"/>
              <a:ext cx="1125185" cy="349501"/>
            </a:xfrm>
            <a:prstGeom prst="rect">
              <a:avLst/>
            </a:prstGeom>
            <a:solidFill>
              <a:schemeClr val="bg1"/>
            </a:solidFill>
          </p:spPr>
          <p:txBody>
            <a:bodyPr wrap="square" rtlCol="0">
              <a:spAutoFit/>
            </a:bodyPr>
            <a:lstStyle/>
            <a:p>
              <a:r>
                <a:rPr lang="en-US" sz="1350" b="1" dirty="0"/>
                <a:t>GEOSCCM</a:t>
              </a:r>
            </a:p>
          </p:txBody>
        </p:sp>
      </p:grpSp>
      <p:sp>
        <p:nvSpPr>
          <p:cNvPr id="38" name="TextBox 37">
            <a:extLst>
              <a:ext uri="{FF2B5EF4-FFF2-40B4-BE49-F238E27FC236}">
                <a16:creationId xmlns:a16="http://schemas.microsoft.com/office/drawing/2014/main" id="{E9DAFE7B-A8EB-4D01-BF21-0C144457F235}"/>
              </a:ext>
            </a:extLst>
          </p:cNvPr>
          <p:cNvSpPr txBox="1"/>
          <p:nvPr/>
        </p:nvSpPr>
        <p:spPr>
          <a:xfrm>
            <a:off x="3910716" y="2637380"/>
            <a:ext cx="966085" cy="300082"/>
          </a:xfrm>
          <a:prstGeom prst="rect">
            <a:avLst/>
          </a:prstGeom>
          <a:solidFill>
            <a:schemeClr val="bg1"/>
          </a:solidFill>
        </p:spPr>
        <p:txBody>
          <a:bodyPr wrap="square" rtlCol="0">
            <a:spAutoFit/>
          </a:bodyPr>
          <a:lstStyle/>
          <a:p>
            <a:r>
              <a:rPr lang="en-US" sz="1350" b="1" dirty="0"/>
              <a:t>GEOSCCM</a:t>
            </a:r>
          </a:p>
        </p:txBody>
      </p:sp>
      <p:sp>
        <p:nvSpPr>
          <p:cNvPr id="39" name="TextBox 38">
            <a:extLst>
              <a:ext uri="{FF2B5EF4-FFF2-40B4-BE49-F238E27FC236}">
                <a16:creationId xmlns:a16="http://schemas.microsoft.com/office/drawing/2014/main" id="{5B033A18-9C1D-44DB-B9EC-0FC9A5856545}"/>
              </a:ext>
            </a:extLst>
          </p:cNvPr>
          <p:cNvSpPr txBox="1"/>
          <p:nvPr/>
        </p:nvSpPr>
        <p:spPr>
          <a:xfrm>
            <a:off x="5815716" y="2637380"/>
            <a:ext cx="966085" cy="300082"/>
          </a:xfrm>
          <a:prstGeom prst="rect">
            <a:avLst/>
          </a:prstGeom>
          <a:solidFill>
            <a:schemeClr val="bg1"/>
          </a:solidFill>
        </p:spPr>
        <p:txBody>
          <a:bodyPr wrap="square" rtlCol="0">
            <a:spAutoFit/>
          </a:bodyPr>
          <a:lstStyle/>
          <a:p>
            <a:r>
              <a:rPr lang="en-US" sz="1350" b="1" dirty="0"/>
              <a:t>GEOSCCM</a:t>
            </a:r>
          </a:p>
        </p:txBody>
      </p:sp>
      <p:sp>
        <p:nvSpPr>
          <p:cNvPr id="8" name="TextBox 7">
            <a:extLst>
              <a:ext uri="{FF2B5EF4-FFF2-40B4-BE49-F238E27FC236}">
                <a16:creationId xmlns:a16="http://schemas.microsoft.com/office/drawing/2014/main" id="{4E1776A6-2C77-46AB-B9FE-073E045CB58B}"/>
              </a:ext>
            </a:extLst>
          </p:cNvPr>
          <p:cNvSpPr txBox="1"/>
          <p:nvPr/>
        </p:nvSpPr>
        <p:spPr>
          <a:xfrm rot="16200000">
            <a:off x="1239118" y="3342682"/>
            <a:ext cx="889731" cy="300082"/>
          </a:xfrm>
          <a:prstGeom prst="rect">
            <a:avLst/>
          </a:prstGeom>
          <a:noFill/>
        </p:spPr>
        <p:txBody>
          <a:bodyPr wrap="none" rtlCol="0">
            <a:spAutoFit/>
          </a:bodyPr>
          <a:lstStyle/>
          <a:p>
            <a:r>
              <a:rPr lang="en-US" sz="1350" dirty="0"/>
              <a:t>Simulated</a:t>
            </a:r>
          </a:p>
        </p:txBody>
      </p:sp>
      <p:sp>
        <p:nvSpPr>
          <p:cNvPr id="45" name="TextBox 44">
            <a:extLst>
              <a:ext uri="{FF2B5EF4-FFF2-40B4-BE49-F238E27FC236}">
                <a16:creationId xmlns:a16="http://schemas.microsoft.com/office/drawing/2014/main" id="{E9AB3F64-C199-4F76-A156-2CED1FF046A4}"/>
              </a:ext>
            </a:extLst>
          </p:cNvPr>
          <p:cNvSpPr txBox="1"/>
          <p:nvPr/>
        </p:nvSpPr>
        <p:spPr>
          <a:xfrm rot="16200000">
            <a:off x="1269823" y="5057839"/>
            <a:ext cx="861839" cy="300082"/>
          </a:xfrm>
          <a:prstGeom prst="rect">
            <a:avLst/>
          </a:prstGeom>
          <a:noFill/>
        </p:spPr>
        <p:txBody>
          <a:bodyPr wrap="none" rtlCol="0">
            <a:spAutoFit/>
          </a:bodyPr>
          <a:lstStyle/>
          <a:p>
            <a:r>
              <a:rPr lang="en-US" sz="1350" dirty="0"/>
              <a:t>Observed</a:t>
            </a:r>
          </a:p>
        </p:txBody>
      </p:sp>
      <p:sp>
        <p:nvSpPr>
          <p:cNvPr id="2" name="TextBox 1">
            <a:extLst>
              <a:ext uri="{FF2B5EF4-FFF2-40B4-BE49-F238E27FC236}">
                <a16:creationId xmlns:a16="http://schemas.microsoft.com/office/drawing/2014/main" id="{9EBD6260-E54F-8C46-B060-26FDF7DACF03}"/>
              </a:ext>
            </a:extLst>
          </p:cNvPr>
          <p:cNvSpPr txBox="1"/>
          <p:nvPr/>
        </p:nvSpPr>
        <p:spPr>
          <a:xfrm>
            <a:off x="1822525" y="1323696"/>
            <a:ext cx="5404809" cy="1246495"/>
          </a:xfrm>
          <a:prstGeom prst="rect">
            <a:avLst/>
          </a:prstGeom>
          <a:noFill/>
          <a:ln w="25400">
            <a:solidFill>
              <a:schemeClr val="accent1"/>
            </a:solidFill>
          </a:ln>
        </p:spPr>
        <p:txBody>
          <a:bodyPr wrap="square" rtlCol="0">
            <a:spAutoFit/>
          </a:bodyPr>
          <a:lstStyle/>
          <a:p>
            <a:r>
              <a:rPr lang="en-US" sz="1500" b="1" dirty="0"/>
              <a:t>NASA satellites capture the variability of tropospheric H</a:t>
            </a:r>
            <a:r>
              <a:rPr lang="en-US" sz="1500" b="1" baseline="-25000" dirty="0"/>
              <a:t>2</a:t>
            </a:r>
            <a:r>
              <a:rPr lang="en-US" sz="1500" b="1" dirty="0"/>
              <a:t>O, CO, and NO</a:t>
            </a:r>
            <a:r>
              <a:rPr lang="en-US" sz="1500" b="1" baseline="-25000" dirty="0"/>
              <a:t>2</a:t>
            </a:r>
            <a:r>
              <a:rPr lang="en-US" sz="1500" b="1" dirty="0"/>
              <a:t> related to the El Niño-Southern Oscillation (ENSO), a recurring climate pattern involving changes in the temperature of waters in the central and eastern tropical Pacific Ocean. These </a:t>
            </a:r>
            <a:r>
              <a:rPr lang="en-US" sz="1500" b="1"/>
              <a:t>tropospheric constituents </a:t>
            </a:r>
            <a:r>
              <a:rPr lang="en-US" sz="1500" b="1" dirty="0"/>
              <a:t>are key drivers of OH abundance. </a:t>
            </a:r>
          </a:p>
        </p:txBody>
      </p:sp>
      <p:pic>
        <p:nvPicPr>
          <p:cNvPr id="25" name="Picture 24">
            <a:extLst>
              <a:ext uri="{FF2B5EF4-FFF2-40B4-BE49-F238E27FC236}">
                <a16:creationId xmlns:a16="http://schemas.microsoft.com/office/drawing/2014/main" id="{BD30F3DD-6B11-4ACD-96F0-7F990EF5BB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4480" y="6415946"/>
            <a:ext cx="1036320" cy="442055"/>
          </a:xfrm>
          <a:prstGeom prst="rect">
            <a:avLst/>
          </a:prstGeom>
        </p:spPr>
      </p:pic>
    </p:spTree>
    <p:extLst>
      <p:ext uri="{BB962C8B-B14F-4D97-AF65-F5344CB8AC3E}">
        <p14:creationId xmlns:p14="http://schemas.microsoft.com/office/powerpoint/2010/main" val="314523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2164A7-31EF-1D47-8252-33F548999728}"/>
              </a:ext>
            </a:extLst>
          </p:cNvPr>
          <p:cNvSpPr txBox="1"/>
          <p:nvPr/>
        </p:nvSpPr>
        <p:spPr>
          <a:xfrm>
            <a:off x="1571547" y="1036372"/>
            <a:ext cx="9048906" cy="5593839"/>
          </a:xfrm>
          <a:prstGeom prst="rect">
            <a:avLst/>
          </a:prstGeom>
          <a:noFill/>
        </p:spPr>
        <p:txBody>
          <a:bodyPr wrap="square" rtlCol="0">
            <a:spAutoFit/>
          </a:bodyPr>
          <a:lstStyle/>
          <a:p>
            <a:r>
              <a:rPr lang="en-US" sz="1200" b="1" dirty="0">
                <a:latin typeface="Helvetica" pitchFamily="2" charset="0"/>
                <a:cs typeface="Arial" panose="020B0604020202020204" pitchFamily="34" charset="0"/>
              </a:rPr>
              <a:t>References:</a:t>
            </a:r>
          </a:p>
          <a:p>
            <a:pPr marL="172641" algn="just"/>
            <a:r>
              <a:rPr lang="en-US" sz="1050" dirty="0">
                <a:latin typeface="Helvetica" pitchFamily="2" charset="0"/>
              </a:rPr>
              <a:t>Anderson et al. (2021). Spatial and temporal variability in the hydroxyl radical: understanding the role of large-scale climate features and their influence on OH through its dynamical and photochemical drivers. </a:t>
            </a:r>
            <a:r>
              <a:rPr lang="en-US" sz="1050" i="1" dirty="0">
                <a:latin typeface="Helvetica" pitchFamily="2" charset="0"/>
              </a:rPr>
              <a:t>Atmospheric Chemistry and Physics</a:t>
            </a:r>
            <a:r>
              <a:rPr lang="en-US" sz="1050" dirty="0">
                <a:latin typeface="Helvetica" pitchFamily="2" charset="0"/>
              </a:rPr>
              <a:t>, 21, 6481-6508. https://</a:t>
            </a:r>
            <a:r>
              <a:rPr lang="en-US" sz="1050" dirty="0" err="1">
                <a:latin typeface="Helvetica" pitchFamily="2" charset="0"/>
              </a:rPr>
              <a:t>doi.org</a:t>
            </a:r>
            <a:r>
              <a:rPr lang="en-US" sz="1050" dirty="0">
                <a:latin typeface="Helvetica" pitchFamily="2" charset="0"/>
              </a:rPr>
              <a:t>/10.5194/acp-21-6481-2021.</a:t>
            </a:r>
          </a:p>
          <a:p>
            <a:endParaRPr lang="en-US" sz="800" dirty="0">
              <a:latin typeface="Helvetica" pitchFamily="2" charset="0"/>
              <a:cs typeface="Arial" panose="020B0604020202020204" pitchFamily="34" charset="0"/>
            </a:endParaRPr>
          </a:p>
          <a:p>
            <a:r>
              <a:rPr lang="en-US" sz="1200" b="1" dirty="0">
                <a:latin typeface="Helvetica" pitchFamily="2" charset="0"/>
                <a:cs typeface="Arial" panose="020B0604020202020204" pitchFamily="34" charset="0"/>
              </a:rPr>
              <a:t>Data Sources:</a:t>
            </a:r>
          </a:p>
          <a:p>
            <a:pPr marL="172641" lvl="1"/>
            <a:r>
              <a:rPr lang="en-US" sz="1050" dirty="0">
                <a:latin typeface="Helvetica" pitchFamily="2" charset="0"/>
                <a:cs typeface="Arial" panose="020B0604020202020204" pitchFamily="34" charset="0"/>
              </a:rPr>
              <a:t>For AIRS H</a:t>
            </a:r>
            <a:r>
              <a:rPr lang="en-US" sz="1050" baseline="-25000" dirty="0">
                <a:latin typeface="Helvetica" pitchFamily="2" charset="0"/>
                <a:cs typeface="Arial" panose="020B0604020202020204" pitchFamily="34" charset="0"/>
              </a:rPr>
              <a:t>2</a:t>
            </a:r>
            <a:r>
              <a:rPr lang="en-US" sz="1050" dirty="0">
                <a:latin typeface="Helvetica" pitchFamily="2" charset="0"/>
                <a:cs typeface="Arial" panose="020B0604020202020204" pitchFamily="34" charset="0"/>
              </a:rPr>
              <a:t>O on the Aqua satellite, we use the monthly averaged, Level 3, Version 6 standard physical retrieval of tropospheric column H</a:t>
            </a:r>
            <a:r>
              <a:rPr lang="en-US" sz="1050" baseline="-25000" dirty="0">
                <a:latin typeface="Helvetica" pitchFamily="2" charset="0"/>
                <a:cs typeface="Arial" panose="020B0604020202020204" pitchFamily="34" charset="0"/>
              </a:rPr>
              <a:t>2</a:t>
            </a:r>
            <a:r>
              <a:rPr lang="en-US" sz="1050" dirty="0">
                <a:latin typeface="Helvetica" pitchFamily="2" charset="0"/>
                <a:cs typeface="Arial" panose="020B0604020202020204" pitchFamily="34" charset="0"/>
              </a:rPr>
              <a:t>O (Susskind et al., 2014) from 2003 to 2018.  For MOPITT CO on the Terra satellite, we use the Level 3, V008 retrieval that uses both near and thermal infrared radiances (</a:t>
            </a:r>
            <a:r>
              <a:rPr lang="en-US" sz="1050" dirty="0" err="1">
                <a:latin typeface="Helvetica" pitchFamily="2" charset="0"/>
                <a:cs typeface="Arial" panose="020B0604020202020204" pitchFamily="34" charset="0"/>
              </a:rPr>
              <a:t>Deeter</a:t>
            </a:r>
            <a:r>
              <a:rPr lang="en-US" sz="1050" dirty="0">
                <a:latin typeface="Helvetica" pitchFamily="2" charset="0"/>
                <a:cs typeface="Arial" panose="020B0604020202020204" pitchFamily="34" charset="0"/>
              </a:rPr>
              <a:t> et al., 2019) from 2001 to 2018.  Both satellite products have a global horizontal resolution of 1° × 1°.  We also use the OMI NO</a:t>
            </a:r>
            <a:r>
              <a:rPr lang="en-US" sz="1050" baseline="-25000" dirty="0">
                <a:latin typeface="Helvetica" pitchFamily="2" charset="0"/>
                <a:cs typeface="Arial" panose="020B0604020202020204" pitchFamily="34" charset="0"/>
              </a:rPr>
              <a:t>2</a:t>
            </a:r>
            <a:r>
              <a:rPr lang="en-US" sz="1050" dirty="0">
                <a:latin typeface="Helvetica" pitchFamily="2" charset="0"/>
                <a:cs typeface="Arial" panose="020B0604020202020204" pitchFamily="34" charset="0"/>
              </a:rPr>
              <a:t> Version 4, Level 3 product (</a:t>
            </a:r>
            <a:r>
              <a:rPr lang="en-US" sz="1050" dirty="0" err="1">
                <a:latin typeface="Helvetica" pitchFamily="2" charset="0"/>
                <a:cs typeface="Arial" panose="020B0604020202020204" pitchFamily="34" charset="0"/>
              </a:rPr>
              <a:t>Lamsal</a:t>
            </a:r>
            <a:r>
              <a:rPr lang="en-US" sz="1050" dirty="0">
                <a:latin typeface="Helvetica" pitchFamily="2" charset="0"/>
                <a:cs typeface="Arial" panose="020B0604020202020204" pitchFamily="34" charset="0"/>
              </a:rPr>
              <a:t> et al., 2021) from 2005 to 2018.  Data have been </a:t>
            </a:r>
            <a:r>
              <a:rPr lang="en-US" sz="1050" dirty="0" err="1">
                <a:latin typeface="Helvetica" pitchFamily="2" charset="0"/>
                <a:cs typeface="Arial" panose="020B0604020202020204" pitchFamily="34" charset="0"/>
              </a:rPr>
              <a:t>regridded</a:t>
            </a:r>
            <a:r>
              <a:rPr lang="en-US" sz="1050" dirty="0">
                <a:latin typeface="Helvetica" pitchFamily="2" charset="0"/>
                <a:cs typeface="Arial" panose="020B0604020202020204" pitchFamily="34" charset="0"/>
              </a:rPr>
              <a:t> to 1° × 1° horizontal resolution.  OMI is located on the Aura satellite.  Data for all three retrievals are available at </a:t>
            </a:r>
            <a:r>
              <a:rPr lang="en-US" sz="1050" dirty="0">
                <a:latin typeface="Helvetica" pitchFamily="2" charset="0"/>
                <a:cs typeface="Arial" panose="020B0604020202020204" pitchFamily="34" charset="0"/>
                <a:hlinkClick r:id="rId3"/>
              </a:rPr>
              <a:t>https://disc.gsfc.nasa.gov</a:t>
            </a:r>
            <a:r>
              <a:rPr lang="en-US" sz="1050" dirty="0">
                <a:latin typeface="Helvetica" pitchFamily="2" charset="0"/>
                <a:cs typeface="Arial" panose="020B0604020202020204" pitchFamily="34" charset="0"/>
              </a:rPr>
              <a:t>.  Model output is from a simulation of the NASA GEOSCCM model (Strode et al., 2019) run in replay mode (</a:t>
            </a:r>
            <a:r>
              <a:rPr lang="en-US" sz="1050" dirty="0" err="1">
                <a:latin typeface="Helvetica" pitchFamily="2" charset="0"/>
                <a:cs typeface="Arial" panose="020B0604020202020204" pitchFamily="34" charset="0"/>
              </a:rPr>
              <a:t>Orbe</a:t>
            </a:r>
            <a:r>
              <a:rPr lang="en-US" sz="1050" dirty="0">
                <a:latin typeface="Helvetica" pitchFamily="2" charset="0"/>
                <a:cs typeface="Arial" panose="020B0604020202020204" pitchFamily="34" charset="0"/>
              </a:rPr>
              <a:t> et al, 2017) with MERRA2 meteorology (</a:t>
            </a:r>
            <a:r>
              <a:rPr lang="en-US" sz="1050" dirty="0" err="1">
                <a:latin typeface="Helvetica" pitchFamily="2" charset="0"/>
                <a:cs typeface="Arial" panose="020B0604020202020204" pitchFamily="34" charset="0"/>
              </a:rPr>
              <a:t>Gelaro</a:t>
            </a:r>
            <a:r>
              <a:rPr lang="en-US" sz="1050" dirty="0">
                <a:latin typeface="Helvetica" pitchFamily="2" charset="0"/>
                <a:cs typeface="Arial" panose="020B0604020202020204" pitchFamily="34" charset="0"/>
              </a:rPr>
              <a:t> et al, 2017) and the GMI chemical mechanism (Duncan et al., 2007).  The model was run at a horizontal resolution of 0.625° longitude × 0.5° latitude with 72 vertical levels from 1980 to 2018.  The simulation is available at </a:t>
            </a:r>
            <a:r>
              <a:rPr lang="en-US" sz="1050" dirty="0">
                <a:latin typeface="Helvetica" pitchFamily="2" charset="0"/>
                <a:cs typeface="Arial" panose="020B0604020202020204" pitchFamily="34" charset="0"/>
                <a:hlinkClick r:id="rId4"/>
              </a:rPr>
              <a:t>https://acd-ext.gsfc.nasa.gov/Projects/GEOSCCM/MERRA2GMI/</a:t>
            </a:r>
            <a:r>
              <a:rPr lang="en-US" sz="1050" dirty="0">
                <a:latin typeface="Helvetica" pitchFamily="2" charset="0"/>
                <a:cs typeface="Arial" panose="020B0604020202020204" pitchFamily="34" charset="0"/>
              </a:rPr>
              <a:t>.  Model output is for the satellite overpass time and has been </a:t>
            </a:r>
            <a:r>
              <a:rPr lang="en-US" sz="1050" dirty="0" err="1">
                <a:latin typeface="Helvetica" pitchFamily="2" charset="0"/>
                <a:cs typeface="Arial" panose="020B0604020202020204" pitchFamily="34" charset="0"/>
              </a:rPr>
              <a:t>regridded</a:t>
            </a:r>
            <a:r>
              <a:rPr lang="en-US" sz="1050" dirty="0">
                <a:latin typeface="Helvetica" pitchFamily="2" charset="0"/>
                <a:cs typeface="Arial" panose="020B0604020202020204" pitchFamily="34" charset="0"/>
              </a:rPr>
              <a:t> to a 1° × 1° horizontal resolution.</a:t>
            </a:r>
          </a:p>
          <a:p>
            <a:pPr marL="172641" lvl="1"/>
            <a:endParaRPr lang="en-US" sz="700" b="1" dirty="0">
              <a:latin typeface="Helvetica" pitchFamily="2" charset="0"/>
              <a:cs typeface="Arial" panose="020B0604020202020204" pitchFamily="34" charset="0"/>
            </a:endParaRPr>
          </a:p>
          <a:p>
            <a:r>
              <a:rPr lang="en-US" sz="1200" b="1" dirty="0">
                <a:latin typeface="Helvetica" pitchFamily="2" charset="0"/>
                <a:cs typeface="Arial" panose="020B0604020202020204" pitchFamily="34" charset="0"/>
              </a:rPr>
              <a:t>Technical Description of Figures:</a:t>
            </a:r>
          </a:p>
          <a:p>
            <a:pPr marL="172641" lvl="1">
              <a:tabLst>
                <a:tab pos="1107281" algn="l"/>
              </a:tabLst>
            </a:pPr>
            <a:r>
              <a:rPr lang="en-US" sz="1050" dirty="0">
                <a:latin typeface="Helvetica" pitchFamily="2" charset="0"/>
                <a:cs typeface="Arial" panose="020B0604020202020204" pitchFamily="34" charset="0"/>
              </a:rPr>
              <a:t>The regression coefficient of tropospheric column H</a:t>
            </a:r>
            <a:r>
              <a:rPr lang="en-US" sz="1050" baseline="-25000" dirty="0">
                <a:latin typeface="Helvetica" pitchFamily="2" charset="0"/>
                <a:cs typeface="Arial" panose="020B0604020202020204" pitchFamily="34" charset="0"/>
              </a:rPr>
              <a:t>2</a:t>
            </a:r>
            <a:r>
              <a:rPr lang="en-US" sz="1050" dirty="0">
                <a:latin typeface="Helvetica" pitchFamily="2" charset="0"/>
                <a:cs typeface="Arial" panose="020B0604020202020204" pitchFamily="34" charset="0"/>
              </a:rPr>
              <a:t>O (left), CO (middle), and NO</a:t>
            </a:r>
            <a:r>
              <a:rPr lang="en-US" sz="1050" baseline="-25000" dirty="0">
                <a:latin typeface="Helvetica" pitchFamily="2" charset="0"/>
                <a:cs typeface="Arial" panose="020B0604020202020204" pitchFamily="34" charset="0"/>
              </a:rPr>
              <a:t>2</a:t>
            </a:r>
            <a:r>
              <a:rPr lang="en-US" sz="1050" dirty="0">
                <a:latin typeface="Helvetica" pitchFamily="2" charset="0"/>
                <a:cs typeface="Arial" panose="020B0604020202020204" pitchFamily="34" charset="0"/>
              </a:rPr>
              <a:t> (right) averaged over December – February against the Multivariate ENSO Index (MEI) is shown for the GEOSCCM simulation (top) and for the AIRS, MOPITT, and OMI (bottom) satellite retrievals, respectively.  Correlations were performed over the lifetime of the satellites, as outlined above.</a:t>
            </a:r>
          </a:p>
          <a:p>
            <a:pPr lvl="1">
              <a:tabLst>
                <a:tab pos="1107281" algn="l"/>
              </a:tabLst>
            </a:pPr>
            <a:endParaRPr lang="en-US" sz="500" b="1" dirty="0">
              <a:latin typeface="Helvetica" pitchFamily="2" charset="0"/>
              <a:cs typeface="Arial" panose="020B0604020202020204" pitchFamily="34" charset="0"/>
            </a:endParaRPr>
          </a:p>
          <a:p>
            <a:pPr marL="5954" lvl="1">
              <a:tabLst>
                <a:tab pos="1107281" algn="l"/>
              </a:tabLst>
            </a:pPr>
            <a:r>
              <a:rPr lang="en-US" sz="1200" b="1" dirty="0">
                <a:latin typeface="Helvetica" pitchFamily="2" charset="0"/>
                <a:cs typeface="Arial" panose="020B0604020202020204" pitchFamily="34" charset="0"/>
              </a:rPr>
              <a:t>Scientific significance, societal relevance, and relationships to future missions:</a:t>
            </a:r>
          </a:p>
          <a:p>
            <a:pPr marL="172641" lvl="1">
              <a:tabLst>
                <a:tab pos="1107281" algn="l"/>
              </a:tabLst>
            </a:pPr>
            <a:r>
              <a:rPr lang="en-US" sz="1050" dirty="0">
                <a:latin typeface="Helvetica" pitchFamily="2" charset="0"/>
                <a:cs typeface="Arial" panose="020B0604020202020204" pitchFamily="34" charset="0"/>
              </a:rPr>
              <a:t>Tropospheric OH is the dominant sink of CH</a:t>
            </a:r>
            <a:r>
              <a:rPr lang="en-US" sz="1050" baseline="-25000" dirty="0">
                <a:latin typeface="Helvetica" pitchFamily="2" charset="0"/>
                <a:cs typeface="Arial" panose="020B0604020202020204" pitchFamily="34" charset="0"/>
              </a:rPr>
              <a:t>4</a:t>
            </a:r>
            <a:r>
              <a:rPr lang="en-US" sz="1050" dirty="0">
                <a:latin typeface="Helvetica" pitchFamily="2" charset="0"/>
                <a:cs typeface="Arial" panose="020B0604020202020204" pitchFamily="34" charset="0"/>
              </a:rPr>
              <a:t>, the second-most important anthropogenic greenhouse gas.  Understanding spatial and temporal variability of OH is therefore necessary to understand recent trends in methane, whose atmospheric abundance can be controlled both by changes in emissions and changes in sinks.  Observations of OH are sparse, however, as it is low in abundance and short-lived.  OH has traditionally been constrained on a global and hemispheric basis by observations of methyl chloroform (MCF).  Because of recent declines in MCF concentration, which is now at or below instrumental detection limits, alternative constraints on OH are necessary.</a:t>
            </a:r>
          </a:p>
          <a:p>
            <a:pPr marL="172641" lvl="1">
              <a:tabLst>
                <a:tab pos="1107281" algn="l"/>
              </a:tabLst>
            </a:pPr>
            <a:endParaRPr lang="en-US" sz="600" dirty="0">
              <a:latin typeface="Helvetica" pitchFamily="2" charset="0"/>
              <a:cs typeface="Arial" panose="020B0604020202020204" pitchFamily="34" charset="0"/>
            </a:endParaRPr>
          </a:p>
          <a:p>
            <a:pPr marL="172641" lvl="1">
              <a:tabLst>
                <a:tab pos="1107281" algn="l"/>
              </a:tabLst>
            </a:pPr>
            <a:r>
              <a:rPr lang="en-US" sz="1050" dirty="0">
                <a:latin typeface="Helvetica" pitchFamily="2" charset="0"/>
                <a:cs typeface="Arial" panose="020B0604020202020204" pitchFamily="34" charset="0"/>
              </a:rPr>
              <a:t>Here, based on analysis of the GEOSCCM model, we show that the El Niño Southern Oscillation is the dominant mode of OH variability across all seasons and that satellite retrievals are capable of capturing the ENSO-related variability of OH drivers, including CO, H</a:t>
            </a:r>
            <a:r>
              <a:rPr lang="en-US" sz="1050" baseline="-25000" dirty="0">
                <a:latin typeface="Helvetica" pitchFamily="2" charset="0"/>
                <a:cs typeface="Arial" panose="020B0604020202020204" pitchFamily="34" charset="0"/>
              </a:rPr>
              <a:t>2</a:t>
            </a:r>
            <a:r>
              <a:rPr lang="en-US" sz="1050" dirty="0">
                <a:latin typeface="Helvetica" pitchFamily="2" charset="0"/>
                <a:cs typeface="Arial" panose="020B0604020202020204" pitchFamily="34" charset="0"/>
              </a:rPr>
              <a:t>O, and NO</a:t>
            </a:r>
            <a:r>
              <a:rPr lang="en-US" sz="1050" baseline="-25000" dirty="0">
                <a:latin typeface="Helvetica" pitchFamily="2" charset="0"/>
                <a:cs typeface="Arial" panose="020B0604020202020204" pitchFamily="34" charset="0"/>
              </a:rPr>
              <a:t>2.</a:t>
            </a:r>
            <a:r>
              <a:rPr lang="en-US" sz="1050" dirty="0">
                <a:latin typeface="Helvetica" pitchFamily="2" charset="0"/>
                <a:cs typeface="Arial" panose="020B0604020202020204" pitchFamily="34" charset="0"/>
              </a:rPr>
              <a:t>  These results provide new constraints on the atmospheric oxidative capacity and interannual variability of OH, necessary for understanding the chemistry of a myriad of species.  This work also provides the path forward for a potential new way to constrain OH, and thus the methane lifetime, from space using the approximately 20 years of data from EOS satellites.  Because most of the species necessary to constrain OH will also be retrieved from recent and upcoming geostationary satellites (e.g., GEMS and TEMPO), the results here could potentially provide a novel use for these missions.</a:t>
            </a:r>
          </a:p>
        </p:txBody>
      </p:sp>
      <p:pic>
        <p:nvPicPr>
          <p:cNvPr id="6" name="Picture 5">
            <a:extLst>
              <a:ext uri="{FF2B5EF4-FFF2-40B4-BE49-F238E27FC236}">
                <a16:creationId xmlns:a16="http://schemas.microsoft.com/office/drawing/2014/main" id="{C022F3CC-E3B5-504A-AA59-790E6AB2252B}"/>
              </a:ext>
            </a:extLst>
          </p:cNvPr>
          <p:cNvPicPr>
            <a:picLocks noChangeAspect="1"/>
          </p:cNvPicPr>
          <p:nvPr/>
        </p:nvPicPr>
        <p:blipFill>
          <a:blip r:embed="rId5"/>
          <a:stretch>
            <a:fillRect/>
          </a:stretch>
        </p:blipFill>
        <p:spPr>
          <a:xfrm>
            <a:off x="9742604" y="186447"/>
            <a:ext cx="727715" cy="603237"/>
          </a:xfrm>
          <a:prstGeom prst="rect">
            <a:avLst/>
          </a:prstGeom>
        </p:spPr>
      </p:pic>
      <p:sp>
        <p:nvSpPr>
          <p:cNvPr id="7" name="TextBox 6">
            <a:extLst>
              <a:ext uri="{FF2B5EF4-FFF2-40B4-BE49-F238E27FC236}">
                <a16:creationId xmlns:a16="http://schemas.microsoft.com/office/drawing/2014/main" id="{EA7270DE-8E79-4D40-ABEB-641B0F131CD4}"/>
              </a:ext>
            </a:extLst>
          </p:cNvPr>
          <p:cNvSpPr txBox="1"/>
          <p:nvPr/>
        </p:nvSpPr>
        <p:spPr>
          <a:xfrm>
            <a:off x="3094516" y="234208"/>
            <a:ext cx="3306284" cy="738664"/>
          </a:xfrm>
          <a:prstGeom prst="rect">
            <a:avLst/>
          </a:prstGeom>
          <a:noFill/>
        </p:spPr>
        <p:txBody>
          <a:bodyPr wrap="square" rtlCol="0">
            <a:spAutoFit/>
          </a:bodyPr>
          <a:lstStyle/>
          <a:p>
            <a:r>
              <a:rPr lang="en-US" sz="1400" dirty="0"/>
              <a:t>Name: 	Daniel C. Anderson</a:t>
            </a:r>
          </a:p>
          <a:p>
            <a:r>
              <a:rPr lang="en-US" sz="1400" dirty="0"/>
              <a:t>Affiliation: 	USRA GESTAR/NASA GSFC</a:t>
            </a:r>
          </a:p>
          <a:p>
            <a:r>
              <a:rPr lang="en-US" sz="1400" dirty="0"/>
              <a:t>Email: 	daniel.c.anderson@nasa.gov</a:t>
            </a:r>
          </a:p>
        </p:txBody>
      </p:sp>
      <p:pic>
        <p:nvPicPr>
          <p:cNvPr id="3" name="Picture 2">
            <a:extLst>
              <a:ext uri="{FF2B5EF4-FFF2-40B4-BE49-F238E27FC236}">
                <a16:creationId xmlns:a16="http://schemas.microsoft.com/office/drawing/2014/main" id="{0EAD3B2D-F891-AD46-8530-DAC228FD2139}"/>
              </a:ext>
            </a:extLst>
          </p:cNvPr>
          <p:cNvPicPr>
            <a:picLocks noChangeAspect="1"/>
          </p:cNvPicPr>
          <p:nvPr/>
        </p:nvPicPr>
        <p:blipFill>
          <a:blip r:embed="rId6"/>
          <a:stretch>
            <a:fillRect/>
          </a:stretch>
        </p:blipFill>
        <p:spPr>
          <a:xfrm>
            <a:off x="1612564" y="152400"/>
            <a:ext cx="902037" cy="664500"/>
          </a:xfrm>
          <a:prstGeom prst="rect">
            <a:avLst/>
          </a:prstGeom>
        </p:spPr>
      </p:pic>
    </p:spTree>
    <p:extLst>
      <p:ext uri="{BB962C8B-B14F-4D97-AF65-F5344CB8AC3E}">
        <p14:creationId xmlns:p14="http://schemas.microsoft.com/office/powerpoint/2010/main" val="2993161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2561</Words>
  <Application>Microsoft Office PowerPoint</Application>
  <PresentationFormat>Widescreen</PresentationFormat>
  <Paragraphs>83</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Cheseman, Brittnee N. (GSFC-610.0)[ASRC FEDERAL SYSTEM SOLUTIONS]</dc:creator>
  <cp:lastModifiedBy>Cheseman, Brittnee N. (GSFC-610.0)[ASRC FEDERAL SYSTEM SOLUTIONS]</cp:lastModifiedBy>
  <cp:revision>2</cp:revision>
  <dcterms:created xsi:type="dcterms:W3CDTF">2021-06-07T19:16:47Z</dcterms:created>
  <dcterms:modified xsi:type="dcterms:W3CDTF">2021-06-18T21:51:36Z</dcterms:modified>
</cp:coreProperties>
</file>